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57" r:id="rId2"/>
    <p:sldId id="259" r:id="rId3"/>
    <p:sldId id="260" r:id="rId4"/>
    <p:sldId id="270" r:id="rId5"/>
    <p:sldId id="271" r:id="rId6"/>
    <p:sldId id="262" r:id="rId7"/>
    <p:sldId id="263" r:id="rId8"/>
    <p:sldId id="264" r:id="rId9"/>
    <p:sldId id="265" r:id="rId10"/>
    <p:sldId id="272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4C0FB5-EBC6-FBD3-30DC-B63731EB2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1EBDA9-4815-51D5-8360-92C5A0AC87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BDD8A7-7C92-EF53-CC2B-2F4290181B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E643B-8691-F54E-9FB4-5E7E50638364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18256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966EB4-73B1-2AB2-E25B-F4D9D5EA31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D65947-D94D-DC3A-05C6-2CAA7DFC89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83BC5A-6D43-A715-33E8-F7768B5A9F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CCF36A-5BF2-9F4D-BB93-1DBF26AA54F5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43190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0C9ED2-483F-8CE0-48BD-46863275DA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336A33-394E-2A73-7199-EC3A30626C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22851D-2847-CD01-9CD3-3FF99CC8F7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A64FB4-C0A5-114D-817A-FACA07706F5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18783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B6890D-FF94-6CA5-9A50-2F2F19D4C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5B654E-3742-FB8C-AF84-1C3777CC9C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73069F-9FCF-F4F0-BF0D-3D479C0F7D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3DB2B-2592-AF4E-BE46-0C0C6B38E09E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07818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4CAB55-47E0-8B5E-3E85-4335328127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A27032-0EA3-0C23-F582-2A677298E3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5B16A2-6C85-7D78-FCB9-5C2970C757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FDC4D2-6E1B-8F45-95C2-B975C04B01DF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63067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C88F7B-D9E2-AEFC-8417-7C92D3B6F9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63C5EB-924A-903E-EADA-3B7A1C4EC2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06556E-1A8E-D62B-DFC3-DE33A50E3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26C79C-E4C1-DE40-AF89-D5764422F971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34313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B1D9CD7-76A8-D54E-843C-F544954E46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2B11EA-B14A-9E0A-608A-FBC1AF57C3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167FFC6-68A6-9606-5444-D7D265B1E0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0517B6-1332-8C43-8934-77F94F5AEC5C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73730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2EA3E04-5678-BD8F-C7E1-23C17C0D2A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199BE6-60FF-63BB-35FB-F81D31DE31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4E9DC39-BCE7-3921-625F-CA96D96AE5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9FC83-8C7F-E547-A0A5-9C0D1FBBC5E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0451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03AA338-6049-4C22-7DFB-2DB4354911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8E94D5-B102-DB7E-ADB7-9C6CD646C5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773148B-F1D1-AF62-F389-6C21F7FA93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7E831-B799-4543-93BA-9E308814BC1C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4997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370598-36CA-97B5-EEAF-9C02084CE7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51D54C-943B-9F03-9546-0F5428833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A652DD-46C8-70A4-A781-071BF698AD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B770B4-B93F-2043-938F-8750A7102DD4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18889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EC1004-3892-CDDE-E68E-7CC25E8BCD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CD7378-7341-16A5-E84A-589F8D1411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C6CF81-B134-FF66-AAD9-E55DD5CE2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18B87-9B2A-F24F-98D9-5F5565BAD99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40882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DFDEBFE-EB20-E2F5-907C-DC353EC80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7EC85F6-6BC5-3A58-B9AA-D754102B66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os estilos do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3266E92-089C-9250-E96D-9CC7033850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FE74C71-6842-8437-2520-07BDE49F25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ADFB799-1090-5500-1AC6-F0EA0F7D0D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BAE625B-E651-954C-86D9-A8847EB13962}" type="slidenum">
              <a:rPr lang="pt-BR" altLang="en-US"/>
              <a:pPr/>
              <a:t>‹nº›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>
            <a:extLst>
              <a:ext uri="{FF2B5EF4-FFF2-40B4-BE49-F238E27FC236}">
                <a16:creationId xmlns:a16="http://schemas.microsoft.com/office/drawing/2014/main" id="{DCDAB446-2500-020C-FEA7-3C56642B3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820737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en-US" sz="4800"/>
              <a:t>Análise Espacial de Dados de Áreas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34B0D2EC-14C7-9C66-6B73-A95EBCAE5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716338"/>
            <a:ext cx="79930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en-US" sz="4000" b="1"/>
              <a:t>Autocorrelação Espacial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B79CD91-BF82-A0F4-8D61-8E153D670264}"/>
              </a:ext>
            </a:extLst>
          </p:cNvPr>
          <p:cNvGraphicFramePr>
            <a:graphicFrameLocks noGrp="1"/>
          </p:cNvGraphicFramePr>
          <p:nvPr/>
        </p:nvGraphicFramePr>
        <p:xfrm>
          <a:off x="467543" y="404662"/>
          <a:ext cx="7200800" cy="6400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49112">
                  <a:extLst>
                    <a:ext uri="{9D8B030D-6E8A-4147-A177-3AD203B41FA5}">
                      <a16:colId xmlns:a16="http://schemas.microsoft.com/office/drawing/2014/main" val="85256169"/>
                    </a:ext>
                  </a:extLst>
                </a:gridCol>
                <a:gridCol w="1104368">
                  <a:extLst>
                    <a:ext uri="{9D8B030D-6E8A-4147-A177-3AD203B41FA5}">
                      <a16:colId xmlns:a16="http://schemas.microsoft.com/office/drawing/2014/main" val="1839440708"/>
                    </a:ext>
                  </a:extLst>
                </a:gridCol>
                <a:gridCol w="1105136">
                  <a:extLst>
                    <a:ext uri="{9D8B030D-6E8A-4147-A177-3AD203B41FA5}">
                      <a16:colId xmlns:a16="http://schemas.microsoft.com/office/drawing/2014/main" val="4121984097"/>
                    </a:ext>
                  </a:extLst>
                </a:gridCol>
                <a:gridCol w="966993">
                  <a:extLst>
                    <a:ext uri="{9D8B030D-6E8A-4147-A177-3AD203B41FA5}">
                      <a16:colId xmlns:a16="http://schemas.microsoft.com/office/drawing/2014/main" val="163521692"/>
                    </a:ext>
                  </a:extLst>
                </a:gridCol>
                <a:gridCol w="969297">
                  <a:extLst>
                    <a:ext uri="{9D8B030D-6E8A-4147-A177-3AD203B41FA5}">
                      <a16:colId xmlns:a16="http://schemas.microsoft.com/office/drawing/2014/main" val="1785916704"/>
                    </a:ext>
                  </a:extLst>
                </a:gridCol>
                <a:gridCol w="1848034">
                  <a:extLst>
                    <a:ext uri="{9D8B030D-6E8A-4147-A177-3AD203B41FA5}">
                      <a16:colId xmlns:a16="http://schemas.microsoft.com/office/drawing/2014/main" val="2219690157"/>
                    </a:ext>
                  </a:extLst>
                </a:gridCol>
                <a:gridCol w="157860">
                  <a:extLst>
                    <a:ext uri="{9D8B030D-6E8A-4147-A177-3AD203B41FA5}">
                      <a16:colId xmlns:a16="http://schemas.microsoft.com/office/drawing/2014/main" val="3852577515"/>
                    </a:ext>
                  </a:extLst>
                </a:gridCol>
              </a:tblGrid>
              <a:tr h="4176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Município i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Município j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Vizinhança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(Wij)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Taxa em i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(yi)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Taxa em j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(yj)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024161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26,5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0,518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376831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801750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0,098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73845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20,7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-0,178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656057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Subtotal para i = 1 (Água Santa)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0.439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655472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0,518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885075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558704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3,542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004700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936902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Subtotal para i = 2 (Bebedouro)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4,06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475084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794572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495191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751105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5,594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917276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Subtotal para i = 3 (Cacimba)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5,594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71554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0,098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17296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3,542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700459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69286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873195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Subtotal para i = 4 (Nascente)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3,64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764917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Água Santa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-0,178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459216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Bebedouro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424601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Cacimba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5,594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111859"/>
                  </a:ext>
                </a:extLst>
              </a:tr>
              <a:tr h="208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Poço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Nascente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392393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Subtotal para i = 5 (Poço)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5,416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932254"/>
                  </a:ext>
                </a:extLst>
              </a:tr>
              <a:tr h="417647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19,152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615032"/>
                  </a:ext>
                </a:extLst>
              </a:tr>
            </a:tbl>
          </a:graphicData>
        </a:graphic>
      </p:graphicFrame>
      <p:graphicFrame>
        <p:nvGraphicFramePr>
          <p:cNvPr id="12291" name="Objeto 2">
            <a:extLst>
              <a:ext uri="{FF2B5EF4-FFF2-40B4-BE49-F238E27FC236}">
                <a16:creationId xmlns:a16="http://schemas.microsoft.com/office/drawing/2014/main" id="{3BA8C8B7-3E7C-9294-EBAF-ACC7F9E106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476250"/>
          <a:ext cx="153987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3642300" imgH="5562600" progId="Equation.3">
                  <p:embed/>
                </p:oleObj>
              </mc:Choice>
              <mc:Fallback>
                <p:oleObj r:id="rId2" imgW="33642300" imgH="5562600" progId="Equation.3">
                  <p:embed/>
                  <p:pic>
                    <p:nvPicPr>
                      <p:cNvPr id="0" name="Obje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76250"/>
                        <a:ext cx="153987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2" name="Picture 1">
            <a:extLst>
              <a:ext uri="{FF2B5EF4-FFF2-40B4-BE49-F238E27FC236}">
                <a16:creationId xmlns:a16="http://schemas.microsoft.com/office/drawing/2014/main" id="{7F4B9016-9887-126D-1480-F3078C44B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430963"/>
            <a:ext cx="126206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362B1945-587E-93DF-77E3-80F80FB3B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04813"/>
            <a:ext cx="83534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Comparação da tabela com a matriz de vizinhança - somas obtidas referem-se apenas a uma parte dela com relação à diagonal principal - matriz é simétrica, as somas serão o dobro das obtidas.</a:t>
            </a:r>
          </a:p>
        </p:txBody>
      </p:sp>
      <p:pic>
        <p:nvPicPr>
          <p:cNvPr id="13315" name="Picture 3">
            <a:extLst>
              <a:ext uri="{FF2B5EF4-FFF2-40B4-BE49-F238E27FC236}">
                <a16:creationId xmlns:a16="http://schemas.microsoft.com/office/drawing/2014/main" id="{C1B84EBC-2364-A191-8DE7-B6810972EA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" t="56820"/>
          <a:stretch/>
        </p:blipFill>
        <p:spPr bwMode="auto">
          <a:xfrm>
            <a:off x="499953" y="3140968"/>
            <a:ext cx="8144094" cy="197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04CE37A1-3208-1775-1152-8982FA2EA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20713"/>
            <a:ext cx="8280400" cy="457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 dirty="0"/>
              <a:t>Pode-se também adotar outra forma de vizinhança, por exemplo, por distância. Na coluna de vizinhança, </a:t>
            </a:r>
            <a:r>
              <a:rPr lang="pt-BR" altLang="en-US" sz="2800" dirty="0" err="1"/>
              <a:t>w</a:t>
            </a:r>
            <a:r>
              <a:rPr lang="pt-BR" altLang="en-US" sz="2000" dirty="0" err="1"/>
              <a:t>ij</a:t>
            </a:r>
            <a:r>
              <a:rPr lang="pt-BR" altLang="en-US" sz="2000" dirty="0"/>
              <a:t> </a:t>
            </a:r>
            <a:r>
              <a:rPr lang="pt-BR" altLang="en-US" sz="2800" dirty="0"/>
              <a:t>passa a ser um valor contínuo, resultante do produto da distância por 1 ou 0, conforme sejam ou não vizinhas as áreas consideradas.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 dirty="0"/>
              <a:t>Poderíamos considerar além de vizinhos de primeira ordem, ou vizinhos diretos, os vizinhos de segunda ordem. O vizinho </a:t>
            </a:r>
            <a:r>
              <a:rPr lang="pt-BR" altLang="en-US" sz="2800" dirty="0" err="1"/>
              <a:t>k</a:t>
            </a:r>
            <a:r>
              <a:rPr lang="pt-BR" altLang="en-US" sz="2800" dirty="0"/>
              <a:t> de </a:t>
            </a:r>
            <a:r>
              <a:rPr lang="pt-BR" altLang="en-US" sz="2800" dirty="0" err="1"/>
              <a:t>j</a:t>
            </a:r>
            <a:r>
              <a:rPr lang="pt-BR" altLang="en-US" sz="2800" dirty="0"/>
              <a:t> será vizinho de segunda ordem de </a:t>
            </a:r>
            <a:r>
              <a:rPr lang="pt-BR" altLang="en-US" sz="2800" dirty="0" err="1"/>
              <a:t>i</a:t>
            </a:r>
            <a:r>
              <a:rPr lang="pt-BR" altLang="en-US" sz="2800" dirty="0"/>
              <a:t>, se </a:t>
            </a:r>
            <a:r>
              <a:rPr lang="pt-BR" altLang="en-US" sz="2800" dirty="0" err="1"/>
              <a:t>i</a:t>
            </a:r>
            <a:r>
              <a:rPr lang="pt-BR" altLang="en-US" sz="2800" dirty="0"/>
              <a:t> e </a:t>
            </a:r>
            <a:r>
              <a:rPr lang="pt-BR" altLang="en-US" sz="2800" dirty="0" err="1"/>
              <a:t>j</a:t>
            </a:r>
            <a:r>
              <a:rPr lang="pt-BR" altLang="en-US" sz="2800" dirty="0"/>
              <a:t> forem vizinhos.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F2141520-1B65-1EC6-4929-3FD9EBEE9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692150"/>
            <a:ext cx="8243888" cy="372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No exemplo, o valor da função de autocorrelação, quando consideramos apenas vizinhos de primeira ordem, ou vizinhos diretos, é 0,267.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O valor da função de autocorrelação, para vizinhos diretos, é denominado estatística I de Moran, e utilizado como teste para verificar a presença de cluster espacial, necessitando para tanto calcular a significância do valor encontrado.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D0C64A5E-AF56-25E9-D49C-194E74869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341438"/>
            <a:ext cx="8569325" cy="283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400"/>
              <a:t>Câmara G, Carvalho MS, Cruz OG, Correa V. Análise Espacial de Áreas. In: Druck S, Carvalho MS, Câmara G, Monteiro AMV. Análise Espacial de Dados Geográficos. Planaltina, Embrapa, 2004.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400"/>
              <a:t>MS – Ministério da Saúde. Fundação Oswaldo Cruz. Introdução à Estatística Espacial para a Saúde Pública. Brasília, Ministério da Saúde, 2007.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8F53C760-5B44-57A6-2933-47322932F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4813"/>
            <a:ext cx="7993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 b="1"/>
              <a:t>Referências Bibliográficas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54EB98C1-2BBF-676A-AAD1-2E1E3055A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052513"/>
            <a:ext cx="8064500" cy="43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Autocorrelação Espacial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Função que analisa a estrutura de dependência entre os valores observados nas várias áreas.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Mede a correlação da própria variável no espaço.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Correlação de uma variável com ela mesma, medida no mesmo local, é igual a 1.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Essa correlação pode ser medida nas áreas vizinhas e terá valor entre -1 e 1.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2DFB5895-A46B-7E75-72F6-1EB911410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268413"/>
            <a:ext cx="8280400" cy="287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Autocorrelação Espacial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Quanto mais próxima de 1, maior a semelhança entre vizinhos.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Valor nulo indica inexistência de correlação.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altLang="en-US" sz="2800"/>
              <a:t>Valores negativos indicam dessemelhança.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8F30488E-7E5D-FEF1-9344-566901A6D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2060575"/>
            <a:ext cx="5986462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>
            <a:extLst>
              <a:ext uri="{FF2B5EF4-FFF2-40B4-BE49-F238E27FC236}">
                <a16:creationId xmlns:a16="http://schemas.microsoft.com/office/drawing/2014/main" id="{AD3CB121-E58C-A9A5-4BA9-394A785B7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60350"/>
            <a:ext cx="8135938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Exemplo de cálculo da autocorrelação espacial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1 – Relação de vizinhança entre áreas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B5911195-AB0F-C75A-B3D7-92463A109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4137025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>
            <a:extLst>
              <a:ext uri="{FF2B5EF4-FFF2-40B4-BE49-F238E27FC236}">
                <a16:creationId xmlns:a16="http://schemas.microsoft.com/office/drawing/2014/main" id="{B3DCBD0F-25CC-9080-46EE-F0C7695A1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668" y="2259012"/>
            <a:ext cx="5905500" cy="455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EA4191FF-81BA-513D-596B-8E2E1CA19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7990" y="52850"/>
            <a:ext cx="4431159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 dirty="0"/>
              <a:t>Exemplo de cálculo da autocorrelação espacial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pt-BR" altLang="en-US" sz="2800" dirty="0"/>
              <a:t>2 – matriz de vizinhança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en-US" sz="2800" dirty="0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C669C8ED-F8A2-C3AD-B28A-453EE370E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42" y="3243094"/>
            <a:ext cx="299099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/>
              <a:t>Tabela - Matriz de vizinhança espacial por adjacência e Taxas de Mortalidade Infantil (/1000 Nascidos Vivos)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C2F7F465-47A4-3B8E-1EF7-7744F7FF0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42" y="5335806"/>
            <a:ext cx="26638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/>
              <a:t>Vizinhos – municípios que compartilham fronteira comum.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EB86943C-A1C2-BFEC-00A8-D14341D1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4963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A função de autocorrelação é a correlação do valor do indicador comparado aos valores do mesmo indicador nos vizinhos. É expressa como:</a:t>
            </a: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36E28133-2342-AA45-ABF4-240811683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44675"/>
            <a:ext cx="6335712" cy="195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6" name="Text Box 4">
            <a:extLst>
              <a:ext uri="{FF2B5EF4-FFF2-40B4-BE49-F238E27FC236}">
                <a16:creationId xmlns:a16="http://schemas.microsoft.com/office/drawing/2014/main" id="{1FD00917-75D1-12A0-6BAD-6D4AAB2D5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292600"/>
            <a:ext cx="842486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 dirty="0"/>
              <a:t>sendo </a:t>
            </a:r>
            <a:r>
              <a:rPr lang="pt-BR" altLang="en-US" sz="2800" b="1" i="1" dirty="0" err="1"/>
              <a:t>w</a:t>
            </a:r>
            <a:r>
              <a:rPr lang="pt-BR" altLang="en-US" sz="2000" b="1" i="1" dirty="0" err="1"/>
              <a:t>ij</a:t>
            </a:r>
            <a:r>
              <a:rPr lang="pt-BR" altLang="en-US" sz="2800" dirty="0"/>
              <a:t> o indicador de vizinhança (0 ou 1), </a:t>
            </a:r>
            <a:r>
              <a:rPr lang="pt-BR" altLang="en-US" sz="2800" b="1" i="1" dirty="0" err="1"/>
              <a:t>y</a:t>
            </a:r>
            <a:r>
              <a:rPr lang="pt-BR" altLang="en-US" sz="2000" b="1" i="1" dirty="0" err="1"/>
              <a:t>i</a:t>
            </a:r>
            <a:r>
              <a:rPr lang="pt-BR" altLang="en-US" sz="2800" dirty="0"/>
              <a:t> o valor do indicador na área </a:t>
            </a:r>
            <a:r>
              <a:rPr lang="pt-BR" altLang="en-US" sz="2800" b="1" i="1" dirty="0" err="1"/>
              <a:t>i</a:t>
            </a:r>
            <a:r>
              <a:rPr lang="pt-BR" altLang="en-US" sz="2800" dirty="0"/>
              <a:t> e </a:t>
            </a:r>
            <a:r>
              <a:rPr lang="pt-BR" altLang="en-US" sz="2800" b="1" i="1" dirty="0" err="1"/>
              <a:t>y</a:t>
            </a:r>
            <a:r>
              <a:rPr lang="pt-BR" altLang="en-US" sz="2000" b="1" i="1" dirty="0" err="1"/>
              <a:t>j</a:t>
            </a:r>
            <a:r>
              <a:rPr lang="pt-BR" altLang="en-US" sz="2800" dirty="0"/>
              <a:t> o valor em </a:t>
            </a:r>
            <a:r>
              <a:rPr lang="pt-BR" altLang="en-US" sz="2800" b="1" i="1" dirty="0" err="1"/>
              <a:t>j</a:t>
            </a:r>
            <a:r>
              <a:rPr lang="pt-BR" altLang="en-US" sz="2800" dirty="0"/>
              <a:t>, </a:t>
            </a:r>
            <a:r>
              <a:rPr lang="pt-BR" altLang="en-US" sz="2800" b="1" i="1" dirty="0" err="1"/>
              <a:t>ybarra</a:t>
            </a:r>
            <a:r>
              <a:rPr lang="pt-BR" altLang="en-US" sz="2800" dirty="0"/>
              <a:t> a média e </a:t>
            </a:r>
            <a:r>
              <a:rPr lang="pt-BR" altLang="en-US" sz="2800" b="1" i="1" dirty="0"/>
              <a:t>VAR(</a:t>
            </a:r>
            <a:r>
              <a:rPr lang="pt-BR" altLang="en-US" sz="2800" b="1" i="1" dirty="0" err="1"/>
              <a:t>y</a:t>
            </a:r>
            <a:r>
              <a:rPr lang="pt-BR" altLang="en-US" sz="2800" b="1" i="1" dirty="0"/>
              <a:t>)</a:t>
            </a:r>
            <a:r>
              <a:rPr lang="pt-BR" altLang="en-US" sz="2800" dirty="0"/>
              <a:t> a variância das taxas.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67B06157-6C39-70FB-F72A-D8CAB9B7C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789363"/>
            <a:ext cx="8351837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2800"/>
              <a:t>Traduzindo os somatórios e produtos em palavras, temos no numerador que, sempre que </a:t>
            </a:r>
            <a:r>
              <a:rPr lang="pt-BR" altLang="en-US" sz="2800" b="1" i="1"/>
              <a:t>i</a:t>
            </a:r>
            <a:r>
              <a:rPr lang="pt-BR" altLang="en-US" sz="2800" i="1"/>
              <a:t> </a:t>
            </a:r>
            <a:r>
              <a:rPr lang="pt-BR" altLang="en-US" sz="2800"/>
              <a:t>e </a:t>
            </a:r>
            <a:r>
              <a:rPr lang="pt-BR" altLang="en-US" sz="2800" b="1" i="1"/>
              <a:t>j</a:t>
            </a:r>
            <a:r>
              <a:rPr lang="pt-BR" altLang="en-US" sz="2800" i="1"/>
              <a:t> </a:t>
            </a:r>
            <a:r>
              <a:rPr lang="pt-BR" altLang="en-US" sz="2800"/>
              <a:t>forem vizinhas (1 na matriz acima), somamos o produto do desvio das áreas </a:t>
            </a:r>
            <a:r>
              <a:rPr lang="pt-BR" altLang="en-US" sz="2800" b="1" i="1"/>
              <a:t>i</a:t>
            </a:r>
            <a:r>
              <a:rPr lang="pt-BR" altLang="en-US" sz="2800" i="1"/>
              <a:t> </a:t>
            </a:r>
            <a:r>
              <a:rPr lang="pt-BR" altLang="en-US" sz="2800"/>
              <a:t>e </a:t>
            </a:r>
            <a:r>
              <a:rPr lang="pt-BR" altLang="en-US" sz="2800" b="1" i="1"/>
              <a:t>j</a:t>
            </a:r>
            <a:r>
              <a:rPr lang="pt-BR" altLang="en-US" sz="2800" i="1"/>
              <a:t> </a:t>
            </a:r>
            <a:r>
              <a:rPr lang="pt-BR" altLang="en-US" sz="2800"/>
              <a:t>em relação ao valor médio </a:t>
            </a:r>
            <a:r>
              <a:rPr lang="pt-BR" altLang="en-US" sz="2800" b="1" i="1"/>
              <a:t>ybarra</a:t>
            </a:r>
            <a:r>
              <a:rPr lang="pt-BR" altLang="en-US" sz="2800"/>
              <a:t>. No denominador temos simplesmente a variância do indicador.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EDE6A803-02ED-9FC2-D01B-D244F92F4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6588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4EBA898C-2F98-8D70-6642-A56082037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125538"/>
            <a:ext cx="6335712" cy="195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4B572BFB-9D7D-B818-0A95-EB92388EF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92150"/>
            <a:ext cx="8424862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Na tabela a seguir apresentamos o cálculo da função de autocorrelação para nosso exemplo. Na última coluna, o valor registrado é cada parcela que entra no somatório. Observe que quando os municípios não são vizinhos, a contribuição deles é nula para o cálculo do indicador.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7F69E295-88B8-1A66-4E96-7ED09AC68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035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800"/>
              <a:t>Tabela - Auxílio ao cálculo da autocorrelação espacial.</a:t>
            </a:r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id="{5BDFC9EF-D9B3-0E7E-F099-B9516345E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573" y="957263"/>
            <a:ext cx="7127875" cy="571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C112BF4-7E1F-F31C-94A2-C6D46EC370AD}"/>
              </a:ext>
            </a:extLst>
          </p:cNvPr>
          <p:cNvSpPr txBox="1"/>
          <p:nvPr/>
        </p:nvSpPr>
        <p:spPr>
          <a:xfrm>
            <a:off x="107504" y="3158521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Média = 22,18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789</Words>
  <Application>Microsoft Macintosh PowerPoint</Application>
  <PresentationFormat>Apresentação na tela (4:3)</PresentationFormat>
  <Paragraphs>183</Paragraphs>
  <Slides>14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Design padrão</vt:lpstr>
      <vt:lpstr>Equation.3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Operador</dc:creator>
  <cp:lastModifiedBy>Daiane Leite da Roza</cp:lastModifiedBy>
  <cp:revision>10</cp:revision>
  <dcterms:created xsi:type="dcterms:W3CDTF">2011-09-02T14:27:35Z</dcterms:created>
  <dcterms:modified xsi:type="dcterms:W3CDTF">2025-02-11T11:29:37Z</dcterms:modified>
</cp:coreProperties>
</file>