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63" r:id="rId6"/>
    <p:sldMasterId id="2147483665" r:id="rId7"/>
    <p:sldMasterId id="2147483667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</p:sldIdLst>
  <p:sldSz cy="5143500" cx="9144000"/>
  <p:notesSz cx="6858000" cy="9144000"/>
  <p:embeddedFontLst>
    <p:embeddedFont>
      <p:font typeface="Gill Sans"/>
      <p:regular r:id="rId34"/>
      <p:bold r:id="rId35"/>
    </p:embeddedFont>
    <p:embeddedFont>
      <p:font typeface="Century Gothic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40" roundtripDataSignature="AMtx7mhFWC7cbijh1T0tThi6Wz/bxx/r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7023F2A-568F-4FD0-BBAC-D955CBB93864}">
  <a:tblStyle styleId="{D7023F2A-568F-4FD0-BBAC-D955CBB9386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1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1" Type="http://schemas.openxmlformats.org/officeDocument/2006/relationships/theme" Target="theme/theme5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notesMaster" Target="notesMasters/notesMaster1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28" Type="http://schemas.openxmlformats.org/officeDocument/2006/relationships/slide" Target="slides/slide19.xml"/><Relationship Id="rId27" Type="http://schemas.openxmlformats.org/officeDocument/2006/relationships/slide" Target="slides/slide18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0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22.xml"/><Relationship Id="rId30" Type="http://schemas.openxmlformats.org/officeDocument/2006/relationships/slide" Target="slides/slide21.xml"/><Relationship Id="rId11" Type="http://schemas.openxmlformats.org/officeDocument/2006/relationships/slide" Target="slides/slide2.xml"/><Relationship Id="rId33" Type="http://schemas.openxmlformats.org/officeDocument/2006/relationships/slide" Target="slides/slide24.xml"/><Relationship Id="rId10" Type="http://schemas.openxmlformats.org/officeDocument/2006/relationships/slide" Target="slides/slide1.xml"/><Relationship Id="rId32" Type="http://schemas.openxmlformats.org/officeDocument/2006/relationships/slide" Target="slides/slide23.xml"/><Relationship Id="rId13" Type="http://schemas.openxmlformats.org/officeDocument/2006/relationships/slide" Target="slides/slide4.xml"/><Relationship Id="rId35" Type="http://schemas.openxmlformats.org/officeDocument/2006/relationships/font" Target="fonts/GillSans-bold.fntdata"/><Relationship Id="rId12" Type="http://schemas.openxmlformats.org/officeDocument/2006/relationships/slide" Target="slides/slide3.xml"/><Relationship Id="rId34" Type="http://schemas.openxmlformats.org/officeDocument/2006/relationships/font" Target="fonts/GillSans-regular.fntdata"/><Relationship Id="rId15" Type="http://schemas.openxmlformats.org/officeDocument/2006/relationships/slide" Target="slides/slide6.xml"/><Relationship Id="rId37" Type="http://schemas.openxmlformats.org/officeDocument/2006/relationships/font" Target="fonts/CenturyGothic-bold.fntdata"/><Relationship Id="rId14" Type="http://schemas.openxmlformats.org/officeDocument/2006/relationships/slide" Target="slides/slide5.xml"/><Relationship Id="rId36" Type="http://schemas.openxmlformats.org/officeDocument/2006/relationships/font" Target="fonts/CenturyGothic-regular.fntdata"/><Relationship Id="rId17" Type="http://schemas.openxmlformats.org/officeDocument/2006/relationships/slide" Target="slides/slide8.xml"/><Relationship Id="rId39" Type="http://schemas.openxmlformats.org/officeDocument/2006/relationships/font" Target="fonts/CenturyGothic-boldItalic.fntdata"/><Relationship Id="rId16" Type="http://schemas.openxmlformats.org/officeDocument/2006/relationships/slide" Target="slides/slide7.xml"/><Relationship Id="rId38" Type="http://schemas.openxmlformats.org/officeDocument/2006/relationships/font" Target="fonts/CenturyGothic-italic.fntdata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1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2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4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6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7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1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2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4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4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6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7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9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6"/>
          <p:cNvSpPr txBox="1"/>
          <p:nvPr>
            <p:ph type="ctrTitle"/>
          </p:nvPr>
        </p:nvSpPr>
        <p:spPr>
          <a:xfrm>
            <a:off x="866442" y="1085851"/>
            <a:ext cx="6621000" cy="249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6"/>
          <p:cNvSpPr txBox="1"/>
          <p:nvPr>
            <p:ph idx="1" type="subTitle"/>
          </p:nvPr>
        </p:nvSpPr>
        <p:spPr>
          <a:xfrm>
            <a:off x="866442" y="3583035"/>
            <a:ext cx="66210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cap="none">
                <a:solidFill>
                  <a:srgbClr val="86D1D8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26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6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6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5"/>
          <p:cNvSpPr txBox="1"/>
          <p:nvPr>
            <p:ph type="title"/>
          </p:nvPr>
        </p:nvSpPr>
        <p:spPr>
          <a:xfrm>
            <a:off x="866441" y="1085850"/>
            <a:ext cx="25515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5"/>
          <p:cNvSpPr txBox="1"/>
          <p:nvPr>
            <p:ph idx="1" type="body"/>
          </p:nvPr>
        </p:nvSpPr>
        <p:spPr>
          <a:xfrm>
            <a:off x="3589397" y="1085850"/>
            <a:ext cx="38979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algn="l">
              <a:spcBef>
                <a:spcPts val="1000"/>
              </a:spcBef>
              <a:spcAft>
                <a:spcPts val="0"/>
              </a:spcAft>
              <a:buSzPts val="1600"/>
              <a:buChar char="►"/>
              <a:defRPr sz="2000"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2pPr>
            <a:lvl3pPr indent="-309880" lvl="2" marL="13716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3pPr>
            <a:lvl4pPr indent="-299719" lvl="3" marL="1828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4pPr>
            <a:lvl5pPr indent="-299720" lvl="4" marL="22860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5pPr>
            <a:lvl6pPr indent="-299720" lvl="5" marL="27432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6pPr>
            <a:lvl7pPr indent="-299720" lvl="6" marL="32004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7pPr>
            <a:lvl8pPr indent="-299720" lvl="7" marL="3657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8pPr>
            <a:lvl9pPr indent="-299720" lvl="8" marL="41148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9pPr>
          </a:lstStyle>
          <a:p/>
        </p:txBody>
      </p:sp>
      <p:sp>
        <p:nvSpPr>
          <p:cNvPr id="74" name="Google Shape;74;p35"/>
          <p:cNvSpPr txBox="1"/>
          <p:nvPr>
            <p:ph idx="2" type="body"/>
          </p:nvPr>
        </p:nvSpPr>
        <p:spPr>
          <a:xfrm>
            <a:off x="866441" y="2346961"/>
            <a:ext cx="2551500" cy="21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5" name="Google Shape;75;p35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5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5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6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6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6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6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7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7"/>
          <p:cNvSpPr txBox="1"/>
          <p:nvPr>
            <p:ph idx="1" type="body"/>
          </p:nvPr>
        </p:nvSpPr>
        <p:spPr>
          <a:xfrm>
            <a:off x="827700" y="1428750"/>
            <a:ext cx="3298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86" name="Google Shape;86;p37"/>
          <p:cNvSpPr txBox="1"/>
          <p:nvPr>
            <p:ph idx="2" type="body"/>
          </p:nvPr>
        </p:nvSpPr>
        <p:spPr>
          <a:xfrm>
            <a:off x="827700" y="1885950"/>
            <a:ext cx="3298200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87" name="Google Shape;87;p37"/>
          <p:cNvSpPr txBox="1"/>
          <p:nvPr>
            <p:ph idx="3" type="body"/>
          </p:nvPr>
        </p:nvSpPr>
        <p:spPr>
          <a:xfrm>
            <a:off x="4241976" y="1428750"/>
            <a:ext cx="3298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88" name="Google Shape;88;p37"/>
          <p:cNvSpPr txBox="1"/>
          <p:nvPr>
            <p:ph idx="4" type="body"/>
          </p:nvPr>
        </p:nvSpPr>
        <p:spPr>
          <a:xfrm>
            <a:off x="4241976" y="1885950"/>
            <a:ext cx="3298200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89" name="Google Shape;89;p37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7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7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8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8"/>
          <p:cNvSpPr txBox="1"/>
          <p:nvPr>
            <p:ph idx="1" type="body"/>
          </p:nvPr>
        </p:nvSpPr>
        <p:spPr>
          <a:xfrm>
            <a:off x="827700" y="1545432"/>
            <a:ext cx="32982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95" name="Google Shape;95;p38"/>
          <p:cNvSpPr txBox="1"/>
          <p:nvPr>
            <p:ph idx="2" type="body"/>
          </p:nvPr>
        </p:nvSpPr>
        <p:spPr>
          <a:xfrm>
            <a:off x="4241975" y="1542070"/>
            <a:ext cx="3298200" cy="3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96" name="Google Shape;96;p38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8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8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9"/>
          <p:cNvSpPr txBox="1"/>
          <p:nvPr>
            <p:ph type="title"/>
          </p:nvPr>
        </p:nvSpPr>
        <p:spPr>
          <a:xfrm>
            <a:off x="866443" y="2146300"/>
            <a:ext cx="6621000" cy="14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9"/>
          <p:cNvSpPr txBox="1"/>
          <p:nvPr>
            <p:ph idx="1" type="body"/>
          </p:nvPr>
        </p:nvSpPr>
        <p:spPr>
          <a:xfrm>
            <a:off x="866442" y="3583036"/>
            <a:ext cx="66210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2" name="Google Shape;102;p39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9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9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ção com Legenda">
  <p:cSld name="Citação com Legenda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1"/>
          <p:cNvSpPr txBox="1"/>
          <p:nvPr>
            <p:ph type="title"/>
          </p:nvPr>
        </p:nvSpPr>
        <p:spPr>
          <a:xfrm>
            <a:off x="1181409" y="1085850"/>
            <a:ext cx="6000900" cy="17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41"/>
          <p:cNvSpPr txBox="1"/>
          <p:nvPr>
            <p:ph idx="1" type="body"/>
          </p:nvPr>
        </p:nvSpPr>
        <p:spPr>
          <a:xfrm>
            <a:off x="1448177" y="2828380"/>
            <a:ext cx="54612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b="0" i="0" sz="1400" cap="small">
                <a:solidFill>
                  <a:srgbClr val="86D1D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2" name="Google Shape;122;p41"/>
          <p:cNvSpPr txBox="1"/>
          <p:nvPr>
            <p:ph idx="2" type="body"/>
          </p:nvPr>
        </p:nvSpPr>
        <p:spPr>
          <a:xfrm>
            <a:off x="866442" y="3262993"/>
            <a:ext cx="6621000" cy="12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23" name="Google Shape;123;p41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41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1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">
  <p:cSld name="3 Colunas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3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43"/>
          <p:cNvSpPr txBox="1"/>
          <p:nvPr>
            <p:ph idx="1" type="body"/>
          </p:nvPr>
        </p:nvSpPr>
        <p:spPr>
          <a:xfrm>
            <a:off x="474834" y="1485900"/>
            <a:ext cx="22107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3" name="Google Shape;143;p43"/>
          <p:cNvSpPr txBox="1"/>
          <p:nvPr>
            <p:ph idx="2" type="body"/>
          </p:nvPr>
        </p:nvSpPr>
        <p:spPr>
          <a:xfrm>
            <a:off x="489475" y="2000250"/>
            <a:ext cx="2196000" cy="26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44" name="Google Shape;144;p43"/>
          <p:cNvSpPr txBox="1"/>
          <p:nvPr>
            <p:ph idx="3" type="body"/>
          </p:nvPr>
        </p:nvSpPr>
        <p:spPr>
          <a:xfrm>
            <a:off x="2913504" y="1485900"/>
            <a:ext cx="22029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5" name="Google Shape;145;p43"/>
          <p:cNvSpPr txBox="1"/>
          <p:nvPr>
            <p:ph idx="4" type="body"/>
          </p:nvPr>
        </p:nvSpPr>
        <p:spPr>
          <a:xfrm>
            <a:off x="2905586" y="2000250"/>
            <a:ext cx="2210700" cy="26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46" name="Google Shape;146;p43"/>
          <p:cNvSpPr txBox="1"/>
          <p:nvPr>
            <p:ph idx="5" type="body"/>
          </p:nvPr>
        </p:nvSpPr>
        <p:spPr>
          <a:xfrm>
            <a:off x="5344917" y="1485900"/>
            <a:ext cx="21996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7" name="Google Shape;147;p43"/>
          <p:cNvSpPr txBox="1"/>
          <p:nvPr>
            <p:ph idx="6" type="body"/>
          </p:nvPr>
        </p:nvSpPr>
        <p:spPr>
          <a:xfrm>
            <a:off x="5344917" y="2000250"/>
            <a:ext cx="2199600" cy="26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48" name="Google Shape;148;p43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43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43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nas de Imagem">
  <p:cSld name="3 Colunas de Imagem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5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45"/>
          <p:cNvSpPr txBox="1"/>
          <p:nvPr>
            <p:ph idx="1" type="body"/>
          </p:nvPr>
        </p:nvSpPr>
        <p:spPr>
          <a:xfrm>
            <a:off x="489475" y="3188212"/>
            <a:ext cx="22056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68" name="Google Shape;168;p45"/>
          <p:cNvSpPr/>
          <p:nvPr>
            <p:ph idx="2" type="pic"/>
          </p:nvPr>
        </p:nvSpPr>
        <p:spPr>
          <a:xfrm>
            <a:off x="489475" y="1657350"/>
            <a:ext cx="2205600" cy="1143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69" name="Google Shape;169;p45"/>
          <p:cNvSpPr txBox="1"/>
          <p:nvPr>
            <p:ph idx="3" type="body"/>
          </p:nvPr>
        </p:nvSpPr>
        <p:spPr>
          <a:xfrm>
            <a:off x="489475" y="3620409"/>
            <a:ext cx="22056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70" name="Google Shape;170;p45"/>
          <p:cNvSpPr txBox="1"/>
          <p:nvPr>
            <p:ph idx="4" type="body"/>
          </p:nvPr>
        </p:nvSpPr>
        <p:spPr>
          <a:xfrm>
            <a:off x="2917792" y="3188212"/>
            <a:ext cx="21984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71" name="Google Shape;171;p45"/>
          <p:cNvSpPr/>
          <p:nvPr>
            <p:ph idx="5" type="pic"/>
          </p:nvPr>
        </p:nvSpPr>
        <p:spPr>
          <a:xfrm>
            <a:off x="2917791" y="1657350"/>
            <a:ext cx="2198400" cy="1143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2" name="Google Shape;172;p45"/>
          <p:cNvSpPr txBox="1"/>
          <p:nvPr>
            <p:ph idx="6" type="body"/>
          </p:nvPr>
        </p:nvSpPr>
        <p:spPr>
          <a:xfrm>
            <a:off x="2916776" y="3620408"/>
            <a:ext cx="22014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73" name="Google Shape;173;p45"/>
          <p:cNvSpPr txBox="1"/>
          <p:nvPr>
            <p:ph idx="7" type="body"/>
          </p:nvPr>
        </p:nvSpPr>
        <p:spPr>
          <a:xfrm>
            <a:off x="5344917" y="3188212"/>
            <a:ext cx="21996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74" name="Google Shape;174;p45"/>
          <p:cNvSpPr/>
          <p:nvPr>
            <p:ph idx="8" type="pic"/>
          </p:nvPr>
        </p:nvSpPr>
        <p:spPr>
          <a:xfrm>
            <a:off x="5344916" y="1657350"/>
            <a:ext cx="2199600" cy="1143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175" name="Google Shape;175;p45"/>
          <p:cNvSpPr txBox="1"/>
          <p:nvPr>
            <p:ph idx="9" type="body"/>
          </p:nvPr>
        </p:nvSpPr>
        <p:spPr>
          <a:xfrm>
            <a:off x="5344824" y="3620407"/>
            <a:ext cx="22026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76" name="Google Shape;176;p45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45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45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7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6" name="Google Shape;26;p27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7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7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8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8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8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/>
          <p:nvPr>
            <p:ph type="title"/>
          </p:nvPr>
        </p:nvSpPr>
        <p:spPr>
          <a:xfrm rot="5400000">
            <a:off x="4702375" y="1849961"/>
            <a:ext cx="4369500" cy="131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9"/>
          <p:cNvSpPr txBox="1"/>
          <p:nvPr>
            <p:ph idx="1" type="body"/>
          </p:nvPr>
        </p:nvSpPr>
        <p:spPr>
          <a:xfrm rot="5400000">
            <a:off x="1217637" y="-148346"/>
            <a:ext cx="4112400" cy="55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36" name="Google Shape;36;p29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9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9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0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0"/>
          <p:cNvSpPr txBox="1"/>
          <p:nvPr>
            <p:ph idx="1" type="body"/>
          </p:nvPr>
        </p:nvSpPr>
        <p:spPr>
          <a:xfrm rot="5400000">
            <a:off x="2609737" y="-243122"/>
            <a:ext cx="3146700" cy="67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30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0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0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rtão de Nome">
  <p:cSld name="Cartão de Nom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/>
          <p:nvPr>
            <p:ph type="title"/>
          </p:nvPr>
        </p:nvSpPr>
        <p:spPr>
          <a:xfrm>
            <a:off x="866441" y="2343151"/>
            <a:ext cx="66210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1"/>
          <p:cNvSpPr txBox="1"/>
          <p:nvPr>
            <p:ph idx="1" type="body"/>
          </p:nvPr>
        </p:nvSpPr>
        <p:spPr>
          <a:xfrm>
            <a:off x="866442" y="3583036"/>
            <a:ext cx="66210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cap="none">
                <a:solidFill>
                  <a:srgbClr val="86D1D8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31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1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1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Legenda">
  <p:cSld name="Título e Legenda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2"/>
          <p:cNvSpPr txBox="1"/>
          <p:nvPr>
            <p:ph type="title"/>
          </p:nvPr>
        </p:nvSpPr>
        <p:spPr>
          <a:xfrm>
            <a:off x="866442" y="1085850"/>
            <a:ext cx="66210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2"/>
          <p:cNvSpPr txBox="1"/>
          <p:nvPr>
            <p:ph idx="1" type="body"/>
          </p:nvPr>
        </p:nvSpPr>
        <p:spPr>
          <a:xfrm>
            <a:off x="866442" y="2743200"/>
            <a:ext cx="6621000" cy="17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54" name="Google Shape;54;p32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2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to Panorâmica com Legenda">
  <p:cSld name="Foto Panorâmica com Legenda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3"/>
          <p:cNvSpPr txBox="1"/>
          <p:nvPr>
            <p:ph type="title"/>
          </p:nvPr>
        </p:nvSpPr>
        <p:spPr>
          <a:xfrm>
            <a:off x="866443" y="3600440"/>
            <a:ext cx="66210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3"/>
          <p:cNvSpPr/>
          <p:nvPr>
            <p:ph idx="2" type="pic"/>
          </p:nvPr>
        </p:nvSpPr>
        <p:spPr>
          <a:xfrm>
            <a:off x="866442" y="514350"/>
            <a:ext cx="6621000" cy="27306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60" name="Google Shape;60;p33"/>
          <p:cNvSpPr txBox="1"/>
          <p:nvPr>
            <p:ph idx="1" type="body"/>
          </p:nvPr>
        </p:nvSpPr>
        <p:spPr>
          <a:xfrm>
            <a:off x="866443" y="4025494"/>
            <a:ext cx="6621000" cy="3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1" name="Google Shape;61;p33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3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3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4"/>
          <p:cNvSpPr txBox="1"/>
          <p:nvPr>
            <p:ph type="title"/>
          </p:nvPr>
        </p:nvSpPr>
        <p:spPr>
          <a:xfrm>
            <a:off x="865656" y="1390644"/>
            <a:ext cx="3820800" cy="118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4"/>
          <p:cNvSpPr/>
          <p:nvPr>
            <p:ph idx="2" type="pic"/>
          </p:nvPr>
        </p:nvSpPr>
        <p:spPr>
          <a:xfrm>
            <a:off x="5213517" y="857250"/>
            <a:ext cx="2400900" cy="3429000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</p:sp>
      <p:sp>
        <p:nvSpPr>
          <p:cNvPr id="67" name="Google Shape;67;p34"/>
          <p:cNvSpPr txBox="1"/>
          <p:nvPr>
            <p:ph idx="1" type="body"/>
          </p:nvPr>
        </p:nvSpPr>
        <p:spPr>
          <a:xfrm>
            <a:off x="866441" y="2743200"/>
            <a:ext cx="38148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8" name="Google Shape;68;p34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4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4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5.xml"/><Relationship Id="rId3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6.xml"/><Relationship Id="rId3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7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25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25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25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5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5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25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5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25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" name="Google Shape;15;p25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25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0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0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0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0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0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0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2" name="Google Shape;112;p40"/>
          <p:cNvSpPr txBox="1"/>
          <p:nvPr/>
        </p:nvSpPr>
        <p:spPr>
          <a:xfrm>
            <a:off x="674687" y="728663"/>
            <a:ext cx="6000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2200"/>
              <a:buFont typeface="Arial"/>
              <a:buNone/>
            </a:pPr>
            <a:r>
              <a:rPr b="0" i="0" lang="en-US" sz="12200" u="none">
                <a:solidFill>
                  <a:srgbClr val="8AD0D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3" name="Google Shape;113;p40"/>
          <p:cNvSpPr txBox="1"/>
          <p:nvPr/>
        </p:nvSpPr>
        <p:spPr>
          <a:xfrm>
            <a:off x="6999287" y="1959769"/>
            <a:ext cx="6018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2200"/>
              <a:buFont typeface="Arial"/>
              <a:buNone/>
            </a:pPr>
            <a:r>
              <a:rPr b="0" i="0" lang="en-US" sz="12200" u="none">
                <a:solidFill>
                  <a:srgbClr val="8AD0D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114" name="Google Shape;114;p40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5" name="Google Shape;115;p40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6" name="Google Shape;116;p40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7" name="Google Shape;117;p40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8" name="Google Shape;118;p40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2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2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2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2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42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42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33" name="Google Shape;133;p42"/>
          <p:cNvCxnSpPr/>
          <p:nvPr/>
        </p:nvCxnSpPr>
        <p:spPr>
          <a:xfrm>
            <a:off x="2795587" y="1600200"/>
            <a:ext cx="0" cy="29718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4" name="Google Shape;134;p42"/>
          <p:cNvCxnSpPr/>
          <p:nvPr/>
        </p:nvCxnSpPr>
        <p:spPr>
          <a:xfrm>
            <a:off x="5222875" y="1600200"/>
            <a:ext cx="0" cy="29754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5" name="Google Shape;135;p42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6" name="Google Shape;136;p42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7" name="Google Shape;137;p42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8" name="Google Shape;138;p42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9" name="Google Shape;139;p42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4"/>
          <p:cNvSpPr/>
          <p:nvPr/>
        </p:nvSpPr>
        <p:spPr>
          <a:xfrm>
            <a:off x="6299432" y="1257300"/>
            <a:ext cx="2819400" cy="2114700"/>
          </a:xfrm>
          <a:prstGeom prst="ellipse">
            <a:avLst/>
          </a:prstGeom>
          <a:gradFill>
            <a:gsLst>
              <a:gs pos="0">
                <a:srgbClr val="4CB9C3">
                  <a:alpha val="6666"/>
                </a:srgbClr>
              </a:gs>
              <a:gs pos="36000">
                <a:srgbClr val="4CB9C3">
                  <a:alpha val="5882"/>
                </a:srgbClr>
              </a:gs>
              <a:gs pos="69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44"/>
          <p:cNvSpPr/>
          <p:nvPr/>
        </p:nvSpPr>
        <p:spPr>
          <a:xfrm>
            <a:off x="5689832" y="-342900"/>
            <a:ext cx="1600200" cy="1200000"/>
          </a:xfrm>
          <a:prstGeom prst="ellipse">
            <a:avLst/>
          </a:prstGeom>
          <a:gradFill>
            <a:gsLst>
              <a:gs pos="0">
                <a:srgbClr val="4CB9C3">
                  <a:alpha val="13725"/>
                </a:srgbClr>
              </a:gs>
              <a:gs pos="36000">
                <a:srgbClr val="4CB9C3">
                  <a:alpha val="6666"/>
                </a:srgbClr>
              </a:gs>
              <a:gs pos="73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44"/>
          <p:cNvSpPr/>
          <p:nvPr/>
        </p:nvSpPr>
        <p:spPr>
          <a:xfrm>
            <a:off x="6299432" y="4572000"/>
            <a:ext cx="990600" cy="742800"/>
          </a:xfrm>
          <a:prstGeom prst="ellipse">
            <a:avLst/>
          </a:prstGeom>
          <a:gradFill>
            <a:gsLst>
              <a:gs pos="0">
                <a:srgbClr val="4CB9C3">
                  <a:alpha val="8627"/>
                </a:srgbClr>
              </a:gs>
              <a:gs pos="36000">
                <a:srgbClr val="4CB9C3">
                  <a:alpha val="4705"/>
                </a:srgbClr>
              </a:gs>
              <a:gs pos="66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4"/>
          <p:cNvSpPr/>
          <p:nvPr/>
        </p:nvSpPr>
        <p:spPr>
          <a:xfrm>
            <a:off x="-153988" y="2000250"/>
            <a:ext cx="4191000" cy="3143100"/>
          </a:xfrm>
          <a:prstGeom prst="ellipse">
            <a:avLst/>
          </a:prstGeom>
          <a:gradFill>
            <a:gsLst>
              <a:gs pos="0">
                <a:srgbClr val="4CB9C3">
                  <a:alpha val="10980"/>
                </a:srgbClr>
              </a:gs>
              <a:gs pos="36000">
                <a:srgbClr val="4CB9C3">
                  <a:alpha val="9803"/>
                </a:srgbClr>
              </a:gs>
              <a:gs pos="75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44"/>
          <p:cNvSpPr/>
          <p:nvPr/>
        </p:nvSpPr>
        <p:spPr>
          <a:xfrm>
            <a:off x="-839788" y="2171700"/>
            <a:ext cx="2362200" cy="1771800"/>
          </a:xfrm>
          <a:prstGeom prst="ellipse">
            <a:avLst/>
          </a:prstGeom>
          <a:gradFill>
            <a:gsLst>
              <a:gs pos="0">
                <a:srgbClr val="4CB9C3">
                  <a:alpha val="7843"/>
                </a:srgbClr>
              </a:gs>
              <a:gs pos="36000">
                <a:srgbClr val="4CB9C3">
                  <a:alpha val="7843"/>
                </a:srgbClr>
              </a:gs>
              <a:gs pos="72000">
                <a:srgbClr val="4CB9C3">
                  <a:alpha val="0"/>
                </a:srgbClr>
              </a:gs>
              <a:gs pos="100000">
                <a:srgbClr val="4CB9C3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44"/>
          <p:cNvSpPr/>
          <p:nvPr/>
        </p:nvSpPr>
        <p:spPr>
          <a:xfrm>
            <a:off x="7745412" y="0"/>
            <a:ext cx="685800" cy="82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r="5400000" dist="25400">
              <a:srgbClr val="000000">
                <a:alpha val="4470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58" name="Google Shape;158;p44"/>
          <p:cNvCxnSpPr/>
          <p:nvPr/>
        </p:nvCxnSpPr>
        <p:spPr>
          <a:xfrm>
            <a:off x="2795587" y="1600200"/>
            <a:ext cx="0" cy="29718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59" name="Google Shape;159;p44"/>
          <p:cNvCxnSpPr/>
          <p:nvPr/>
        </p:nvCxnSpPr>
        <p:spPr>
          <a:xfrm>
            <a:off x="5222875" y="1600200"/>
            <a:ext cx="0" cy="2975400"/>
          </a:xfrm>
          <a:prstGeom prst="straightConnector1">
            <a:avLst/>
          </a:prstGeom>
          <a:noFill/>
          <a:ln cap="rnd" cmpd="sng" w="12700">
            <a:solidFill>
              <a:srgbClr val="8AD0D6">
                <a:alpha val="39607"/>
              </a:srgbClr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60" name="Google Shape;160;p44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61" name="Google Shape;161;p44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1000"/>
              </a:spcBef>
              <a:spcAft>
                <a:spcPts val="0"/>
              </a:spcAft>
              <a:buClr>
                <a:srgbClr val="86D1D8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2" name="Google Shape;162;p44"/>
          <p:cNvSpPr txBox="1"/>
          <p:nvPr>
            <p:ph idx="10" type="dt"/>
          </p:nvPr>
        </p:nvSpPr>
        <p:spPr>
          <a:xfrm rot="5400000">
            <a:off x="7618487" y="1342950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3" name="Google Shape;163;p44"/>
          <p:cNvSpPr txBox="1"/>
          <p:nvPr>
            <p:ph idx="11" type="ftr"/>
          </p:nvPr>
        </p:nvSpPr>
        <p:spPr>
          <a:xfrm rot="5400000">
            <a:off x="6715724" y="2418750"/>
            <a:ext cx="2894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4" name="Google Shape;164;p44"/>
          <p:cNvSpPr txBox="1"/>
          <p:nvPr>
            <p:ph idx="12" type="sldNum"/>
          </p:nvPr>
        </p:nvSpPr>
        <p:spPr>
          <a:xfrm>
            <a:off x="7766050" y="221456"/>
            <a:ext cx="628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ill Sans"/>
              <a:buNone/>
              <a:defRPr b="0" i="0" sz="2800" u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"/>
          <p:cNvSpPr txBox="1"/>
          <p:nvPr>
            <p:ph idx="1" type="subTitle"/>
          </p:nvPr>
        </p:nvSpPr>
        <p:spPr>
          <a:xfrm>
            <a:off x="2124075" y="3489722"/>
            <a:ext cx="4896000" cy="8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b="1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AULA </a:t>
            </a:r>
            <a:r>
              <a:rPr b="1" lang="en-US">
                <a:solidFill>
                  <a:schemeClr val="lt1"/>
                </a:solidFill>
              </a:rPr>
              <a:t>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TURMA X – </a:t>
            </a:r>
            <a:r>
              <a:rPr lang="en-US">
                <a:solidFill>
                  <a:schemeClr val="lt1"/>
                </a:solidFill>
              </a:rPr>
              <a:t>24 DE AGOSTO</a:t>
            </a: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2021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1"/>
          <p:cNvSpPr txBox="1"/>
          <p:nvPr/>
        </p:nvSpPr>
        <p:spPr>
          <a:xfrm>
            <a:off x="1079500" y="1221581"/>
            <a:ext cx="75597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ill Sans"/>
              <a:buNone/>
            </a:pPr>
            <a:r>
              <a:rPr b="1" i="0" lang="en-US" sz="4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GESTÃO DE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Gill Sans"/>
              <a:buNone/>
            </a:pPr>
            <a:r>
              <a:rPr b="1" i="0" lang="en-US" sz="4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PROJETOS E ORÇAMENTOS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"/>
          <p:cNvSpPr txBox="1"/>
          <p:nvPr>
            <p:ph type="ctrTitle"/>
          </p:nvPr>
        </p:nvSpPr>
        <p:spPr>
          <a:xfrm>
            <a:off x="1431925" y="270272"/>
            <a:ext cx="7407300" cy="89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3 - ESTRATÉGIA</a:t>
            </a:r>
            <a:endParaRPr/>
          </a:p>
        </p:txBody>
      </p:sp>
      <p:sp>
        <p:nvSpPr>
          <p:cNvPr id="234" name="Google Shape;234;p10"/>
          <p:cNvSpPr txBox="1"/>
          <p:nvPr>
            <p:ph idx="1" type="subTitle"/>
          </p:nvPr>
        </p:nvSpPr>
        <p:spPr>
          <a:xfrm>
            <a:off x="827087" y="1491853"/>
            <a:ext cx="7407300" cy="27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27659" lvl="0" marL="36988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✔"/>
            </a:pPr>
            <a:r>
              <a:rPr b="1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ESCOLHER ESTRATÉGIA É ESCOLHER MELHOR CAMINHO – JEITO DE FAZER – EFICIÊNCIA</a:t>
            </a:r>
            <a:endParaRPr/>
          </a:p>
          <a:p>
            <a:pPr indent="-241298" lvl="0" marL="369887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None/>
            </a:pPr>
            <a:r>
              <a:t/>
            </a:r>
            <a:endParaRPr b="1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7659" lvl="0" marL="369887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✔"/>
            </a:pPr>
            <a:r>
              <a:rPr b="1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MELHOR ESTRATÉGIA LEVA À EFICIÊNCIA NO PROJETO</a:t>
            </a:r>
            <a:endParaRPr/>
          </a:p>
          <a:p>
            <a:pPr indent="-241298" lvl="0" marL="369887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None/>
            </a:pPr>
            <a:r>
              <a:t/>
            </a:r>
            <a:endParaRPr b="1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7659" lvl="0" marL="369887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✔"/>
            </a:pPr>
            <a:r>
              <a:rPr b="1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ESCOLHER BEM A META LEVA À EFICÁCIA DO PROJETO- CHEGAR NO LUGAR CERTO DE FORMA PRECISA E NO TEMPO CERTO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1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1"/>
          <p:cNvSpPr txBox="1"/>
          <p:nvPr>
            <p:ph type="ctrTitle"/>
          </p:nvPr>
        </p:nvSpPr>
        <p:spPr>
          <a:xfrm>
            <a:off x="866775" y="1085850"/>
            <a:ext cx="6619800" cy="249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entury Gothic"/>
              <a:buNone/>
            </a:pP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b="0" i="0" lang="en-US" sz="65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240" name="Google Shape;240;p11"/>
          <p:cNvSpPr txBox="1"/>
          <p:nvPr>
            <p:ph idx="1" type="subTitle"/>
          </p:nvPr>
        </p:nvSpPr>
        <p:spPr>
          <a:xfrm>
            <a:off x="1187450" y="1437084"/>
            <a:ext cx="6902400" cy="2394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b="0" i="1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MELHOR ESTRATÉGIA É ARTE DO GESTOR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COMO ESTÁ LIGADA SOBRETUDO AO FATOR HUMANO, É PRECISO DESENVOLVER O LADO PERCEPTIVO, ANÍMICO.</a:t>
            </a:r>
            <a:endParaRPr/>
          </a:p>
        </p:txBody>
      </p:sp>
      <p:sp>
        <p:nvSpPr>
          <p:cNvPr id="241" name="Google Shape;241;p11"/>
          <p:cNvSpPr txBox="1"/>
          <p:nvPr/>
        </p:nvSpPr>
        <p:spPr>
          <a:xfrm>
            <a:off x="1431925" y="270272"/>
            <a:ext cx="7407300" cy="89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3 - ESTRATÉGIA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"/>
          <p:cNvSpPr txBox="1"/>
          <p:nvPr>
            <p:ph type="title"/>
          </p:nvPr>
        </p:nvSpPr>
        <p:spPr>
          <a:xfrm>
            <a:off x="684212" y="465534"/>
            <a:ext cx="78183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4 - SISTEMAS DE CONTROLE   </a:t>
            </a:r>
            <a:endParaRPr/>
          </a:p>
        </p:txBody>
      </p:sp>
      <p:sp>
        <p:nvSpPr>
          <p:cNvPr id="247" name="Google Shape;247;p12"/>
          <p:cNvSpPr txBox="1"/>
          <p:nvPr>
            <p:ph idx="1" type="body"/>
          </p:nvPr>
        </p:nvSpPr>
        <p:spPr>
          <a:xfrm>
            <a:off x="684212" y="1113234"/>
            <a:ext cx="7818300" cy="37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1" i="0" sz="2000" u="none">
              <a:solidFill>
                <a:srgbClr val="0F282A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Controlar é FORÇAR os acontecimentos a CONFORMAREM-SE  AOS PLANOS estabelecidos.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CONTROLAR NÃO É SÓ VERIFICAR SE as AÇÕES ESTÃO DENTRO DO PRAZO.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Processo amplo</a:t>
            </a:r>
            <a:endParaRPr/>
          </a:p>
          <a:p>
            <a:pPr indent="-20066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3"/>
          <p:cNvSpPr txBox="1"/>
          <p:nvPr>
            <p:ph idx="1" type="body"/>
          </p:nvPr>
        </p:nvSpPr>
        <p:spPr>
          <a:xfrm>
            <a:off x="3924300" y="844153"/>
            <a:ext cx="5010300" cy="30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3840"/>
              <a:buFont typeface="Noto Sans Symbols"/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CONTEMPLAR E ANOTAR.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CONTEMPLAR E RECLAMAR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CONTEMPLAR E PROPAGAR.</a:t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0066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3" name="Google Shape;253;p13"/>
          <p:cNvSpPr txBox="1"/>
          <p:nvPr/>
        </p:nvSpPr>
        <p:spPr>
          <a:xfrm>
            <a:off x="1116012" y="1924050"/>
            <a:ext cx="28797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ill Sans"/>
              <a:buNone/>
            </a:pPr>
            <a:r>
              <a:rPr b="0" i="0" lang="en-US" sz="48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NÃO É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8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"/>
          <p:cNvSpPr txBox="1"/>
          <p:nvPr>
            <p:ph type="ctrTitle"/>
          </p:nvPr>
        </p:nvSpPr>
        <p:spPr>
          <a:xfrm>
            <a:off x="971550" y="195263"/>
            <a:ext cx="74073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CONTROLAR É:</a:t>
            </a:r>
            <a:endParaRPr/>
          </a:p>
        </p:txBody>
      </p:sp>
      <p:sp>
        <p:nvSpPr>
          <p:cNvPr id="259" name="Google Shape;259;p14"/>
          <p:cNvSpPr txBox="1"/>
          <p:nvPr>
            <p:ph idx="1" type="subTitle"/>
          </p:nvPr>
        </p:nvSpPr>
        <p:spPr>
          <a:xfrm>
            <a:off x="1403350" y="1275159"/>
            <a:ext cx="74073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414527" lvl="0" marL="48418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ATUAR</a:t>
            </a:r>
            <a:endParaRPr/>
          </a:p>
          <a:p>
            <a:pPr indent="-414527" lvl="0" marL="48418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CORRIGIR ERROS</a:t>
            </a:r>
            <a:endParaRPr/>
          </a:p>
          <a:p>
            <a:pPr indent="-414527" lvl="0" marL="48418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❖"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DRIBLAR OBSTÁCULOS</a:t>
            </a:r>
            <a:endParaRPr/>
          </a:p>
          <a:p>
            <a:pPr indent="-457199" lvl="0" marL="484187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1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199" lvl="0" marL="484187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“FAZER COM QUE OS ACONTECIMENTOS ATINJAM AS METAS”</a:t>
            </a:r>
            <a:endParaRPr/>
          </a:p>
          <a:p>
            <a:pPr indent="-457199" lvl="0" marL="484187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1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199" lvl="0" marL="484187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É COBRAR E AJUDAR</a:t>
            </a:r>
            <a:endParaRPr/>
          </a:p>
          <a:p>
            <a:pPr indent="-457199" lvl="0" marL="484187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 É CONQUISTAR O RESULTADO”</a:t>
            </a:r>
            <a:endParaRPr/>
          </a:p>
          <a:p>
            <a:pPr indent="-457199" lvl="0" marL="484187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GERENTE É RESULTADO</a:t>
            </a:r>
            <a:endParaRPr b="1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t/>
            </a:r>
            <a:endParaRPr b="1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SISTEMAS</a:t>
            </a:r>
            <a:r>
              <a:rPr b="1" i="0" lang="en-US" sz="4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CONTROLE</a:t>
            </a:r>
            <a:endParaRPr/>
          </a:p>
        </p:txBody>
      </p:sp>
      <p:sp>
        <p:nvSpPr>
          <p:cNvPr id="265" name="Google Shape;265;p15"/>
          <p:cNvSpPr txBox="1"/>
          <p:nvPr>
            <p:ph idx="1" type="body"/>
          </p:nvPr>
        </p:nvSpPr>
        <p:spPr>
          <a:xfrm>
            <a:off x="900112" y="1383506"/>
            <a:ext cx="7458000" cy="297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segredo do gerenciamento é o Controle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Mas não é </a:t>
            </a:r>
            <a:r>
              <a:rPr b="1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Qualquer Controle.</a:t>
            </a:r>
            <a:endParaRPr/>
          </a:p>
          <a:p>
            <a:pPr indent="-18034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t/>
            </a:r>
            <a:endParaRPr b="1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6"/>
          <p:cNvSpPr txBox="1"/>
          <p:nvPr>
            <p:ph idx="1" type="body"/>
          </p:nvPr>
        </p:nvSpPr>
        <p:spPr>
          <a:xfrm>
            <a:off x="836612" y="1312069"/>
            <a:ext cx="7499400" cy="3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Char char="❖"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Tempo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Char char="❖"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Qualidade das ações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Char char="❖"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Satisfação do cliente ou do superior (acionista)</a:t>
            </a:r>
            <a:endParaRPr b="0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rPr b="1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Sentir o PROJETO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rPr b="1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Percepção Humana</a:t>
            </a:r>
            <a:endParaRPr/>
          </a:p>
        </p:txBody>
      </p:sp>
      <p:sp>
        <p:nvSpPr>
          <p:cNvPr id="271" name="Google Shape;271;p16"/>
          <p:cNvSpPr txBox="1"/>
          <p:nvPr>
            <p:ph type="title"/>
          </p:nvPr>
        </p:nvSpPr>
        <p:spPr>
          <a:xfrm>
            <a:off x="484187" y="303609"/>
            <a:ext cx="70563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QUE É </a:t>
            </a:r>
            <a:r>
              <a:rPr b="1" i="0" lang="en-US" sz="4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CONTROLAR?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7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282A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rgbClr val="0F282A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i="0" lang="en-US" sz="4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SISTEMAS DE CONTROLE </a:t>
            </a:r>
            <a:endParaRPr/>
          </a:p>
        </p:txBody>
      </p:sp>
      <p:sp>
        <p:nvSpPr>
          <p:cNvPr id="277" name="Google Shape;277;p17"/>
          <p:cNvSpPr txBox="1"/>
          <p:nvPr>
            <p:ph idx="1" type="body"/>
          </p:nvPr>
        </p:nvSpPr>
        <p:spPr>
          <a:xfrm>
            <a:off x="395287" y="1383506"/>
            <a:ext cx="7818300" cy="35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rPr b="0" i="0" lang="en-US" sz="21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QUANDO ALGO ESTÁ DESCONFORME           – DIAGNÓSTICO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rPr b="0" i="0" lang="en-US" sz="21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DIAGNÓSTICO DO PROBLEMA –CERTO-CAMINHÃO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rPr b="0" i="0" lang="en-US" sz="21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ANÁLISE DO FENÔMENO- OLHANDO O PROCESSO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rPr b="0" i="0" lang="en-US" sz="21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QUAL O ERRO?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t/>
            </a:r>
            <a:endParaRPr b="0" i="0" sz="21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rPr b="0" i="0" lang="en-US" sz="21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DIAGNÓSTICO DO PROBLEMA É ANÁLISE DE </a:t>
            </a:r>
            <a:r>
              <a:rPr b="1" i="0" lang="en-US" sz="21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“O PORQUÊ”</a:t>
            </a:r>
            <a:r>
              <a:rPr b="0" i="0" lang="en-US" sz="21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DO ERRO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t/>
            </a:r>
            <a:endParaRPr b="0" i="0" sz="21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rPr b="0" i="0" lang="en-US" sz="21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ANÁLISE NÃO É JULGAMENTO 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t/>
            </a:r>
            <a:endParaRPr b="0" i="0" sz="21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rPr b="0" i="0" lang="en-US" sz="21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É BALANÇO DOS PRÓS E CONTRAS E ENTENDIMENTO DO PROCESSO PAR</a:t>
            </a:r>
            <a:r>
              <a:rPr lang="en-US" sz="2100"/>
              <a:t>A</a:t>
            </a:r>
            <a:endParaRPr sz="2100"/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79999"/>
              <a:buFont typeface="Noto Sans Symbols"/>
              <a:buNone/>
            </a:pPr>
            <a:r>
              <a:rPr b="0" i="0" lang="en-US" sz="21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CORREÇÃO</a:t>
            </a:r>
            <a:endParaRPr/>
          </a:p>
          <a:p>
            <a:pPr indent="-342900" lvl="0" marL="34290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1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178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14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8"/>
          <p:cNvSpPr txBox="1"/>
          <p:nvPr>
            <p:ph idx="1" type="body"/>
          </p:nvPr>
        </p:nvSpPr>
        <p:spPr>
          <a:xfrm>
            <a:off x="468312" y="789384"/>
            <a:ext cx="7818300" cy="36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</a:t>
            </a:r>
            <a:r>
              <a:rPr b="1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INSUCESSO</a:t>
            </a: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FAZ CRESCER MAIS DO QUE O SUCESSO.</a:t>
            </a:r>
            <a:endParaRPr b="0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DEPOIS DIAGNÓSTICO: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RÁPIDA AÇÃO DE CORREÇÃO 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NUNCA É 100%</a:t>
            </a:r>
            <a:endParaRPr/>
          </a:p>
          <a:p>
            <a:pPr indent="-18034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9"/>
          <p:cNvSpPr txBox="1"/>
          <p:nvPr>
            <p:ph type="title"/>
          </p:nvPr>
        </p:nvSpPr>
        <p:spPr>
          <a:xfrm>
            <a:off x="1331912" y="141684"/>
            <a:ext cx="7499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QUADRO DE CONTROLE </a:t>
            </a:r>
            <a:endParaRPr/>
          </a:p>
        </p:txBody>
      </p:sp>
      <p:sp>
        <p:nvSpPr>
          <p:cNvPr id="288" name="Google Shape;288;p19"/>
          <p:cNvSpPr txBox="1"/>
          <p:nvPr>
            <p:ph idx="1" type="body"/>
          </p:nvPr>
        </p:nvSpPr>
        <p:spPr>
          <a:xfrm>
            <a:off x="566962" y="897731"/>
            <a:ext cx="78486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40000"/>
              <a:buFont typeface="Noto Sans Symbols"/>
              <a:buNone/>
            </a:pPr>
            <a:r>
              <a:rPr b="0" i="0" lang="en-US" sz="5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ALÉM DO PLANO DE AÇÃO É PRECISO UM QUADRO DE CONTROLE</a:t>
            </a:r>
            <a:endParaRPr sz="5600"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30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289" name="Google Shape;289;p19"/>
          <p:cNvGraphicFramePr/>
          <p:nvPr/>
        </p:nvGraphicFramePr>
        <p:xfrm>
          <a:off x="602700" y="154542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{D7023F2A-568F-4FD0-BBAC-D955CBB93864}</a:tableStyleId>
              </a:tblPr>
              <a:tblGrid>
                <a:gridCol w="1223950"/>
                <a:gridCol w="1223950"/>
                <a:gridCol w="1152525"/>
                <a:gridCol w="1079500"/>
                <a:gridCol w="1154100"/>
                <a:gridCol w="969950"/>
                <a:gridCol w="973125"/>
              </a:tblGrid>
              <a:tr h="3726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PRODUTO</a:t>
                      </a:r>
                      <a:b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(OU FUNÇÃO)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ITEM DE CONTROLE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UNIDADE DE MEDIDA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PRIORIDADE</a:t>
                      </a:r>
                      <a:b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(A, B, C)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FREQUÊNCIA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r>
                        <a:rPr b="1" i="0" lang="en-US" sz="12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MÉTODO DE CONTROLE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79800">
                <a:tc vMerge="1"/>
                <a:tc vMerge="1"/>
                <a:tc vMerge="1"/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900"/>
                        <a:buFont typeface="Calibri"/>
                        <a:buNone/>
                      </a:pPr>
                      <a: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QUANDO </a:t>
                      </a:r>
                      <a:b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ATUAR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900"/>
                        <a:buFont typeface="Calibri"/>
                        <a:buNone/>
                      </a:pPr>
                      <a: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COMO </a:t>
                      </a:r>
                      <a:b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b="0" i="0" lang="en-US" sz="9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ATUAR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-US" sz="11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Vendas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-US" sz="11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“Market-share” do produto “X”</a:t>
                      </a: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-US" sz="11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Porcentagem das vendas sobre total de vendas, de produto similar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-US" sz="11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A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b="0" i="0" lang="en-US" sz="11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vez / mês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b="0" i="0" lang="en-US" sz="11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Sempre que for inferior a 50%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-US" sz="11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Convocar reunião dos gerentes, vendedores da área e assistência técnica.  Determinar causas e tomar ações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D9D9D9"/>
                    </a:solidFill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</a:tr>
              <a:tr h="121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D9D9D9"/>
                    </a:solidFill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6300" marB="0" marR="8425" marL="84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Google Shape;189;p2"/>
          <p:cNvGraphicFramePr/>
          <p:nvPr/>
        </p:nvGraphicFramePr>
        <p:xfrm>
          <a:off x="539750" y="195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{D7023F2A-568F-4FD0-BBAC-D955CBB93864}</a:tableStyleId>
              </a:tblPr>
              <a:tblGrid>
                <a:gridCol w="2006600"/>
                <a:gridCol w="2008175"/>
                <a:gridCol w="1020750"/>
                <a:gridCol w="1022350"/>
                <a:gridCol w="2006600"/>
              </a:tblGrid>
              <a:tr h="44410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entury Gothic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PLANO DE TRABALHO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hMerge="1"/>
                <a:tc hMerge="1"/>
                <a:tc hMerge="1"/>
                <a:tc hMerge="1"/>
              </a:tr>
              <a:tr h="2964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entury Gothic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Atividade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entury Gothic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Responsável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entury Gothic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Prazo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entury Gothic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Observações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9407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Century Gothic"/>
                        <a:buNone/>
                      </a:pPr>
                      <a:r>
                        <a:rPr b="0" i="0" lang="en-US" sz="11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Inicial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Century Gothic"/>
                        <a:buNone/>
                      </a:pPr>
                      <a:r>
                        <a:rPr b="0" i="0" lang="en-US" sz="1100" u="none" cap="none" strike="noStrik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Final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 vMerge="1"/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4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4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4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4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4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4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4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4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  <a:tr h="13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"/>
                        <a:buFont typeface="Century Gothic"/>
                        <a:buNone/>
                      </a:pPr>
                      <a:r>
                        <a:rPr b="0" i="0" lang="en-US" sz="6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"/>
                        <a:buFont typeface="Century Gothic"/>
                        <a:buNone/>
                      </a:pPr>
                      <a:r>
                        <a:rPr b="0" i="0" lang="en-US" sz="200" u="none" cap="none" strike="noStrik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3050" marB="0" marR="4050" marL="40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F3947">
                        <a:alpha val="1568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0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b="0" i="0" lang="en-US" sz="42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QUADRO DE CONTROLE</a:t>
            </a:r>
            <a:endParaRPr/>
          </a:p>
        </p:txBody>
      </p:sp>
      <p:sp>
        <p:nvSpPr>
          <p:cNvPr id="295" name="Google Shape;295;p20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QUÊ VAI SER CONTROLADO;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INDICADOR OU COMO CONTROLAR O QUE SE QUER;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UNIDADE DE MEDIDA;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PRIORIDADE;</a:t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FREQUÊNCIA;</a:t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MÉTODO – QUANDO E COMO</a:t>
            </a:r>
            <a:endParaRPr/>
          </a:p>
          <a:p>
            <a:pPr indent="-241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30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1"/>
          <p:cNvSpPr txBox="1"/>
          <p:nvPr>
            <p:ph type="title"/>
          </p:nvPr>
        </p:nvSpPr>
        <p:spPr>
          <a:xfrm>
            <a:off x="611187" y="411956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PONTOS-CHAVE</a:t>
            </a:r>
            <a:endParaRPr/>
          </a:p>
        </p:txBody>
      </p:sp>
      <p:sp>
        <p:nvSpPr>
          <p:cNvPr id="301" name="Google Shape;301;p21"/>
          <p:cNvSpPr txBox="1"/>
          <p:nvPr>
            <p:ph idx="1" type="body"/>
          </p:nvPr>
        </p:nvSpPr>
        <p:spPr>
          <a:xfrm>
            <a:off x="468312" y="1221581"/>
            <a:ext cx="7818300" cy="37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HABILIDADE NA SOLUÇÃO DE PROBLEMAS É CONDIÇÃO MAIS IMPORTANTE</a:t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TAREFA CRÍTICA DO GERENTE- PROVIDÊNCIAS PARA SOLUÇÃO</a:t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HABILIDADE NÃO É FATOR APENAS NATO, 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É APERFEIÇOADA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0066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2"/>
          <p:cNvSpPr txBox="1"/>
          <p:nvPr>
            <p:ph idx="1" type="body"/>
          </p:nvPr>
        </p:nvSpPr>
        <p:spPr>
          <a:xfrm>
            <a:off x="755650" y="735806"/>
            <a:ext cx="7499400" cy="39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1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NENHUM PLANEJAMENTO É PERFEITO ACOMPANHAMENTO PERMANENTE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DOCUMENTAR PROCESSO DE VERIFICAÇÃO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TUDO REGISTRADO </a:t>
            </a:r>
            <a:endParaRPr/>
          </a:p>
          <a:p>
            <a:pPr indent="-18034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3"/>
          <p:cNvSpPr txBox="1"/>
          <p:nvPr>
            <p:ph type="title"/>
          </p:nvPr>
        </p:nvSpPr>
        <p:spPr>
          <a:xfrm>
            <a:off x="755650" y="1383506"/>
            <a:ext cx="7499400" cy="13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PROJETOS ALUNOS</a:t>
            </a:r>
            <a:endParaRPr/>
          </a:p>
        </p:txBody>
      </p:sp>
      <p:sp>
        <p:nvSpPr>
          <p:cNvPr id="312" name="Google Shape;312;p23"/>
          <p:cNvSpPr txBox="1"/>
          <p:nvPr/>
        </p:nvSpPr>
        <p:spPr>
          <a:xfrm>
            <a:off x="1258887" y="1545431"/>
            <a:ext cx="76344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4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entury Gothic"/>
              <a:buNone/>
            </a:pPr>
            <a:r>
              <a:rPr b="1" i="0" lang="en-US" sz="4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br>
              <a:rPr b="1" i="0" lang="en-US" sz="4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en-US" sz="4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TEXTO PARA CASA</a:t>
            </a:r>
            <a:endParaRPr/>
          </a:p>
        </p:txBody>
      </p:sp>
      <p:sp>
        <p:nvSpPr>
          <p:cNvPr id="318" name="Google Shape;318;p24"/>
          <p:cNvSpPr txBox="1"/>
          <p:nvPr>
            <p:ph idx="1" type="body"/>
          </p:nvPr>
        </p:nvSpPr>
        <p:spPr>
          <a:xfrm>
            <a:off x="1435100" y="1545431"/>
            <a:ext cx="7499400" cy="31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1" i="0" sz="2800" u="none">
              <a:solidFill>
                <a:srgbClr val="5F9C9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21564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Char char="►"/>
            </a:pPr>
            <a:r>
              <a:rPr b="0" i="0" lang="en-US" sz="28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MAXIMIANO, Antônio César. Introdução à Administração. São Paulo, Ed. Atlas, 1995. </a:t>
            </a:r>
            <a:endParaRPr/>
          </a:p>
          <a:p>
            <a:pPr indent="-20066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</a:t>
            </a:r>
            <a:r>
              <a:rPr b="0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Henry Ford e a linha de montagem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- Fayol e o Processo Administrativo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rPr b="0" i="1" lang="en-US" sz="2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- Enfoque comportamental</a:t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0066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ct val="80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" name="Google Shape;194;p3"/>
          <p:cNvGraphicFramePr/>
          <p:nvPr/>
        </p:nvGraphicFramePr>
        <p:xfrm>
          <a:off x="684212" y="4655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{D7023F2A-568F-4FD0-BBAC-D955CBB93864}</a:tableStyleId>
              </a:tblPr>
              <a:tblGrid>
                <a:gridCol w="2081200"/>
                <a:gridCol w="1801800"/>
                <a:gridCol w="901700"/>
                <a:gridCol w="1214425"/>
                <a:gridCol w="1704975"/>
              </a:tblGrid>
              <a:tr h="2857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PLANO DE TRABALHO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49530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Atividade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Responsável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Prazo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Observações</a:t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Inicial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1-Levantamento situação atual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–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2-Formar Comissão responsável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- Diretor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3-Comunicar oficialmente o projeto aos envolvidos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- Diretor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4-Definir formato do centro de memória virtual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Júlio – Comissão Coordenadora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5-Contratação de Estagiário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Avani - Estágios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6-Pesquisa e seleção software para gerenciamento e publicação acervo digital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–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7-Aprovação do Orçamento pela Congregação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Ilza - Congregação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6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8-Autorização de compra e liberação do recurso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Ari – Escritório FAPESP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7 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9-Aquisição de software p gerenciamento e publicação do acervo virtual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Cristina - Área Financeira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8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10-Levantamento docs. históricos da Diretoria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Elza – Área Acadêmica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11-Levantamento docs. hist. Assistência Academ.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Ilza -  Área Acadêmica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12-Levantamento docs. históricos Graduação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Cícero - Graduação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13-Levantamento docs. históricos Pós Graduação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Márcio – Pós Graduação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9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14-Levantamento docs. históricos Extensão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Rosangela - Extensão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15-Levantamento docs. históricos Pesquisa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Manoel - Pesquisa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16-Entrevistas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-–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conclusão atividade 3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17-Consulta fontes externas(Arquivos)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-– Relações Institucionais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18-Digitalização de documentos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Estagiário –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realização das atividades de 10 a 17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19-Classificar e identificar os documentos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Estagiário – Relações Institucionais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12/2019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tarefa 18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20-Revisão da classificação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Regiane - Biblioteca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01/2019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tarefa 19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21-Up-load dos arquivos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Estagiário – Relações Institucionais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02/2019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 Depende da tarefa 20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23-Lançamento do CENTRO DE MEMÒRIA VIRTUAL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Regina - Relações Institucionais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500" u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08/2020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08/2020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Depende da tarefa 22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500"/>
                        <a:buFont typeface="Calibri"/>
                        <a:buNone/>
                      </a:pPr>
                      <a:r>
                        <a:rPr b="0" i="0" lang="en-US" sz="500" u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100"/>
                    </a:p>
                  </a:txBody>
                  <a:tcPr marT="4700" marB="0" marR="6250" marL="62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"/>
          <p:cNvSpPr txBox="1"/>
          <p:nvPr>
            <p:ph type="title"/>
          </p:nvPr>
        </p:nvSpPr>
        <p:spPr>
          <a:xfrm>
            <a:off x="484187" y="339328"/>
            <a:ext cx="7056300" cy="5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b="0" i="0" lang="en-US" sz="42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Exemplo real</a:t>
            </a:r>
            <a:endParaRPr/>
          </a:p>
        </p:txBody>
      </p:sp>
      <p:graphicFrame>
        <p:nvGraphicFramePr>
          <p:cNvPr id="200" name="Google Shape;200;p4"/>
          <p:cNvGraphicFramePr/>
          <p:nvPr/>
        </p:nvGraphicFramePr>
        <p:xfrm>
          <a:off x="395287" y="12751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{D7023F2A-568F-4FD0-BBAC-D955CBB93864}</a:tableStyleId>
              </a:tblPr>
              <a:tblGrid>
                <a:gridCol w="3541700"/>
                <a:gridCol w="1263650"/>
                <a:gridCol w="1193800"/>
                <a:gridCol w="719125"/>
                <a:gridCol w="709600"/>
                <a:gridCol w="925500"/>
              </a:tblGrid>
              <a:tr h="37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1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Atividade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1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Responsável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1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Departamento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1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Prazo Início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1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Prazo Final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1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Observações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a) Relação dos equipamentos necessários (quant. e descrição).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Marini / Magela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Produção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10/08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24/08 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b) Orçamento dos equipamentos necessários faltantes.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Heitor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Suprimentos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10/08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10/09 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c) Relação dos profissionais necessários (quant. e qualificações).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Auro / Everton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Qualidade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10/08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24/08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d) Indicar recursos para célula referente a Inspeção e ensaio.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Auro / Everton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Qualidade 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10/08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24/08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e) </a:t>
                      </a: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Visão de segurança e ergonomia para as atividades</a:t>
                      </a: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Elber / Leandro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Seg. Trabalho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10/08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24/08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f) Indicar área para implantação da célula.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Rodrigo/Mauricio/Wellington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Planejamento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10/08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24/08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</a:tr>
              <a:tr h="55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g) Definir os processos / atividades que serão executados dentro da Célula.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Rodrigo/Mauricio/Wellington</a:t>
                      </a:r>
                      <a:endParaRPr b="0" i="0" sz="800" u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Planejamento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10/08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24/08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</a:tr>
              <a:tr h="220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</a:tr>
              <a:tr h="220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entury Gothic"/>
                        <a:buNone/>
                      </a:pPr>
                      <a:r>
                        <a:rPr b="0" i="0" lang="en-US" sz="800" u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 </a:t>
                      </a:r>
                      <a:endParaRPr sz="1100"/>
                    </a:p>
                  </a:txBody>
                  <a:tcPr marT="7150" marB="0" marR="9525" marL="9525" anchor="b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5"/>
          <p:cNvSpPr txBox="1"/>
          <p:nvPr>
            <p:ph type="title"/>
          </p:nvPr>
        </p:nvSpPr>
        <p:spPr>
          <a:xfrm>
            <a:off x="107950" y="681038"/>
            <a:ext cx="7777200" cy="8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 </a:t>
            </a:r>
            <a:r>
              <a:rPr b="1" i="0" lang="en-US" sz="4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40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i="0" lang="en-US" sz="36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CONCEITOS BÁSICOS</a:t>
            </a:r>
            <a:endParaRPr/>
          </a:p>
        </p:txBody>
      </p:sp>
      <p:sp>
        <p:nvSpPr>
          <p:cNvPr id="206" name="Google Shape;206;p5"/>
          <p:cNvSpPr txBox="1"/>
          <p:nvPr>
            <p:ph idx="1" type="body"/>
          </p:nvPr>
        </p:nvSpPr>
        <p:spPr>
          <a:xfrm>
            <a:off x="1258887" y="1491853"/>
            <a:ext cx="6335700" cy="30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❖"/>
            </a:pPr>
            <a:r>
              <a:rPr b="0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EFICIÊNCIA X EFICÁCIA</a:t>
            </a:r>
            <a:endParaRPr b="0" i="0" sz="2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❖"/>
            </a:pPr>
            <a:r>
              <a:rPr b="0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VONTADE X AÇÃO</a:t>
            </a:r>
            <a:endParaRPr b="0" i="0" sz="2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❖"/>
            </a:pPr>
            <a:r>
              <a:rPr b="0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ESFORÇO X RESULTADO</a:t>
            </a:r>
            <a:endParaRPr b="0" i="0" sz="2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2240"/>
              <a:buFont typeface="Noto Sans Symbols"/>
              <a:buChar char="❖"/>
            </a:pPr>
            <a:r>
              <a:rPr b="0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EGO X SUCESSO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"/>
          <p:cNvSpPr txBox="1"/>
          <p:nvPr>
            <p:ph type="title"/>
          </p:nvPr>
        </p:nvSpPr>
        <p:spPr>
          <a:xfrm>
            <a:off x="179387" y="519113"/>
            <a:ext cx="7848600" cy="9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entury Gothic"/>
              <a:buNone/>
            </a:pPr>
            <a:r>
              <a:rPr b="1" i="0" lang="en-US" sz="40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 </a:t>
            </a:r>
            <a:r>
              <a:rPr b="1" i="0" lang="en-US" sz="4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</a:t>
            </a:r>
            <a:r>
              <a:rPr b="1" i="0" lang="en-US" sz="40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PLANO DE TRABALHO</a:t>
            </a:r>
            <a:endParaRPr/>
          </a:p>
        </p:txBody>
      </p:sp>
      <p:sp>
        <p:nvSpPr>
          <p:cNvPr id="212" name="Google Shape;212;p6"/>
          <p:cNvSpPr txBox="1"/>
          <p:nvPr/>
        </p:nvSpPr>
        <p:spPr>
          <a:xfrm>
            <a:off x="900112" y="1600200"/>
            <a:ext cx="69120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DEVE CONTER TUDO O QUE FOR NECESSÁRIO PARA 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⮚"/>
            </a:pPr>
            <a:r>
              <a:rPr b="1" i="0" lang="en-US" sz="2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	ACOMPANHAR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⮚"/>
            </a:pPr>
            <a:r>
              <a:rPr b="1" i="0" lang="en-US" sz="2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	COBRAR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⮚"/>
            </a:pPr>
            <a:r>
              <a:rPr b="1" i="0" lang="en-US" sz="2400" u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	CORRIGIR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"/>
          <p:cNvSpPr txBox="1"/>
          <p:nvPr>
            <p:ph idx="1" type="body"/>
          </p:nvPr>
        </p:nvSpPr>
        <p:spPr>
          <a:xfrm>
            <a:off x="611187" y="1059656"/>
            <a:ext cx="74994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Gerenciamento = Resultado 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None/>
            </a:pPr>
            <a:r>
              <a:t/>
            </a:r>
            <a:endParaRPr b="1" i="0" sz="36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Regra de Ouro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2880"/>
              <a:buFont typeface="Noto Sans Symbols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 O Rei do Gerenciamento é o Controle”</a:t>
            </a:r>
            <a:br>
              <a:rPr b="1" i="0" lang="en-US" sz="2800" u="none" cap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8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b="0" i="0" lang="en-US" sz="42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Discussão sobre texto e Conceito  SOBRECONTROLE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9"/>
          <p:cNvSpPr txBox="1"/>
          <p:nvPr>
            <p:ph type="title"/>
          </p:nvPr>
        </p:nvSpPr>
        <p:spPr>
          <a:xfrm>
            <a:off x="484187" y="339328"/>
            <a:ext cx="7056300" cy="1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Century Gothic"/>
              <a:buNone/>
            </a:pPr>
            <a:r>
              <a:rPr b="0" i="0" lang="en-US" sz="4200" u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ESTRATÉGIA</a:t>
            </a:r>
            <a:endParaRPr/>
          </a:p>
        </p:txBody>
      </p:sp>
      <p:sp>
        <p:nvSpPr>
          <p:cNvPr id="228" name="Google Shape;228;p9"/>
          <p:cNvSpPr txBox="1"/>
          <p:nvPr>
            <p:ph idx="1" type="body"/>
          </p:nvPr>
        </p:nvSpPr>
        <p:spPr>
          <a:xfrm>
            <a:off x="827087" y="1539478"/>
            <a:ext cx="67119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41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413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Char char="►"/>
            </a:pPr>
            <a:r>
              <a:rPr b="0" i="0" lang="en-US" sz="20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TOMAR O MELHOR CAMINHO</a:t>
            </a:r>
            <a:endParaRPr/>
          </a:p>
          <a:p>
            <a:pPr indent="-241300" lvl="0" marL="342900" marR="0" rtl="0" algn="l">
              <a:spcBef>
                <a:spcPts val="1000"/>
              </a:spcBef>
              <a:spcAft>
                <a:spcPts val="0"/>
              </a:spcAft>
              <a:buClr>
                <a:srgbClr val="8AD0D6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Íon">
  <a:themeElements>
    <a:clrScheme name="Íon">
      <a:dk1>
        <a:srgbClr val="000000"/>
      </a:dk1>
      <a:lt1>
        <a:srgbClr val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2017-09-11T13:07:14Z</dcterms:created>
  <dc:creator>PortellaJLP</dc:creator>
</cp:coreProperties>
</file>