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66" r:id="rId4"/>
    <p:sldId id="258" r:id="rId5"/>
    <p:sldId id="259" r:id="rId6"/>
    <p:sldId id="260" r:id="rId7"/>
    <p:sldId id="264" r:id="rId8"/>
    <p:sldId id="277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03"/>
  </p:normalViewPr>
  <p:slideViewPr>
    <p:cSldViewPr snapToGrid="0" snapToObjects="1">
      <p:cViewPr>
        <p:scale>
          <a:sx n="67" d="100"/>
          <a:sy n="67" d="100"/>
        </p:scale>
        <p:origin x="108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F466D-6605-4A46-85ED-48B5C2016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863046-4B07-EC41-B0AB-6F919A311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9463F7-F5E5-F945-BB7C-2D37FB14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AC1D-E57A-A740-9B1B-DDC80FA1F3A7}" type="datetimeFigureOut">
              <a:rPr lang="pt-BR" smtClean="0"/>
              <a:t>31/01/2021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74542C-9491-2C4B-BF59-63ABD1E0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59E07A-8E94-6046-BA57-FF91D3D3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F90A-B0EF-BF4A-B217-3418A8355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56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BF5BB-D168-CF42-AAD1-89905EEC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858661-472B-4B43-97FD-5B010B2B0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84EE36-8B7E-3F4B-BDD9-5D825B406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AC1D-E57A-A740-9B1B-DDC80FA1F3A7}" type="datetimeFigureOut">
              <a:rPr lang="pt-BR" smtClean="0"/>
              <a:t>31/01/2021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6BF1B1-5449-B945-A2D2-5BD0F4E6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C59D5E-A7B3-6D40-86EC-75DE2846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F90A-B0EF-BF4A-B217-3418A8355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37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02848B-6B60-9544-AD22-E4278CC65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FED23C-95B6-FB47-9835-26DB08916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05D1D9-2F02-AC41-8CE7-9C55D6D1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AC1D-E57A-A740-9B1B-DDC80FA1F3A7}" type="datetimeFigureOut">
              <a:rPr lang="pt-BR" smtClean="0"/>
              <a:t>31/01/2021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2B3EE3-5A3A-3D45-A35B-49F94D08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6EF936-44A5-B14B-9D1C-7B83DFF1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F90A-B0EF-BF4A-B217-3418A8355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7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licabilidade 1">
  <p:cSld name="Aplicabilidade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a6e4ee1a6e_1_10"/>
          <p:cNvSpPr txBox="1">
            <a:spLocks noGrp="1"/>
          </p:cNvSpPr>
          <p:nvPr>
            <p:ph type="ctrTitle"/>
          </p:nvPr>
        </p:nvSpPr>
        <p:spPr>
          <a:xfrm>
            <a:off x="501956" y="1700808"/>
            <a:ext cx="10972908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586" b="1">
                <a:latin typeface="Lato"/>
                <a:ea typeface="Lato"/>
                <a:cs typeface="Lato"/>
                <a:sym typeface="La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a6e4ee1a6e_1_10"/>
          <p:cNvSpPr txBox="1"/>
          <p:nvPr/>
        </p:nvSpPr>
        <p:spPr>
          <a:xfrm>
            <a:off x="2424052" y="535617"/>
            <a:ext cx="9682118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57" tIns="45516" rIns="91057" bIns="45516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789" b="1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PRÓXIMOS PASSOS/PERSPECTIVAS</a:t>
            </a:r>
            <a:endParaRPr sz="139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91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01A35-6B18-E642-B254-DA98351D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0F4259-3A23-F045-B0B0-186BD4FFD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26AF34-41D9-084B-B1D5-4DB40B8B0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AC1D-E57A-A740-9B1B-DDC80FA1F3A7}" type="datetimeFigureOut">
              <a:rPr lang="pt-BR" smtClean="0"/>
              <a:t>31/01/2021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63DA79-81AB-ED40-9B21-BFBFC9BE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F93CB7-6B04-6249-AFFB-68511AA9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F90A-B0EF-BF4A-B217-3418A8355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81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FD0F0-D5B5-1944-B592-C1F5D8FE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8AA52A-5770-574D-BE44-FFC15DBA1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227D48-2E94-3744-B736-C01684CD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AC1D-E57A-A740-9B1B-DDC80FA1F3A7}" type="datetimeFigureOut">
              <a:rPr lang="pt-BR" smtClean="0"/>
              <a:t>31/01/2021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D6017A-A93E-F848-BE70-477050EA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246D93-209E-5D48-84E5-C0D6ACA1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F90A-B0EF-BF4A-B217-3418A8355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09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60E38-13B0-C640-A5CD-5E5957CE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DD13FD-6832-FC4A-B0AD-4BA060D29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7AB76A-1253-AF49-9D0A-963689F9A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888ED3-5F15-AE4D-B9ED-DB043CEC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AC1D-E57A-A740-9B1B-DDC80FA1F3A7}" type="datetimeFigureOut">
              <a:rPr lang="pt-BR" smtClean="0"/>
              <a:t>31/01/2021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EAD38B-DDAA-4047-91BC-68E29F8C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9509BD-84B5-054E-A35D-FF0B4F00B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F90A-B0EF-BF4A-B217-3418A8355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88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5228F-F499-AB4E-AC82-2194AF3C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8DC43C-8C69-2348-8E8A-357DA832F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2B19FB-0852-3444-9AB7-1FEBF569B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A15533-0276-B643-9797-CCB1279F5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0AF40C-BF40-4844-8DF1-615FBBA8B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405C100-E17D-F147-8386-6556D646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AC1D-E57A-A740-9B1B-DDC80FA1F3A7}" type="datetimeFigureOut">
              <a:rPr lang="pt-BR" smtClean="0"/>
              <a:t>31/01/2021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CDF1672-1086-254E-A56F-330FDC15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670A163-C7AE-BE49-A400-7F3AC6B6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F90A-B0EF-BF4A-B217-3418A8355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86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6BBC9-950F-BD45-A131-58F69D8E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962FE4B-08F7-AB44-93B3-16D0AA8D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AC1D-E57A-A740-9B1B-DDC80FA1F3A7}" type="datetimeFigureOut">
              <a:rPr lang="pt-BR" smtClean="0"/>
              <a:t>31/01/2021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8194AA-70A2-9847-811E-FDEE43B5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13DF8DD-1E21-7D41-9CDB-6B14F4AB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F90A-B0EF-BF4A-B217-3418A8355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11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1F3345A-1748-B640-8D06-A6D502F2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AC1D-E57A-A740-9B1B-DDC80FA1F3A7}" type="datetimeFigureOut">
              <a:rPr lang="pt-BR" smtClean="0"/>
              <a:t>31/01/2021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D4EDA4-F2DB-7645-838A-33A71EC1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0DCF27-B411-B345-9C2B-100928EB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F90A-B0EF-BF4A-B217-3418A8355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6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87B87-AD1E-174D-9423-68AF511A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1E2B23-29F3-7147-8042-F4A58C12A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F45CB5-EF43-A542-AAEE-EEB9A9276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62BDD5-34E0-9448-A9B0-78DB0420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AC1D-E57A-A740-9B1B-DDC80FA1F3A7}" type="datetimeFigureOut">
              <a:rPr lang="pt-BR" smtClean="0"/>
              <a:t>31/01/2021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C1FFDB-2C4B-4B45-992B-54014CFA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C63EC6-39C0-1148-9046-EBC2CBFC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F90A-B0EF-BF4A-B217-3418A8355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20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4F04-DB9C-B84F-8594-FE3556FAB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6EB8F74-C2F0-9048-9A24-BCEFFA879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838CB3-3853-F24D-9B1D-709F4D7C3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B0427C-0222-1B40-9769-27BD028A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AC1D-E57A-A740-9B1B-DDC80FA1F3A7}" type="datetimeFigureOut">
              <a:rPr lang="pt-BR" smtClean="0"/>
              <a:t>31/01/2021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F4FBE4-1AEB-E34A-8036-ADE796FF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081338-1283-3648-BA78-E81B8E5E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F90A-B0EF-BF4A-B217-3418A8355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63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CA36E8-A94A-1147-96A5-F2456D54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423B10-68CF-CC4E-AACF-E03BFDA5B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FABE8D-ABBA-DA4C-90AB-3F49680A9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AC1D-E57A-A740-9B1B-DDC80FA1F3A7}" type="datetimeFigureOut">
              <a:rPr lang="pt-BR" smtClean="0"/>
              <a:t>31/01/2021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265433-E42E-234D-92A8-2E18F5291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376DF1-F351-7D40-ACDC-D175522F0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F90A-B0EF-BF4A-B217-3418A8355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90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BAE5CA24-5D0D-3B4A-B714-84C2A1C784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Subtítulo 13">
            <a:extLst>
              <a:ext uri="{FF2B5EF4-FFF2-40B4-BE49-F238E27FC236}">
                <a16:creationId xmlns:a16="http://schemas.microsoft.com/office/drawing/2014/main" id="{3923AA2C-B94A-564E-8520-AB703C010E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D90CAAF-7E0F-734C-A222-1414CDAAA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87" y="231354"/>
            <a:ext cx="11622795" cy="65219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FE88BAE-7978-B747-A3E0-73160F4BB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597420D-5ABF-C64C-937C-A1F19CD2C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EC63F55-004E-9245-B753-1AF97FCAE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83D6949-654C-D846-90A6-8BAC67E47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5318" y="5257800"/>
            <a:ext cx="1326564" cy="136884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85B0646-22F2-CC4E-A084-69CA30FB683D}"/>
              </a:ext>
            </a:extLst>
          </p:cNvPr>
          <p:cNvSpPr txBox="1"/>
          <p:nvPr/>
        </p:nvSpPr>
        <p:spPr>
          <a:xfrm>
            <a:off x="5044634" y="679132"/>
            <a:ext cx="6523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945200"/>
                </a:solidFill>
              </a:rPr>
              <a:t>Boas vindas e apresentação </a:t>
            </a:r>
          </a:p>
          <a:p>
            <a:r>
              <a:rPr lang="pt-BR" sz="3200" b="1" dirty="0">
                <a:solidFill>
                  <a:srgbClr val="945200"/>
                </a:solidFill>
              </a:rPr>
              <a:t>ao curso de verão (2021)</a:t>
            </a:r>
            <a:endParaRPr lang="pt-BR" sz="3200" dirty="0">
              <a:solidFill>
                <a:srgbClr val="94520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2433B92-9C25-F543-826A-8D4E1379A339}"/>
              </a:ext>
            </a:extLst>
          </p:cNvPr>
          <p:cNvSpPr txBox="1"/>
          <p:nvPr/>
        </p:nvSpPr>
        <p:spPr>
          <a:xfrm>
            <a:off x="5044634" y="1709212"/>
            <a:ext cx="62139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Lendo, </a:t>
            </a:r>
          </a:p>
          <a:p>
            <a:r>
              <a:rPr lang="pt-BR" sz="4800" dirty="0"/>
              <a:t>entendendo </a:t>
            </a:r>
          </a:p>
          <a:p>
            <a:r>
              <a:rPr lang="pt-BR" sz="4800" dirty="0"/>
              <a:t>e apresentando </a:t>
            </a:r>
          </a:p>
          <a:p>
            <a:r>
              <a:rPr lang="pt-BR" sz="4800" dirty="0"/>
              <a:t>dados em </a:t>
            </a:r>
          </a:p>
          <a:p>
            <a:r>
              <a:rPr lang="pt-BR" sz="4800" dirty="0"/>
              <a:t>Saúde Pública</a:t>
            </a:r>
          </a:p>
          <a:p>
            <a:r>
              <a:rPr lang="pt-BR" dirty="0"/>
              <a:t>Profa. Carmen Simone Grilo Diniz</a:t>
            </a:r>
          </a:p>
          <a:p>
            <a:r>
              <a:rPr lang="pt-BR" dirty="0"/>
              <a:t>Departamento de Saúde e Ciclos de Vida (HCV)</a:t>
            </a:r>
          </a:p>
        </p:txBody>
      </p:sp>
    </p:spTree>
    <p:extLst>
      <p:ext uri="{BB962C8B-B14F-4D97-AF65-F5344CB8AC3E}">
        <p14:creationId xmlns:p14="http://schemas.microsoft.com/office/powerpoint/2010/main" val="342209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7F121-324A-2947-B6C6-4C3C92C11A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F6F576-FABF-D742-8B9E-C6B54EED131A}"/>
              </a:ext>
            </a:extLst>
          </p:cNvPr>
          <p:cNvSpPr txBox="1"/>
          <p:nvPr/>
        </p:nvSpPr>
        <p:spPr>
          <a:xfrm>
            <a:off x="311910" y="64608"/>
            <a:ext cx="1178564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Como e de onde surgiu o curso </a:t>
            </a:r>
          </a:p>
          <a:p>
            <a:pPr algn="ctr"/>
            <a:r>
              <a:rPr lang="pt-BR" sz="3200" dirty="0"/>
              <a:t>(CNPq/Gates, Chamada de Ciência de Dados </a:t>
            </a:r>
          </a:p>
          <a:p>
            <a:pPr algn="ctr"/>
            <a:r>
              <a:rPr lang="pt-BR" sz="3200" dirty="0"/>
              <a:t>em Saúde Materno-infantil) – </a:t>
            </a:r>
            <a:r>
              <a:rPr lang="pt-BR" sz="3200" dirty="0">
                <a:solidFill>
                  <a:srgbClr val="C00000"/>
                </a:solidFill>
              </a:rPr>
              <a:t>Diálogo com gestores SUS</a:t>
            </a:r>
            <a:endParaRPr lang="pt-BR" sz="3187" dirty="0">
              <a:solidFill>
                <a:srgbClr val="C00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0C3BB46-56B9-3A40-8343-E7840AD6A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0" y="1634268"/>
            <a:ext cx="8549234" cy="26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EFE7981-5D88-854D-B0F6-BBF1118D6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36" y="4029883"/>
            <a:ext cx="6326752" cy="27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6C12938C-E46B-F54A-99C5-742B6F4B5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88" y="1700808"/>
            <a:ext cx="4724402" cy="38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8DD566-1285-B443-B41A-92F4985B7DF3}"/>
              </a:ext>
            </a:extLst>
          </p:cNvPr>
          <p:cNvSpPr txBox="1"/>
          <p:nvPr/>
        </p:nvSpPr>
        <p:spPr>
          <a:xfrm>
            <a:off x="7305104" y="5834908"/>
            <a:ext cx="4425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200" b="1" dirty="0"/>
              <a:t>Dias potenciais de gravidez perdidos</a:t>
            </a:r>
          </a:p>
          <a:p>
            <a:pPr algn="ctr"/>
            <a:r>
              <a:rPr lang="pt-BR" sz="2200" b="1" dirty="0">
                <a:solidFill>
                  <a:srgbClr val="C00000"/>
                </a:solidFill>
              </a:rPr>
              <a:t>Análise da IG em dias</a:t>
            </a:r>
          </a:p>
        </p:txBody>
      </p:sp>
    </p:spTree>
    <p:extLst>
      <p:ext uri="{BB962C8B-B14F-4D97-AF65-F5344CB8AC3E}">
        <p14:creationId xmlns:p14="http://schemas.microsoft.com/office/powerpoint/2010/main" val="306628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F915C-889B-9F42-B887-EED00B73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4800" b="1" dirty="0"/>
              <a:t>Quem somos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AE917F-582B-F747-8E39-15A1E5A63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87050" cy="4625976"/>
          </a:xfrm>
        </p:spPr>
        <p:txBody>
          <a:bodyPr/>
          <a:lstStyle/>
          <a:p>
            <a:pPr algn="r"/>
            <a:r>
              <a:rPr lang="pt-BR" dirty="0"/>
              <a:t>Faculdade de Saúde Pública/Ciclos de Vida HCV</a:t>
            </a:r>
          </a:p>
          <a:p>
            <a:pPr algn="r"/>
            <a:r>
              <a:rPr lang="pt-BR" dirty="0"/>
              <a:t>GEMAS (SMI-BE, Gênero e Evidências em Saúde Pública)</a:t>
            </a:r>
          </a:p>
          <a:p>
            <a:pPr algn="r"/>
            <a:r>
              <a:rPr lang="pt-BR" dirty="0"/>
              <a:t>Gerência do SINASC/SMS-SP</a:t>
            </a:r>
          </a:p>
          <a:p>
            <a:pPr algn="r"/>
            <a:r>
              <a:rPr lang="pt-BR" dirty="0"/>
              <a:t>Chamada CNPq/Gates - GCE</a:t>
            </a:r>
          </a:p>
          <a:p>
            <a:pPr algn="r"/>
            <a:r>
              <a:rPr lang="pt-BR" dirty="0"/>
              <a:t>Laboratório de Big Data e Análise Preditiva em Saúde (</a:t>
            </a:r>
            <a:r>
              <a:rPr lang="pt-BR" dirty="0" err="1"/>
              <a:t>Labdaps</a:t>
            </a:r>
            <a:r>
              <a:rPr lang="pt-BR" dirty="0"/>
              <a:t>)</a:t>
            </a:r>
          </a:p>
          <a:p>
            <a:pPr algn="r"/>
            <a:r>
              <a:rPr lang="pt-BR" dirty="0"/>
              <a:t>GT Racismo e Saúde/Gênero/ </a:t>
            </a:r>
            <a:r>
              <a:rPr lang="pt-BR" dirty="0" err="1"/>
              <a:t>Abrasco</a:t>
            </a:r>
            <a:endParaRPr lang="pt-BR" dirty="0"/>
          </a:p>
          <a:p>
            <a:pPr algn="r"/>
            <a:r>
              <a:rPr lang="pt-BR" dirty="0"/>
              <a:t>Odd Studio</a:t>
            </a:r>
          </a:p>
          <a:p>
            <a:pPr algn="r"/>
            <a:r>
              <a:rPr lang="pt-BR" dirty="0"/>
              <a:t>FM-USP, ISC/UFBA, FMJ</a:t>
            </a:r>
          </a:p>
          <a:p>
            <a:pPr algn="r"/>
            <a:r>
              <a:rPr lang="pt-BR" dirty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340640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2BA67-63BE-0B49-9FC9-A01E1BD3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65125"/>
            <a:ext cx="9867900" cy="2071688"/>
          </a:xfrm>
        </p:spPr>
        <p:txBody>
          <a:bodyPr/>
          <a:lstStyle/>
          <a:p>
            <a:br>
              <a:rPr lang="pt-BR" b="1" dirty="0"/>
            </a:br>
            <a:br>
              <a:rPr lang="pt-BR" b="1" dirty="0"/>
            </a:br>
            <a:r>
              <a:rPr lang="pt-BR" sz="4000" dirty="0">
                <a:solidFill>
                  <a:srgbClr val="C00000"/>
                </a:solidFill>
              </a:rPr>
              <a:t>Diálogo </a:t>
            </a:r>
            <a:r>
              <a:rPr lang="pt-BR" sz="4000" dirty="0" err="1">
                <a:solidFill>
                  <a:srgbClr val="C00000"/>
                </a:solidFill>
              </a:rPr>
              <a:t>inter</a:t>
            </a:r>
            <a:r>
              <a:rPr lang="pt-BR" sz="4000" dirty="0">
                <a:solidFill>
                  <a:srgbClr val="C00000"/>
                </a:solidFill>
              </a:rPr>
              <a:t>/</a:t>
            </a:r>
            <a:r>
              <a:rPr lang="pt-BR" sz="4000" dirty="0" err="1">
                <a:solidFill>
                  <a:srgbClr val="C00000"/>
                </a:solidFill>
              </a:rPr>
              <a:t>trans-disciplinar</a:t>
            </a:r>
            <a:r>
              <a:rPr lang="pt-BR" sz="4000" dirty="0">
                <a:solidFill>
                  <a:srgbClr val="C00000"/>
                </a:solidFill>
              </a:rPr>
              <a:t>: </a:t>
            </a:r>
            <a:r>
              <a:rPr lang="pt-BR" sz="4000" dirty="0" err="1">
                <a:solidFill>
                  <a:srgbClr val="C00000"/>
                </a:solidFill>
              </a:rPr>
              <a:t>interfecundação</a:t>
            </a:r>
            <a:br>
              <a:rPr lang="pt-BR" sz="4000" b="1" dirty="0"/>
            </a:br>
            <a:r>
              <a:rPr lang="pt-BR" sz="3600" b="1" dirty="0"/>
              <a:t>Superar o “Empirismo cego” e a “Teoria sem dados” </a:t>
            </a:r>
            <a:br>
              <a:rPr lang="pt-BR" sz="3600" b="1" dirty="0"/>
            </a:br>
            <a:r>
              <a:rPr lang="pt-BR" sz="4000" b="1" dirty="0"/>
              <a:t> 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0D3F21-ACCB-E44E-B3EB-36EAC6ADF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2649"/>
            <a:ext cx="10515600" cy="4024313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 descr="Journée mondiale de la diversité culturelle pour le dialogue et le  développement2020">
            <a:extLst>
              <a:ext uri="{FF2B5EF4-FFF2-40B4-BE49-F238E27FC236}">
                <a16:creationId xmlns:a16="http://schemas.microsoft.com/office/drawing/2014/main" id="{4F049E0C-1446-3E40-9A3B-899688DAE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2649"/>
            <a:ext cx="10648950" cy="407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FC9FE73-FF5F-BC46-A7FA-FFC1CC88C24A}"/>
              </a:ext>
            </a:extLst>
          </p:cNvPr>
          <p:cNvSpPr/>
          <p:nvPr/>
        </p:nvSpPr>
        <p:spPr>
          <a:xfrm>
            <a:off x="5253788" y="6311900"/>
            <a:ext cx="5791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fr.unesco.org</a:t>
            </a:r>
            <a:r>
              <a:rPr lang="pt-BR" dirty="0"/>
              <a:t>/</a:t>
            </a:r>
            <a:r>
              <a:rPr lang="pt-BR" dirty="0" err="1"/>
              <a:t>commemorations</a:t>
            </a:r>
            <a:r>
              <a:rPr lang="pt-BR" dirty="0"/>
              <a:t>/</a:t>
            </a:r>
            <a:r>
              <a:rPr lang="pt-BR" dirty="0" err="1"/>
              <a:t>culturaldiversityday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309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84D27-4072-C74F-84A6-5317946F5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681037"/>
            <a:ext cx="10382250" cy="1009651"/>
          </a:xfrm>
        </p:spPr>
        <p:txBody>
          <a:bodyPr/>
          <a:lstStyle/>
          <a:p>
            <a:pPr algn="ctr"/>
            <a:r>
              <a:rPr lang="pt-BR" sz="3600" b="1" dirty="0"/>
              <a:t>Um universo inteiro: menu degustação de experiências</a:t>
            </a:r>
            <a:br>
              <a:rPr lang="pt-BR" b="1" dirty="0"/>
            </a:br>
            <a:r>
              <a:rPr lang="pt-BR" sz="3200" b="1" dirty="0">
                <a:solidFill>
                  <a:srgbClr val="C00000"/>
                </a:solidFill>
              </a:rPr>
              <a:t>Estimular a vontade de saber mais, curiosidade: </a:t>
            </a:r>
            <a:r>
              <a:rPr lang="pt-BR" sz="3200" b="1" dirty="0" err="1"/>
              <a:t>Moodle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16530D-2CEA-6241-9CE3-99DEF363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de Saj cria menu-degustação com receitas libanesas | VEJA SÃO PAULO">
            <a:extLst>
              <a:ext uri="{FF2B5EF4-FFF2-40B4-BE49-F238E27FC236}">
                <a16:creationId xmlns:a16="http://schemas.microsoft.com/office/drawing/2014/main" id="{684B9630-6C25-E54E-983A-C7E27CEF3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825625"/>
            <a:ext cx="10675937" cy="37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F172967-34DB-764D-AFB2-5453D65109D3}"/>
              </a:ext>
            </a:extLst>
          </p:cNvPr>
          <p:cNvSpPr txBox="1"/>
          <p:nvPr/>
        </p:nvSpPr>
        <p:spPr>
          <a:xfrm>
            <a:off x="5162410" y="6520092"/>
            <a:ext cx="2956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err="1"/>
              <a:t>https</a:t>
            </a:r>
            <a:r>
              <a:rPr lang="pt-BR" sz="800" dirty="0"/>
              <a:t>://</a:t>
            </a:r>
            <a:r>
              <a:rPr lang="pt-BR" sz="800" dirty="0" err="1"/>
              <a:t>vejasp.abril.com.br</a:t>
            </a:r>
            <a:r>
              <a:rPr lang="pt-BR" sz="800" dirty="0"/>
              <a:t>/comida-bebida/</a:t>
            </a:r>
            <a:r>
              <a:rPr lang="pt-BR" sz="800" dirty="0" err="1"/>
              <a:t>saj</a:t>
            </a:r>
            <a:r>
              <a:rPr lang="pt-BR" sz="800" dirty="0"/>
              <a:t>-menu-</a:t>
            </a:r>
            <a:r>
              <a:rPr lang="pt-BR" sz="800" dirty="0" err="1"/>
              <a:t>degustacao</a:t>
            </a:r>
            <a:r>
              <a:rPr lang="pt-BR" sz="800" dirty="0"/>
              <a:t>/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E957B91-A75B-ED45-AF24-3922728AD06E}"/>
              </a:ext>
            </a:extLst>
          </p:cNvPr>
          <p:cNvSpPr txBox="1"/>
          <p:nvPr/>
        </p:nvSpPr>
        <p:spPr>
          <a:xfrm>
            <a:off x="997823" y="5715297"/>
            <a:ext cx="10355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Experiências com o manejo de dados, superar a </a:t>
            </a:r>
            <a:r>
              <a:rPr lang="pt-BR" sz="3200" dirty="0" err="1"/>
              <a:t>numerofobia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2203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3004A-C30E-3A44-A5A9-7454B56F4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0" y="500062"/>
            <a:ext cx="8801100" cy="1325563"/>
          </a:xfrm>
        </p:spPr>
        <p:txBody>
          <a:bodyPr/>
          <a:lstStyle/>
          <a:p>
            <a:r>
              <a:rPr lang="pt-BR" dirty="0"/>
              <a:t>	</a:t>
            </a:r>
            <a:r>
              <a:rPr lang="pt-BR" sz="6000" b="1" dirty="0"/>
              <a:t>Ler, entender apresentar 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756F26-E0F7-034D-A786-528EB956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10900" cy="4784725"/>
          </a:xfrm>
        </p:spPr>
        <p:txBody>
          <a:bodyPr/>
          <a:lstStyle/>
          <a:p>
            <a:r>
              <a:rPr lang="pt-BR" sz="4000" dirty="0"/>
              <a:t>Ler (onde estão os dados, qualidade dos dados)</a:t>
            </a:r>
          </a:p>
          <a:p>
            <a:r>
              <a:rPr lang="pt-BR" sz="4000" dirty="0"/>
              <a:t>Entender e integrar os dados, </a:t>
            </a:r>
            <a:r>
              <a:rPr lang="pt-BR" sz="4000" dirty="0" err="1"/>
              <a:t>microdados</a:t>
            </a:r>
            <a:endParaRPr lang="pt-BR" sz="4000" dirty="0"/>
          </a:p>
          <a:p>
            <a:r>
              <a:rPr lang="pt-BR" sz="4000" dirty="0"/>
              <a:t>Apresentar os dados e tradução do conhecimento</a:t>
            </a:r>
          </a:p>
          <a:p>
            <a:pPr marL="0" indent="0">
              <a:buNone/>
            </a:pPr>
            <a:r>
              <a:rPr lang="pt-BR" dirty="0"/>
              <a:t>(1) nossos pares acadêmicos, </a:t>
            </a:r>
          </a:p>
          <a:p>
            <a:pPr marL="0" indent="0">
              <a:buNone/>
            </a:pPr>
            <a:r>
              <a:rPr lang="pt-BR" dirty="0"/>
              <a:t>(2) gestores/tomadores de decisão/formuladores de políticas; </a:t>
            </a:r>
          </a:p>
          <a:p>
            <a:pPr marL="0" indent="0">
              <a:buNone/>
            </a:pPr>
            <a:r>
              <a:rPr lang="pt-BR" dirty="0"/>
              <a:t>(3) usuários finais (pacientes, cidadãos, etc.)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sz="4000" dirty="0"/>
              <a:t>A “leitura crítica” (</a:t>
            </a:r>
            <a:r>
              <a:rPr lang="pt-BR" sz="4000" dirty="0" err="1"/>
              <a:t>critical</a:t>
            </a:r>
            <a:r>
              <a:rPr lang="pt-BR" sz="4000" dirty="0"/>
              <a:t> </a:t>
            </a:r>
            <a:r>
              <a:rPr lang="pt-BR" sz="4000" dirty="0" err="1"/>
              <a:t>appraisal</a:t>
            </a:r>
            <a:r>
              <a:rPr lang="pt-BR" sz="4000" dirty="0"/>
              <a:t>)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198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79338-DEFD-DB4A-ACE2-5755484D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577849"/>
            <a:ext cx="9334500" cy="1325563"/>
          </a:xfrm>
        </p:spPr>
        <p:txBody>
          <a:bodyPr>
            <a:normAutofit/>
          </a:bodyPr>
          <a:lstStyle/>
          <a:p>
            <a:pPr algn="r"/>
            <a:r>
              <a:rPr lang="pt-BR" sz="4000" b="1" dirty="0"/>
              <a:t>Importância do tema em</a:t>
            </a:r>
            <a:br>
              <a:rPr lang="pt-BR" sz="4000" b="1" dirty="0"/>
            </a:br>
            <a:r>
              <a:rPr lang="pt-BR" sz="4000" b="1" dirty="0"/>
              <a:t>Tempos de </a:t>
            </a:r>
            <a:r>
              <a:rPr lang="pt-BR" sz="4000" b="1" dirty="0" err="1"/>
              <a:t>terraplanismo</a:t>
            </a:r>
            <a:r>
              <a:rPr lang="pt-BR" sz="4000" b="1" dirty="0"/>
              <a:t> científico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59CF8C-AB84-5F49-B647-F27896160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Image for post">
            <a:extLst>
              <a:ext uri="{FF2B5EF4-FFF2-40B4-BE49-F238E27FC236}">
                <a16:creationId xmlns:a16="http://schemas.microsoft.com/office/drawing/2014/main" id="{AA79CDF9-547B-1843-B422-780833995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10858500" cy="45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23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3EA4F-1BA7-1440-82B3-342469D02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681037"/>
            <a:ext cx="10077450" cy="146050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/>
              <a:t>Um tesouro de dados no Brasil</a:t>
            </a:r>
            <a:br>
              <a:rPr lang="pt-BR" sz="4000" b="1" dirty="0"/>
            </a:br>
            <a:r>
              <a:rPr lang="pt-BR" sz="4000" b="1" dirty="0"/>
              <a:t>Convite a fazer justiça (análise) ao dado colhido</a:t>
            </a:r>
          </a:p>
        </p:txBody>
      </p:sp>
      <p:pic>
        <p:nvPicPr>
          <p:cNvPr id="5122" name="Picture 2" descr="Compra de títulos pelo Tesouro Direto é suspensa nesta manhã | Invest |  Exame">
            <a:extLst>
              <a:ext uri="{FF2B5EF4-FFF2-40B4-BE49-F238E27FC236}">
                <a16:creationId xmlns:a16="http://schemas.microsoft.com/office/drawing/2014/main" id="{EA0D9F62-5932-A84F-BF4E-F4443BCABD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141537"/>
            <a:ext cx="6877050" cy="376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EA324BA-9C50-B744-A946-464AFEBF7BD2}"/>
              </a:ext>
            </a:extLst>
          </p:cNvPr>
          <p:cNvSpPr txBox="1"/>
          <p:nvPr/>
        </p:nvSpPr>
        <p:spPr>
          <a:xfrm>
            <a:off x="762000" y="2859591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Como melhorar a qualidade</a:t>
            </a:r>
          </a:p>
          <a:p>
            <a:r>
              <a:rPr lang="pt-BR" sz="2400" dirty="0"/>
              <a:t>e a usabilidade dos dados?</a:t>
            </a:r>
          </a:p>
          <a:p>
            <a:endParaRPr lang="pt-BR" sz="2400" dirty="0"/>
          </a:p>
          <a:p>
            <a:r>
              <a:rPr lang="pt-BR" sz="2400" dirty="0"/>
              <a:t>Como usar os dados para promover a mudança?</a:t>
            </a:r>
          </a:p>
        </p:txBody>
      </p:sp>
    </p:spTree>
    <p:extLst>
      <p:ext uri="{BB962C8B-B14F-4D97-AF65-F5344CB8AC3E}">
        <p14:creationId xmlns:p14="http://schemas.microsoft.com/office/powerpoint/2010/main" val="163247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9A328-57E3-6647-8548-619127AB8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500062"/>
            <a:ext cx="9848850" cy="1325563"/>
          </a:xfrm>
        </p:spPr>
        <p:txBody>
          <a:bodyPr>
            <a:normAutofit fontScale="90000"/>
          </a:bodyPr>
          <a:lstStyle/>
          <a:p>
            <a:r>
              <a:rPr lang="pt-BR" sz="4900" b="1" dirty="0"/>
              <a:t>Convite à comunidade de </a:t>
            </a:r>
            <a:r>
              <a:rPr lang="pt-BR" sz="4900" b="1" dirty="0" err="1"/>
              <a:t>co-aprendizes</a:t>
            </a:r>
            <a:r>
              <a:rPr lang="pt-BR" dirty="0"/>
              <a:t>: aprendemos juntos, nossa aldeia cognitiva</a:t>
            </a:r>
          </a:p>
        </p:txBody>
      </p:sp>
      <p:pic>
        <p:nvPicPr>
          <p:cNvPr id="3076" name="Picture 4" descr="Como inserir o trabalho em equipe entre os professores">
            <a:extLst>
              <a:ext uri="{FF2B5EF4-FFF2-40B4-BE49-F238E27FC236}">
                <a16:creationId xmlns:a16="http://schemas.microsoft.com/office/drawing/2014/main" id="{CD826B21-E54A-6347-814A-FDB86886C5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21" y="1825625"/>
            <a:ext cx="65295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11C098F-AFB6-E244-8567-79077B6B4E62}"/>
              </a:ext>
            </a:extLst>
          </p:cNvPr>
          <p:cNvSpPr txBox="1"/>
          <p:nvPr/>
        </p:nvSpPr>
        <p:spPr>
          <a:xfrm>
            <a:off x="354722" y="2077224"/>
            <a:ext cx="495299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Desafios e oportunidades:</a:t>
            </a:r>
          </a:p>
          <a:p>
            <a:endParaRPr lang="pt-BR" dirty="0"/>
          </a:p>
          <a:p>
            <a:r>
              <a:rPr lang="pt-BR" sz="2200" dirty="0"/>
              <a:t>Modo remoto, ensino remoto emergencial</a:t>
            </a:r>
          </a:p>
          <a:p>
            <a:endParaRPr lang="pt-BR" sz="2200" dirty="0"/>
          </a:p>
          <a:p>
            <a:r>
              <a:rPr lang="pt-BR" sz="2200" dirty="0"/>
              <a:t>Construção coletiva, diferentes formações</a:t>
            </a:r>
          </a:p>
          <a:p>
            <a:endParaRPr lang="pt-BR" sz="2200" dirty="0"/>
          </a:p>
          <a:p>
            <a:r>
              <a:rPr lang="pt-BR" sz="2200" dirty="0"/>
              <a:t>Introdução a um tema complexo e multidimensional (menu degustação)</a:t>
            </a:r>
          </a:p>
          <a:p>
            <a:endParaRPr lang="pt-BR" sz="2200" dirty="0"/>
          </a:p>
          <a:p>
            <a:r>
              <a:rPr lang="pt-BR" sz="2200" dirty="0"/>
              <a:t>Convite a todos a avaliar o que funcionou melhor ou pior, como melhorar em uma próxima rodada</a:t>
            </a:r>
          </a:p>
        </p:txBody>
      </p:sp>
    </p:spTree>
    <p:extLst>
      <p:ext uri="{BB962C8B-B14F-4D97-AF65-F5344CB8AC3E}">
        <p14:creationId xmlns:p14="http://schemas.microsoft.com/office/powerpoint/2010/main" val="1160513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386</Words>
  <Application>Microsoft Macintosh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Tema do Office</vt:lpstr>
      <vt:lpstr>Apresentação do PowerPoint</vt:lpstr>
      <vt:lpstr>Apresentação do PowerPoint</vt:lpstr>
      <vt:lpstr>Quem somos</vt:lpstr>
      <vt:lpstr>  Diálogo inter/trans-disciplinar: interfecundação Superar o “Empirismo cego” e a “Teoria sem dados”    </vt:lpstr>
      <vt:lpstr>Um universo inteiro: menu degustação de experiências Estimular a vontade de saber mais, curiosidade: Moodle</vt:lpstr>
      <vt:lpstr> Ler, entender apresentar </vt:lpstr>
      <vt:lpstr>Importância do tema em Tempos de terraplanismo científico</vt:lpstr>
      <vt:lpstr>Um tesouro de dados no Brasil Convite a fazer justiça (análise) ao dado colhido</vt:lpstr>
      <vt:lpstr>Convite à comunidade de co-aprendizes: aprendemos juntos, nossa aldeia cognitiva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carmen simone grilo diniz</dc:creator>
  <cp:lastModifiedBy>carmen simone grilo diniz</cp:lastModifiedBy>
  <cp:revision>16</cp:revision>
  <dcterms:created xsi:type="dcterms:W3CDTF">2021-01-31T15:20:57Z</dcterms:created>
  <dcterms:modified xsi:type="dcterms:W3CDTF">2021-02-01T13:42:32Z</dcterms:modified>
</cp:coreProperties>
</file>