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8" r:id="rId1"/>
  </p:sldMasterIdLst>
  <p:sldIdLst>
    <p:sldId id="256" r:id="rId2"/>
    <p:sldId id="299" r:id="rId3"/>
    <p:sldId id="312" r:id="rId4"/>
    <p:sldId id="288" r:id="rId5"/>
    <p:sldId id="313" r:id="rId6"/>
    <p:sldId id="291" r:id="rId7"/>
    <p:sldId id="292" r:id="rId8"/>
    <p:sldId id="293" r:id="rId9"/>
    <p:sldId id="304" r:id="rId10"/>
    <p:sldId id="305" r:id="rId11"/>
    <p:sldId id="314" r:id="rId12"/>
    <p:sldId id="306" r:id="rId13"/>
    <p:sldId id="307" r:id="rId14"/>
    <p:sldId id="308" r:id="rId15"/>
    <p:sldId id="309" r:id="rId16"/>
    <p:sldId id="310" r:id="rId17"/>
    <p:sldId id="315" r:id="rId18"/>
    <p:sldId id="311" r:id="rId19"/>
  </p:sldIdLst>
  <p:sldSz cx="9144000" cy="6858000" type="screen4x3"/>
  <p:notesSz cx="6881813" cy="100028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108" d="100"/>
          <a:sy n="108" d="100"/>
        </p:scale>
        <p:origin x="1710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E2B0A-9D1B-46E7-9E01-1509790C6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8D345-F107-4F94-915C-F5F7606647FA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DD2A9-C401-4B7D-95CF-65C4B83BB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61C35-AFF1-486F-B5FC-1BCB182A8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E308F-7D92-4F4C-A8F3-37FEFB2C45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31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2ACB84-405E-4049-8CB0-FF305799F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3FC54-5C7B-44E8-9AA4-A19EA8BFA59B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CC16F0-E8A2-42A0-95C7-7F8AE3894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65A3AF-1D88-4E36-A8B9-92FC0DEB1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6537B-D7CF-4F44-9A9F-A59E7E56D88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6906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1EC84-D28C-4852-AC8A-EF693DE51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D29A5-F898-42A4-A3BE-0CD6A3A171F8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58150-2BB2-44A3-912A-63AF82555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C6BA3-3A32-4A4F-8436-F42251E01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6A056-FBE3-4ECE-8795-33C05AEB917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6282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>
            <a:extLst>
              <a:ext uri="{FF2B5EF4-FFF2-40B4-BE49-F238E27FC236}">
                <a16:creationId xmlns:a16="http://schemas.microsoft.com/office/drawing/2014/main" id="{156391F0-AF9F-4FB2-9094-2F0801ACEEFA}"/>
              </a:ext>
            </a:extLst>
          </p:cNvPr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5C0326BA-36C8-447F-A72E-71FE21BF27B3}"/>
              </a:ext>
            </a:extLst>
          </p:cNvPr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1EEBE41-4B3B-4BC6-930B-C1B17FAE475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398A-4F9E-4F53-A5FD-E6B122DC6CE3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948AAFB-FF3F-4575-9FC4-E0E668960AD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AE9AA90-E1C3-4558-A22A-27919CBE600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78103EF1-0550-45DD-8669-79C295F814C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99164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DEBF9-FFA3-4B3E-83CA-572878D04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A6E75-E398-4A3D-9733-EA7E79A88D88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02350-69AA-48F5-B462-64A328F62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7562F-C115-4E12-A63B-A01EEA147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09ACC-07E4-46D3-ADD5-79397B855C8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69835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>
            <a:extLst>
              <a:ext uri="{FF2B5EF4-FFF2-40B4-BE49-F238E27FC236}">
                <a16:creationId xmlns:a16="http://schemas.microsoft.com/office/drawing/2014/main" id="{B19413F7-9E26-4CDC-AF10-2E2334380D36}"/>
              </a:ext>
            </a:extLst>
          </p:cNvPr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>
            <a:extLst>
              <a:ext uri="{FF2B5EF4-FFF2-40B4-BE49-F238E27FC236}">
                <a16:creationId xmlns:a16="http://schemas.microsoft.com/office/drawing/2014/main" id="{F4DFC1EB-B2B7-4DB1-A65B-5F69B8B57A17}"/>
              </a:ext>
            </a:extLst>
          </p:cNvPr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9B22854-E36C-4109-91F7-8C6C6E226743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ABEED-4ED8-4098-A9CE-7C0006DE5145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8B584B7-4791-4F05-9918-BFBAC1D31AD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381FAB8-51D1-4BC1-87FB-85C5C7E2FDB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739540AC-72AE-4B91-B2C0-657E83975F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1511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>
            <a:extLst>
              <a:ext uri="{FF2B5EF4-FFF2-40B4-BE49-F238E27FC236}">
                <a16:creationId xmlns:a16="http://schemas.microsoft.com/office/drawing/2014/main" id="{1025A298-4A10-45CA-A179-967C176C39B5}"/>
              </a:ext>
            </a:extLst>
          </p:cNvPr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>
            <a:extLst>
              <a:ext uri="{FF2B5EF4-FFF2-40B4-BE49-F238E27FC236}">
                <a16:creationId xmlns:a16="http://schemas.microsoft.com/office/drawing/2014/main" id="{659B299D-945F-43EB-A0BB-AB99FFF19AE2}"/>
              </a:ext>
            </a:extLst>
          </p:cNvPr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6F32D981-BA50-43C9-922D-42E0969D8160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065A7-2C4E-4A34-9D20-9B2D72B182B9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83F56E5-11C2-45D3-A877-E3DEC242E078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258DEC9B-DDE5-471B-B6C2-3C4A85F5D7A9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940495B5-5909-4F3F-8807-6B6BF064942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2669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5F1CE-FC59-4EC2-9F42-28DA2875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BB685-DEAF-45E4-80A0-646E013E7F71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86285-ED12-4674-8758-473503014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75F4B-2513-4D3F-AEC6-78B0EAE53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EC71F-69B3-4339-B6B7-0167E4B51BA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11832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6EE0D-D7FF-4E35-87F9-6ADA965EB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ED25B-0D90-4661-9C51-A0C84E4664AC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EDB51-642C-4307-AB2D-2B284F1D7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BAE84-E85D-4ABB-928E-45B5A1A8E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2F1F9-2195-42F9-A685-CF14C531CF2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924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EBF48-F67E-429D-AD0F-9D87C77BE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82278-9963-4F29-9B7A-426EDA3ABA95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83797-2E27-4FD6-9762-6C5557CD6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FF0CD-4B83-4991-B6A5-87CB497E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CD5F4-CD36-4AD8-9E6E-12A3C2A7EC4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508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4DAA7-8335-4025-82B2-197B9A936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7189F-63FA-437A-AE0D-B922F107CD41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C8272-980F-441B-AF19-0DBA0FDFC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DFC81-D02C-4FA4-89E3-DA708A01C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0B7D6-4C22-4605-A57E-1518B12BFDC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6567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02FCB0-E079-4BC3-9357-102230AB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4EDD1-A562-4314-8EF0-14A5D9C87DEB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2B6C82-7979-42A3-AE24-71AE937D4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6EFC66B-3193-4A63-B78F-5E7B03560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5FBFD-783F-46BF-8D8F-BCA014860E9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716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D1846EB-5A19-44BF-979B-25C39FC8D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444E7-0DFE-4C48-B130-753D083FD74E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4EFC98F-71CD-4885-BA60-7D4372FB1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B5FCDD4-36D8-4733-8D48-F35BB073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1FA6D-4D9B-42B5-BC49-F80F7C91259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856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4F7CD95-CF27-47C5-8BBE-DD4BB743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EEB10-0960-4A74-BE2D-598B896B2E76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51C4E77-E64B-498A-AAB8-844DA72BD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C4909D1-DAD3-4FD9-AE00-339975FD9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26943-868F-4A11-90BF-B7E3D2795D6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47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175D27C-ACDA-4EF4-8083-A7FE24DF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6F89B-BB20-45FE-86F0-C2C051EC68EC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B889AF2-2030-4668-9508-A98610B88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2EBFA5E-E7E0-4800-9B54-576B2B1DB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0CB21-05E6-4F69-A59F-AAD73F6B719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9697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58A9135-2CD2-4C4D-83FB-FA8BFEA2B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112F-37E8-4B50-AE79-9F1E392EEA97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26FA0E-BBE1-4CF8-87AA-86AB881A9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E0C37E-E68E-4585-A2D0-80B1E031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ADD1F-E6FF-40D1-B9B8-04744074425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2644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9FA993-7897-4A1C-8A5B-055909AB6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7BA3F-33EA-4C85-9186-E79BC3B46B9F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67A7D59-D47C-400D-A5B5-778806709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864C49-189F-4EDF-B5BC-85C15D61C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7BB3F-6828-47F2-A692-36997059507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273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5EBA7E73-1BC2-4340-8CE0-28F357A56761}"/>
              </a:ext>
            </a:extLst>
          </p:cNvPr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4DA015C-0EBB-443A-A9CE-9BD64D90C687}"/>
              </a:ext>
            </a:extLst>
          </p:cNvPr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63DC309-EAF0-450C-8F81-EA36495EEAC0}"/>
              </a:ext>
            </a:extLst>
          </p:cNvPr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F4EBDBC-BB2D-456D-9509-29A7D90FFF37}"/>
              </a:ext>
            </a:extLst>
          </p:cNvPr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0D781E5-0353-49C7-BA89-5BBC415CF58F}"/>
              </a:ext>
            </a:extLst>
          </p:cNvPr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2388E78-0459-4904-8433-C3C77BEBE9C5}"/>
              </a:ext>
            </a:extLst>
          </p:cNvPr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2" name="Title Placeholder 1">
            <a:extLst>
              <a:ext uri="{FF2B5EF4-FFF2-40B4-BE49-F238E27FC236}">
                <a16:creationId xmlns:a16="http://schemas.microsoft.com/office/drawing/2014/main" id="{5C43F72F-24FF-424F-886D-C02E80FE1B5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1043" name="Text Placeholder 2">
            <a:extLst>
              <a:ext uri="{FF2B5EF4-FFF2-40B4-BE49-F238E27FC236}">
                <a16:creationId xmlns:a16="http://schemas.microsoft.com/office/drawing/2014/main" id="{BD00760E-A12F-4162-973B-A15E71898B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03D7B-DD20-4901-A8D1-ABA76338F4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74E6EDE-1EFE-472F-BB31-E20E59F19FFA}" type="datetimeFigureOut">
              <a:rPr lang="pt-BR"/>
              <a:pPr>
                <a:defRPr/>
              </a:pPr>
              <a:t>19/08/2021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68C1B-5510-49FA-9667-E9C183309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45058-B508-4D15-93BE-41BEF1A0CC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2800">
                <a:solidFill>
                  <a:srgbClr val="FFFFFF"/>
                </a:solidFill>
              </a:defRPr>
            </a:lvl1pPr>
          </a:lstStyle>
          <a:p>
            <a:fld id="{94AA0A8B-D1DE-4B7B-9EED-E31AFAD4122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  <p:sldLayoutId id="2147484353" r:id="rId12"/>
    <p:sldLayoutId id="2147484350" r:id="rId13"/>
    <p:sldLayoutId id="2147484354" r:id="rId14"/>
    <p:sldLayoutId id="2147484355" r:id="rId15"/>
    <p:sldLayoutId id="2147484351" r:id="rId16"/>
    <p:sldLayoutId id="2147484352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ítulo 2">
            <a:extLst>
              <a:ext uri="{FF2B5EF4-FFF2-40B4-BE49-F238E27FC236}">
                <a16:creationId xmlns:a16="http://schemas.microsoft.com/office/drawing/2014/main" id="{E2925BB0-686B-4638-A4C9-BCCEF902E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4438" y="4221163"/>
            <a:ext cx="4953000" cy="1536700"/>
          </a:xfrm>
        </p:spPr>
        <p:txBody>
          <a:bodyPr rtlCol="0">
            <a:normAutofit/>
          </a:bodyPr>
          <a:lstStyle/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pt-BR" altLang="pt-BR" b="1" dirty="0"/>
              <a:t>AULA 3</a:t>
            </a:r>
          </a:p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pt-BR" altLang="pt-BR" b="1" dirty="0"/>
              <a:t>Turma X – 1º </a:t>
            </a:r>
            <a:r>
              <a:rPr lang="pt-BR" altLang="pt-BR" b="1"/>
              <a:t>de junho 2021</a:t>
            </a:r>
            <a:endParaRPr lang="pt-BR" altLang="pt-BR" b="1" dirty="0"/>
          </a:p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pt-BR" alt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1BB75F-3D62-4DE2-B484-EBD500CE18DA}"/>
              </a:ext>
            </a:extLst>
          </p:cNvPr>
          <p:cNvSpPr/>
          <p:nvPr/>
        </p:nvSpPr>
        <p:spPr>
          <a:xfrm>
            <a:off x="1043608" y="1270794"/>
            <a:ext cx="6912768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pt-BR" sz="48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Gill Sans MT"/>
              </a:rPr>
              <a:t>gestão de </a:t>
            </a:r>
            <a:r>
              <a:rPr lang="pt-BR" sz="4800" b="1" cap="all" dirty="0" err="1">
                <a:ln w="0"/>
                <a:effectLst>
                  <a:reflection blurRad="12700" stA="50000" endPos="50000" dist="5000" dir="5400000" sy="-100000" rotWithShape="0"/>
                </a:effectLst>
                <a:latin typeface="Gill Sans MT"/>
              </a:rPr>
              <a:t>PROJETOs</a:t>
            </a:r>
            <a:r>
              <a:rPr lang="pt-BR" sz="48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Gill Sans MT"/>
              </a:rPr>
              <a:t> e </a:t>
            </a:r>
            <a:r>
              <a:rPr lang="pt-BR" sz="4800" b="1" cap="all" dirty="0" err="1">
                <a:ln w="0"/>
                <a:effectLst>
                  <a:reflection blurRad="12700" stA="50000" endPos="50000" dist="5000" dir="5400000" sy="-100000" rotWithShape="0"/>
                </a:effectLst>
                <a:latin typeface="Gill Sans MT"/>
              </a:rPr>
              <a:t>ORÇAMENTOs</a:t>
            </a:r>
            <a:endParaRPr lang="pt-BR" sz="48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Gill Sans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1403350" y="360363"/>
            <a:ext cx="7407275" cy="765175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4540" y="1988840"/>
            <a:ext cx="7407275" cy="4637088"/>
          </a:xfrm>
        </p:spPr>
        <p:txBody>
          <a:bodyPr rtlCol="0">
            <a:normAutofit/>
          </a:bodyPr>
          <a:lstStyle/>
          <a:p>
            <a:pPr marL="370332" indent="-34290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solidFill>
                  <a:schemeClr val="tx1"/>
                </a:solidFill>
              </a:rPr>
              <a:t>OBSESSÃO EM ATINGIR AS METAS,  NÃO PERDENDO A NOÇÃO DO PROPÓSITO – SE ELE MUDA, MUDAM AS METAS;</a:t>
            </a:r>
          </a:p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370332" indent="-34290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solidFill>
                  <a:schemeClr val="tx1"/>
                </a:solidFill>
              </a:rPr>
              <a:t>AS METAS DEVEM REFLETIR O PROPÓSITO;</a:t>
            </a:r>
          </a:p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370332" indent="-34290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solidFill>
                  <a:schemeClr val="tx1"/>
                </a:solidFill>
              </a:rPr>
              <a:t>PROPÓSITO É QUE GERA A MOTIVAÇÃO. SIGNIFICADO DE ATINGIR O PRODUTO</a:t>
            </a:r>
          </a:p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39552" y="571500"/>
            <a:ext cx="7405688" cy="1079500"/>
          </a:xfrm>
          <a:prstGeom prst="rect">
            <a:avLst/>
          </a:prstGeom>
        </p:spPr>
        <p:txBody>
          <a:bodyPr anchor="b">
            <a:normAutofit fontScale="30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9pPr>
            <a:extLst/>
          </a:lstStyle>
          <a:p>
            <a:pPr>
              <a:defRPr/>
            </a:pPr>
            <a:br>
              <a:rPr lang="pt-BR">
                <a:effectLst/>
              </a:rPr>
            </a:br>
            <a:br>
              <a:rPr lang="pt-BR">
                <a:effectLst/>
              </a:rPr>
            </a:br>
            <a:br>
              <a:rPr lang="pt-BR">
                <a:effectLst/>
              </a:rPr>
            </a:br>
            <a:br>
              <a:rPr lang="pt-BR">
                <a:effectLst/>
              </a:rPr>
            </a:br>
            <a:br>
              <a:rPr lang="pt-BR">
                <a:effectLst/>
              </a:rPr>
            </a:b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55576" y="571500"/>
            <a:ext cx="7407275" cy="1270000"/>
          </a:xfrm>
          <a:prstGeom prst="rect">
            <a:avLst/>
          </a:prstGeom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9pPr>
            <a:extLst/>
          </a:lstStyle>
          <a:p>
            <a:pPr>
              <a:defRPr/>
            </a:pPr>
            <a:r>
              <a:rPr lang="pt-BR" sz="3200" b="1" dirty="0">
                <a:solidFill>
                  <a:schemeClr val="tx1"/>
                </a:solidFill>
              </a:rPr>
              <a:t>4 – Como evitar:  Armadilha da Atividade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21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CBD38-32E4-4538-8CFA-9D02A746D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EVITAR OS OUTROS PROBLEMAS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783B5A-BB00-42FF-84FE-118FDE5BA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ALINHAR EXPECTATIVAS COM CHEFIA E EQUIPE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JEITO DE FAZER É PRERROGATIVA DO GESTOR, DESDE QUE ENTREGUE O PRODUTO DEFINIDO</a:t>
            </a:r>
          </a:p>
        </p:txBody>
      </p:sp>
    </p:spTree>
    <p:extLst>
      <p:ext uri="{BB962C8B-B14F-4D97-AF65-F5344CB8AC3E}">
        <p14:creationId xmlns:p14="http://schemas.microsoft.com/office/powerpoint/2010/main" val="2574513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ctrTitle"/>
          </p:nvPr>
        </p:nvSpPr>
        <p:spPr>
          <a:xfrm>
            <a:off x="1187450" y="692150"/>
            <a:ext cx="7119938" cy="765175"/>
          </a:xfrm>
        </p:spPr>
        <p:txBody>
          <a:bodyPr/>
          <a:lstStyle/>
          <a:p>
            <a:pPr eaLnBrk="1" hangingPunct="1"/>
            <a:r>
              <a:rPr lang="pt-BR" altLang="pt-BR" sz="4000" b="1" dirty="0"/>
              <a:t>5 - Análise de Riscos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6013" y="1628775"/>
            <a:ext cx="6911975" cy="5040313"/>
          </a:xfrm>
        </p:spPr>
        <p:txBody>
          <a:bodyPr rtlCol="0">
            <a:normAutofit/>
          </a:bodyPr>
          <a:lstStyle/>
          <a:p>
            <a:pPr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pt-BR" altLang="pt-BR" sz="1100" dirty="0"/>
          </a:p>
          <a:p>
            <a:pPr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pt-BR" altLang="pt-BR" sz="2600" dirty="0">
                <a:solidFill>
                  <a:schemeClr val="tx1"/>
                </a:solidFill>
              </a:rPr>
              <a:t>ANÁLISE DE RISCOS – MELHOR ESTRATÉGIA</a:t>
            </a:r>
          </a:p>
          <a:p>
            <a:pPr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pt-BR" altLang="pt-BR" sz="2600" dirty="0">
                <a:solidFill>
                  <a:schemeClr val="tx1"/>
                </a:solidFill>
              </a:rPr>
              <a:t> </a:t>
            </a:r>
          </a:p>
          <a:p>
            <a:pPr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pt-BR" altLang="pt-BR" sz="2600" dirty="0">
              <a:solidFill>
                <a:schemeClr val="tx1"/>
              </a:solidFill>
            </a:endParaRPr>
          </a:p>
          <a:p>
            <a:pPr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pt-BR" altLang="pt-BR" sz="2600" dirty="0">
                <a:solidFill>
                  <a:schemeClr val="tx1"/>
                </a:solidFill>
              </a:rPr>
              <a:t>Elencados os riscos associados ao projeto, a ideia: Classificá-los com relação à                                                    IMPACTO X PROBABILIDAE</a:t>
            </a:r>
          </a:p>
          <a:p>
            <a:pPr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pt-BR" altLang="pt-BR" sz="2600" dirty="0">
              <a:solidFill>
                <a:schemeClr val="tx1"/>
              </a:solidFill>
            </a:endParaRPr>
          </a:p>
          <a:p>
            <a:pPr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102891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pt-BR" sz="4000" b="1" dirty="0">
                <a:solidFill>
                  <a:schemeClr val="tx2">
                    <a:satMod val="130000"/>
                  </a:schemeClr>
                </a:solidFill>
              </a:rPr>
              <a:t>5 - Análise de Riscos</a:t>
            </a:r>
          </a:p>
        </p:txBody>
      </p:sp>
      <p:pic>
        <p:nvPicPr>
          <p:cNvPr id="9219" name="Imagem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484313"/>
            <a:ext cx="7777163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391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9350" cy="1782763"/>
          </a:xfrm>
        </p:spPr>
        <p:txBody>
          <a:bodyPr/>
          <a:lstStyle/>
          <a:p>
            <a:pPr algn="ctr" eaLnBrk="1" hangingPunct="1"/>
            <a:r>
              <a:rPr lang="pt-BR" altLang="pt-BR" b="1" dirty="0"/>
              <a:t>ANÁLISE DE RISCOS</a:t>
            </a:r>
            <a:br>
              <a:rPr lang="pt-BR" altLang="pt-BR" b="1" dirty="0"/>
            </a:br>
            <a:r>
              <a:rPr lang="pt-BR" altLang="pt-BR" b="1" dirty="0"/>
              <a:t>conforme quadrante:</a:t>
            </a:r>
            <a:br>
              <a:rPr lang="pt-BR" altLang="pt-BR" b="1" dirty="0"/>
            </a:br>
            <a:r>
              <a:rPr lang="pt-BR" altLang="pt-BR" b="1" dirty="0"/>
              <a:t>1- baixo, baixo – esquecer</a:t>
            </a:r>
            <a:br>
              <a:rPr lang="pt-BR" altLang="pt-BR" b="1" dirty="0"/>
            </a:br>
            <a:r>
              <a:rPr lang="pt-BR" altLang="pt-BR" b="1" dirty="0"/>
              <a:t>2- baixo, alto-plano de prevenção;</a:t>
            </a:r>
            <a:br>
              <a:rPr lang="pt-BR" altLang="pt-BR" b="1" dirty="0"/>
            </a:br>
            <a:r>
              <a:rPr lang="pt-BR" altLang="pt-BR" b="1" dirty="0"/>
              <a:t>3- alto, baixo- plano de contingência;</a:t>
            </a:r>
            <a:br>
              <a:rPr lang="pt-BR" altLang="pt-BR" b="1" dirty="0"/>
            </a:br>
            <a:r>
              <a:rPr lang="pt-BR" altLang="pt-BR" b="1" dirty="0"/>
              <a:t>4- ALTO, ALTO- PLANO DE AÇÃO( dentro do projeto).</a:t>
            </a:r>
            <a:br>
              <a:rPr lang="pt-BR" altLang="pt-BR" b="1" dirty="0"/>
            </a:b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631664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650" y="692150"/>
            <a:ext cx="7343775" cy="1223963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pt-BR" sz="4000" b="1" dirty="0"/>
              <a:t>   7 </a:t>
            </a:r>
            <a:r>
              <a:rPr lang="pt-BR" sz="3600" b="1" dirty="0"/>
              <a:t>– </a:t>
            </a:r>
            <a:r>
              <a:rPr lang="pt-BR" sz="4000" b="1" dirty="0"/>
              <a:t>ESTRATÉGIA</a:t>
            </a:r>
            <a:br>
              <a:rPr lang="pt-BR" dirty="0"/>
            </a:br>
            <a:endParaRPr lang="pt-BR" dirty="0"/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844824"/>
            <a:ext cx="7848600" cy="45370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t-BR" altLang="pt-BR" sz="2800" b="1" dirty="0"/>
              <a:t>MELHOR ESTRATÉGIA: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altLang="pt-BR" sz="2400" dirty="0"/>
          </a:p>
          <a:p>
            <a:pPr algn="just" eaLnBrk="1" hangingPunct="1">
              <a:buFont typeface="Wingdings" pitchFamily="2" charset="2"/>
              <a:buChar char="v"/>
            </a:pPr>
            <a:r>
              <a:rPr lang="pt-BR" altLang="pt-BR" sz="2400" dirty="0"/>
              <a:t>AQUELA QUE TEM CAMINHO MAIS FÁCIL - META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altLang="pt-BR" sz="2400" dirty="0"/>
          </a:p>
          <a:p>
            <a:pPr eaLnBrk="1" hangingPunct="1">
              <a:buFont typeface="Wingdings" pitchFamily="2" charset="2"/>
              <a:buChar char="v"/>
            </a:pPr>
            <a:r>
              <a:rPr lang="pt-BR" altLang="pt-BR" sz="2400" dirty="0"/>
              <a:t>CONTORNA MAIORES PROBLEMAS HUMANOS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altLang="pt-BR" sz="2400" dirty="0"/>
          </a:p>
          <a:p>
            <a:pPr eaLnBrk="1" hangingPunct="1">
              <a:buFont typeface="Wingdings" pitchFamily="2" charset="2"/>
              <a:buChar char="v"/>
            </a:pPr>
            <a:r>
              <a:rPr lang="pt-BR" altLang="pt-BR" sz="2400" dirty="0"/>
              <a:t>VOLTADA PARA CONDIÇÃO HUMANA, SOBRETUDO, E PARA PROBLEMAS LEGAIS INEXORÁVEIS.</a:t>
            </a:r>
          </a:p>
        </p:txBody>
      </p:sp>
    </p:spTree>
    <p:extLst>
      <p:ext uri="{BB962C8B-B14F-4D97-AF65-F5344CB8AC3E}">
        <p14:creationId xmlns:p14="http://schemas.microsoft.com/office/powerpoint/2010/main" val="361916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776297"/>
              </p:ext>
            </p:extLst>
          </p:nvPr>
        </p:nvGraphicFramePr>
        <p:xfrm>
          <a:off x="539552" y="620688"/>
          <a:ext cx="8064501" cy="5759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7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7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1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7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2296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PLANO DE TRABALHO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37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Atividade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Responsável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Prazo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Observações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9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Inicial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Final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0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>
                          <a:effectLst/>
                        </a:rPr>
                        <a:t> </a:t>
                      </a:r>
                      <a:endParaRPr lang="pt-BR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300" u="none" strike="noStrike" dirty="0">
                          <a:effectLst/>
                        </a:rPr>
                        <a:t> </a:t>
                      </a:r>
                      <a:endParaRPr lang="pt-BR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8" marB="0" anchor="ctr">
                    <a:solidFill>
                      <a:srgbClr val="0F3947">
                        <a:alpha val="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099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D1F682-9107-44B7-8BF9-90ABBB236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PLANO DE 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C10833-4D7F-41B8-A093-0D00900D2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PRIMEIRO QUADRO;</a:t>
            </a:r>
          </a:p>
          <a:p>
            <a:endParaRPr lang="pt-BR" dirty="0"/>
          </a:p>
          <a:p>
            <a:r>
              <a:rPr lang="pt-BR" dirty="0"/>
              <a:t>VAI SER AMPLIADO COM OUTRAS COLUNAS;</a:t>
            </a:r>
          </a:p>
          <a:p>
            <a:endParaRPr lang="pt-BR" dirty="0"/>
          </a:p>
          <a:p>
            <a:r>
              <a:rPr lang="pt-BR" dirty="0"/>
              <a:t>COMEÇAR ASSIM.</a:t>
            </a:r>
          </a:p>
        </p:txBody>
      </p:sp>
    </p:spTree>
    <p:extLst>
      <p:ext uri="{BB962C8B-B14F-4D97-AF65-F5344CB8AC3E}">
        <p14:creationId xmlns:p14="http://schemas.microsoft.com/office/powerpoint/2010/main" val="2935825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056437" cy="1184151"/>
          </a:xfrm>
        </p:spPr>
        <p:txBody>
          <a:bodyPr rtlCol="0">
            <a:normAutofit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tx2">
                    <a:satMod val="130000"/>
                  </a:schemeClr>
                </a:solidFill>
              </a:rPr>
              <a:t>8 </a:t>
            </a:r>
            <a:r>
              <a:rPr lang="pt-BR" sz="4000" b="1" dirty="0">
                <a:solidFill>
                  <a:schemeClr val="tx2">
                    <a:satMod val="130000"/>
                  </a:schemeClr>
                </a:solidFill>
              </a:rPr>
              <a:t>–</a:t>
            </a:r>
            <a:r>
              <a:rPr lang="pt-BR" b="1" dirty="0">
                <a:solidFill>
                  <a:schemeClr val="tx2">
                    <a:satMod val="130000"/>
                  </a:schemeClr>
                </a:solidFill>
              </a:rPr>
              <a:t> Leitura para casa: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484784"/>
            <a:ext cx="7675562" cy="3925416"/>
          </a:xfrm>
        </p:spPr>
        <p:txBody>
          <a:bodyPr rtlCol="0">
            <a:normAutofit/>
          </a:bodyPr>
          <a:lstStyle/>
          <a:p>
            <a:pPr marL="365760" indent="-283464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2"/>
              <a:buNone/>
              <a:defRPr/>
            </a:pPr>
            <a:endParaRPr lang="pt-BR" b="1" dirty="0">
              <a:solidFill>
                <a:schemeClr val="tx2">
                  <a:satMod val="130000"/>
                </a:schemeClr>
              </a:solidFill>
            </a:endParaRPr>
          </a:p>
          <a:p>
            <a:pPr marL="365760" indent="-283464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2" panose="05020102010507070707" pitchFamily="18" charset="2"/>
              <a:buNone/>
              <a:defRPr/>
            </a:pPr>
            <a:endParaRPr lang="pt-BR" sz="2400" b="1" dirty="0">
              <a:solidFill>
                <a:schemeClr val="tx2">
                  <a:satMod val="130000"/>
                </a:schemeClr>
              </a:solidFill>
            </a:endParaRPr>
          </a:p>
          <a:p>
            <a:pPr marL="365760" indent="-283464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2" panose="05020102010507070707" pitchFamily="18" charset="2"/>
              <a:buNone/>
              <a:defRPr/>
            </a:pPr>
            <a:endParaRPr lang="pt-BR" sz="2400" b="1" dirty="0">
              <a:solidFill>
                <a:schemeClr val="tx2">
                  <a:satMod val="130000"/>
                </a:schemeClr>
              </a:solidFill>
            </a:endParaRPr>
          </a:p>
          <a:p>
            <a:pPr marL="365760" indent="-283464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t-BR" sz="2800" dirty="0"/>
              <a:t>BIO, Sérgio R. Sistemas de Informação: um enfoque gerencial. São Paulo, Ed. Atlas, 1987, </a:t>
            </a:r>
            <a:r>
              <a:rPr lang="pt-BR" sz="2800" dirty="0" err="1"/>
              <a:t>pág</a:t>
            </a:r>
            <a:r>
              <a:rPr lang="pt-BR" sz="2800" dirty="0"/>
              <a:t> 17 a 19</a:t>
            </a:r>
            <a:endParaRPr lang="pt-BR" altLang="pt-BR" sz="2800" dirty="0"/>
          </a:p>
          <a:p>
            <a:pPr marL="365760" indent="-283464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2" panose="05020102010507070707" pitchFamily="18" charset="2"/>
              <a:buNone/>
              <a:defRPr/>
            </a:pPr>
            <a:endParaRPr lang="pt-BR" sz="2400" b="1" dirty="0">
              <a:solidFill>
                <a:schemeClr val="tx2">
                  <a:satMod val="130000"/>
                </a:schemeClr>
              </a:solidFill>
            </a:endParaRPr>
          </a:p>
          <a:p>
            <a:pPr marL="365760" indent="-283464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pt-BR" sz="2400" b="1" dirty="0">
                <a:solidFill>
                  <a:schemeClr val="tx2">
                    <a:satMod val="130000"/>
                  </a:schemeClr>
                </a:solidFill>
              </a:rPr>
              <a:t> </a:t>
            </a:r>
            <a:endParaRPr lang="pt-BR" sz="2400" dirty="0"/>
          </a:p>
          <a:p>
            <a:pPr marL="365760" indent="-283464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2" panose="05020102010507070707" pitchFamily="18" charset="2"/>
              <a:buNone/>
              <a:defRPr/>
            </a:pPr>
            <a:endParaRPr lang="pt-BR" dirty="0"/>
          </a:p>
          <a:p>
            <a:pPr marL="365760" indent="-283464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2"/>
              <a:buNone/>
              <a:defRPr/>
            </a:pPr>
            <a:endParaRPr lang="pt-BR" dirty="0"/>
          </a:p>
          <a:p>
            <a:pPr marL="365760" indent="-283464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2"/>
              <a:buNone/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98336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 – CONCEITOS: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088" y="1556792"/>
            <a:ext cx="7849368" cy="4392488"/>
          </a:xfrm>
        </p:spPr>
        <p:txBody>
          <a:bodyPr/>
          <a:lstStyle/>
          <a:p>
            <a:r>
              <a:rPr lang="pt-BR" sz="2600" dirty="0"/>
              <a:t>1 - PROJETO </a:t>
            </a:r>
          </a:p>
          <a:p>
            <a:r>
              <a:rPr lang="pt-BR" sz="2600" dirty="0"/>
              <a:t>2- PROJETO COMEÇA PELA META</a:t>
            </a:r>
          </a:p>
          <a:p>
            <a:r>
              <a:rPr lang="pt-BR" sz="2600" dirty="0"/>
              <a:t>3- META =OBJETIVO (ação) +QUANTIFICAÇÃO( valor) + PRAZO(data) </a:t>
            </a:r>
          </a:p>
          <a:p>
            <a:endParaRPr lang="pt-BR" sz="900" dirty="0"/>
          </a:p>
          <a:p>
            <a:r>
              <a:rPr lang="pt-BR" sz="2600" dirty="0"/>
              <a:t>4- DIRETRIZES DE UM PROJETO</a:t>
            </a:r>
          </a:p>
          <a:p>
            <a:r>
              <a:rPr lang="pt-BR" sz="2600" dirty="0"/>
              <a:t>5- DEPOIS DA META – SITUAÇÃO ATUAL</a:t>
            </a:r>
          </a:p>
          <a:p>
            <a:r>
              <a:rPr lang="pt-BR" sz="2600" dirty="0"/>
              <a:t>6- PENSAMENTO REVERSO</a:t>
            </a:r>
          </a:p>
          <a:p>
            <a:endParaRPr lang="pt-BR" sz="2600" dirty="0"/>
          </a:p>
          <a:p>
            <a:endParaRPr lang="pt-BR" sz="900" dirty="0"/>
          </a:p>
          <a:p>
            <a:pPr marL="0" indent="0">
              <a:buNone/>
            </a:pPr>
            <a:endParaRPr lang="pt-BR" sz="900" dirty="0"/>
          </a:p>
          <a:p>
            <a:pPr marL="0" indent="0">
              <a:buNone/>
            </a:pPr>
            <a:endParaRPr lang="pt-BR" sz="2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923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8316D-A92C-4C9D-818F-AB4EA5BB0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GERA MAIS PROBLEMAS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E872F5-6D97-4BAA-A2CA-D07429188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ALINHAMENTO DE EXPECTATIVAS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JEITO DE FAZER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ARMADILHA DA ATIVIDADE</a:t>
            </a:r>
          </a:p>
        </p:txBody>
      </p:sp>
    </p:spTree>
    <p:extLst>
      <p:ext uri="{BB962C8B-B14F-4D97-AF65-F5344CB8AC3E}">
        <p14:creationId xmlns:p14="http://schemas.microsoft.com/office/powerpoint/2010/main" val="410742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DE1390-4523-4B05-97C3-D8DF909F0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400" b="1" dirty="0">
                <a:solidFill>
                  <a:schemeClr val="tx2">
                    <a:satMod val="130000"/>
                  </a:schemeClr>
                </a:solidFill>
              </a:rPr>
              <a:t> 2 – DICAS ESPECIAIS</a:t>
            </a:r>
            <a:endParaRPr lang="pt-BR" sz="4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5E27FF-8868-4EDA-8235-855F30B84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pt-BR" sz="2800" b="1" dirty="0"/>
              <a:t>REMOVENDO OBSTÁCULOS:</a:t>
            </a:r>
          </a:p>
          <a:p>
            <a:pPr>
              <a:defRPr/>
            </a:pPr>
            <a:endParaRPr lang="pt-BR" sz="2800" dirty="0"/>
          </a:p>
          <a:p>
            <a:pPr>
              <a:defRPr/>
            </a:pPr>
            <a:r>
              <a:rPr lang="pt-BR" sz="2800" dirty="0"/>
              <a:t>ARMADILHA DA ATIVIDADE</a:t>
            </a:r>
          </a:p>
          <a:p>
            <a:pPr>
              <a:defRPr/>
            </a:pPr>
            <a:endParaRPr lang="pt-BR" sz="2800" dirty="0"/>
          </a:p>
          <a:p>
            <a:pPr>
              <a:defRPr/>
            </a:pPr>
            <a:r>
              <a:rPr lang="pt-BR" sz="2800" dirty="0"/>
              <a:t>ALINHAMENTO DE EXPECTATIVAS</a:t>
            </a:r>
          </a:p>
          <a:p>
            <a:pPr marL="82550" indent="0">
              <a:buFont typeface="Wingdings 2" pitchFamily="18" charset="2"/>
              <a:buNone/>
              <a:defRPr/>
            </a:pPr>
            <a:endParaRPr lang="pt-BR" sz="2800" dirty="0"/>
          </a:p>
          <a:p>
            <a:pPr>
              <a:defRPr/>
            </a:pPr>
            <a:r>
              <a:rPr lang="pt-BR" sz="2800" dirty="0"/>
              <a:t>JEITO DE FAZER</a:t>
            </a:r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7B5987-671F-4F03-B762-1295C43F2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ARMADILHA DA ATIVIDADE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BC15E9-45AA-4086-B14F-7526CD738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É FICAR EXECUTANDO TRABALHOS QUE FAZEM PARTE DA FUNÇÃO, MAS NÃO SE RELACIONAM COM A META DO PROJETO</a:t>
            </a:r>
          </a:p>
          <a:p>
            <a:endParaRPr lang="pt-BR" dirty="0"/>
          </a:p>
          <a:p>
            <a:r>
              <a:rPr lang="pt-BR" dirty="0"/>
              <a:t>É A PERDA DE TEMPO COM ATIVIDADES PARALELAS: EMAIL, CELULAR, AGENDA IMPOSTA,</a:t>
            </a:r>
          </a:p>
          <a:p>
            <a:r>
              <a:rPr lang="pt-BR" dirty="0"/>
              <a:t>REUNIÕES SOBRE OUTROS ASSUNTOS.</a:t>
            </a:r>
          </a:p>
        </p:txBody>
      </p:sp>
    </p:spTree>
    <p:extLst>
      <p:ext uri="{BB962C8B-B14F-4D97-AF65-F5344CB8AC3E}">
        <p14:creationId xmlns:p14="http://schemas.microsoft.com/office/powerpoint/2010/main" val="1430844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2D0158-B837-4983-9498-57D83C1F9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5"/>
            <a:ext cx="7416800" cy="4403725"/>
          </a:xfrm>
        </p:spPr>
        <p:txBody>
          <a:bodyPr/>
          <a:lstStyle/>
          <a:p>
            <a:pPr>
              <a:defRPr/>
            </a:pPr>
            <a:endParaRPr lang="pt-BR" altLang="pt-BR" sz="800" dirty="0"/>
          </a:p>
          <a:p>
            <a:pPr>
              <a:defRPr/>
            </a:pPr>
            <a:r>
              <a:rPr lang="pt-BR" altLang="pt-BR" sz="2800" dirty="0"/>
              <a:t>É A PERDA DE SENTIDO DO PROPÓSITO.</a:t>
            </a:r>
          </a:p>
          <a:p>
            <a:pPr marL="82550" indent="0">
              <a:buFont typeface="Wingdings 2" pitchFamily="18" charset="2"/>
              <a:buNone/>
              <a:defRPr/>
            </a:pPr>
            <a:endParaRPr lang="pt-BR" altLang="pt-BR" sz="2800" dirty="0"/>
          </a:p>
          <a:p>
            <a:pPr>
              <a:defRPr/>
            </a:pPr>
            <a:r>
              <a:rPr lang="pt-BR" altLang="pt-BR" sz="2800" dirty="0"/>
              <a:t>PERDA DO SENTIDO DA META</a:t>
            </a:r>
          </a:p>
          <a:p>
            <a:pPr>
              <a:defRPr/>
            </a:pPr>
            <a:endParaRPr lang="pt-BR" altLang="pt-BR" sz="2800" dirty="0"/>
          </a:p>
          <a:p>
            <a:pPr>
              <a:defRPr/>
            </a:pPr>
            <a:r>
              <a:rPr lang="pt-BR" altLang="pt-BR" sz="2800" dirty="0"/>
              <a:t>META TAMBÉM É PROPÓSITO (</a:t>
            </a:r>
            <a:r>
              <a:rPr lang="pt-BR" altLang="pt-BR" sz="2800" dirty="0" err="1"/>
              <a:t>P+O+V+Pr</a:t>
            </a:r>
            <a:r>
              <a:rPr lang="pt-BR" altLang="pt-BR" sz="2800" dirty="0"/>
              <a:t>)</a:t>
            </a:r>
          </a:p>
          <a:p>
            <a:pPr>
              <a:defRPr/>
            </a:pPr>
            <a:endParaRPr lang="pt-BR" altLang="pt-BR" sz="2800" dirty="0"/>
          </a:p>
          <a:p>
            <a:pPr algn="ctr">
              <a:buFont typeface="Wingdings 2" pitchFamily="18" charset="2"/>
              <a:buNone/>
              <a:defRPr/>
            </a:pPr>
            <a:r>
              <a:rPr lang="pt-BR" altLang="pt-BR" sz="2800" dirty="0"/>
              <a:t>É O DESVIO DA PRIORIDADE</a:t>
            </a:r>
          </a:p>
          <a:p>
            <a:pPr>
              <a:defRPr/>
            </a:pPr>
            <a:endParaRPr lang="pt-BR" sz="32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8B86B98-EAC7-45C6-9ED0-953BA4A3C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tx2">
                    <a:satMod val="130000"/>
                  </a:schemeClr>
                </a:solidFill>
              </a:rPr>
              <a:t>3 </a:t>
            </a:r>
            <a:r>
              <a:rPr lang="pt-BR" sz="4000" b="1" dirty="0">
                <a:solidFill>
                  <a:schemeClr val="tx2">
                    <a:satMod val="130000"/>
                  </a:schemeClr>
                </a:solidFill>
              </a:rPr>
              <a:t>–</a:t>
            </a:r>
            <a:r>
              <a:rPr lang="pt-BR" b="1" dirty="0">
                <a:solidFill>
                  <a:schemeClr val="tx2">
                    <a:satMod val="130000"/>
                  </a:schemeClr>
                </a:solidFill>
              </a:rPr>
              <a:t> ARMADILHA DA ATIVIDADE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1DA337-238B-4B44-B701-A1FDA2156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2205038"/>
            <a:ext cx="7777162" cy="4195762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pt-BR" altLang="pt-BR" sz="2800" dirty="0"/>
              <a:t>É PREFERIR “FAZER ALGO” EM VEZ DE “BUSCAR O PRODUTO”</a:t>
            </a:r>
          </a:p>
          <a:p>
            <a:pPr marL="82550" indent="0">
              <a:buFont typeface="Wingdings 2" pitchFamily="18" charset="2"/>
              <a:buNone/>
              <a:defRPr/>
            </a:pPr>
            <a:endParaRPr lang="pt-BR" altLang="pt-BR" sz="2800" dirty="0"/>
          </a:p>
          <a:p>
            <a:pPr>
              <a:buFont typeface="Wingdings 2" pitchFamily="18" charset="2"/>
              <a:buNone/>
              <a:defRPr/>
            </a:pPr>
            <a:r>
              <a:rPr lang="pt-BR" altLang="pt-BR" sz="2800" dirty="0"/>
              <a:t>“FAZER ALGO”  -------- BUSCAR A META</a:t>
            </a:r>
          </a:p>
          <a:p>
            <a:pPr>
              <a:buFont typeface="Wingdings 2" pitchFamily="18" charset="2"/>
              <a:buNone/>
              <a:defRPr/>
            </a:pPr>
            <a:endParaRPr lang="pt-BR" altLang="pt-BR" sz="2800" dirty="0"/>
          </a:p>
          <a:p>
            <a:pPr>
              <a:buFont typeface="Wingdings 2" pitchFamily="18" charset="2"/>
              <a:buNone/>
              <a:defRPr/>
            </a:pPr>
            <a:r>
              <a:rPr lang="pt-BR" altLang="pt-BR" sz="2800" dirty="0"/>
              <a:t>“FAZER ALGO” --------- BUSCAR O PROPÓSITO</a:t>
            </a:r>
          </a:p>
          <a:p>
            <a:pPr>
              <a:defRPr/>
            </a:pPr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E45930E-6E47-4CF9-9166-285D275D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tx2">
                    <a:satMod val="130000"/>
                  </a:schemeClr>
                </a:solidFill>
              </a:rPr>
              <a:t>3 </a:t>
            </a:r>
            <a:r>
              <a:rPr lang="pt-BR" sz="4000" b="1" dirty="0">
                <a:solidFill>
                  <a:schemeClr val="tx2">
                    <a:satMod val="130000"/>
                  </a:schemeClr>
                </a:solidFill>
              </a:rPr>
              <a:t>–</a:t>
            </a:r>
            <a:r>
              <a:rPr lang="pt-BR" b="1" dirty="0">
                <a:solidFill>
                  <a:schemeClr val="tx2">
                    <a:satMod val="130000"/>
                  </a:schemeClr>
                </a:solidFill>
              </a:rPr>
              <a:t> ARMADILHA DA ATIVIDADE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093932-92F9-46A3-92A5-D6161B09E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5"/>
            <a:ext cx="7777162" cy="4403725"/>
          </a:xfrm>
        </p:spPr>
        <p:txBody>
          <a:bodyPr/>
          <a:lstStyle/>
          <a:p>
            <a:endParaRPr lang="pt-BR" altLang="pt-BR" sz="800"/>
          </a:p>
          <a:p>
            <a:r>
              <a:rPr lang="pt-BR" altLang="pt-BR" sz="2800"/>
              <a:t>NON DUCO, DUCOR – NÃO CONDUZO, SOU CONDUZIDO (SER CONDUZIDO PELA AGENDA,PELOS OUTROS)</a:t>
            </a:r>
          </a:p>
          <a:p>
            <a:endParaRPr lang="pt-BR" altLang="pt-BR" sz="1000"/>
          </a:p>
          <a:p>
            <a:r>
              <a:rPr lang="pt-BR" altLang="pt-BR" sz="2800"/>
              <a:t>PERDA DA PRIORIDADE DO PROJETO (PROPÓSITO)</a:t>
            </a:r>
          </a:p>
          <a:p>
            <a:endParaRPr lang="pt-BR" altLang="pt-BR" sz="1000"/>
          </a:p>
          <a:p>
            <a:r>
              <a:rPr lang="pt-BR" altLang="pt-BR" sz="2800"/>
              <a:t>PRODUTO MENOS VALIOSO DO QUE OS INSUMOS</a:t>
            </a:r>
            <a:endParaRPr lang="pt-BR" altLang="pt-B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9B6FC41-D5B2-49E3-8381-EA8D9A850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tx2">
                    <a:satMod val="130000"/>
                  </a:schemeClr>
                </a:solidFill>
              </a:rPr>
              <a:t>3 </a:t>
            </a:r>
            <a:r>
              <a:rPr lang="pt-BR" sz="4000" b="1" dirty="0">
                <a:solidFill>
                  <a:schemeClr val="tx2">
                    <a:satMod val="130000"/>
                  </a:schemeClr>
                </a:solidFill>
              </a:rPr>
              <a:t>–</a:t>
            </a:r>
            <a:r>
              <a:rPr lang="pt-BR" b="1" dirty="0">
                <a:solidFill>
                  <a:schemeClr val="tx2">
                    <a:satMod val="130000"/>
                  </a:schemeClr>
                </a:solidFill>
              </a:rPr>
              <a:t> ARMADILHA DA ATIVIDADE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6375" y="549275"/>
            <a:ext cx="7405688" cy="10795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7531100" cy="4324350"/>
          </a:xfrm>
        </p:spPr>
        <p:txBody>
          <a:bodyPr rtlCol="0">
            <a:normAutofit lnSpcReduction="10000"/>
          </a:bodyPr>
          <a:lstStyle/>
          <a:p>
            <a:pPr marL="370332" indent="-34290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solidFill>
                  <a:schemeClr val="tx1"/>
                </a:solidFill>
              </a:rPr>
              <a:t>METAS VÁLIDAS - CLARAS, OUSADAS E FACTÍVEIS.</a:t>
            </a:r>
          </a:p>
          <a:p>
            <a:pPr marL="370332" indent="-34290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Char char="-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370332" indent="-34290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solidFill>
                  <a:schemeClr val="tx1"/>
                </a:solidFill>
              </a:rPr>
              <a:t>TER CLAREZA DO PROPÓSITO – O SIGNIFICADO DO PRODUTO – IMPACTO – O QUE REPRESENTA</a:t>
            </a:r>
          </a:p>
          <a:p>
            <a:pPr marL="370332" indent="-34290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Char char="-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370332" indent="-34290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solidFill>
                  <a:schemeClr val="tx1"/>
                </a:solidFill>
              </a:rPr>
              <a:t>SIGNIFICADO CONCRETO E ANÍMICO</a:t>
            </a:r>
          </a:p>
          <a:p>
            <a:pPr marL="370332" indent="-34290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Char char="-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370332" indent="-34290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solidFill>
                  <a:schemeClr val="tx1"/>
                </a:solidFill>
              </a:rPr>
              <a:t>OBTER COMPROMETIMENTO DOS ENVOLVIDOS – MOTIVAÇÃO</a:t>
            </a:r>
          </a:p>
          <a:p>
            <a:pPr marL="370332" indent="-34290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Char char="-"/>
              <a:defRPr/>
            </a:pPr>
            <a:endParaRPr lang="pt-BR" sz="2400" dirty="0"/>
          </a:p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55576" y="476250"/>
            <a:ext cx="7407275" cy="1270000"/>
          </a:xfrm>
          <a:prstGeom prst="rect">
            <a:avLst/>
          </a:prstGeom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 MT" pitchFamily="34" charset="0"/>
              </a:defRPr>
            </a:lvl9pPr>
            <a:extLst/>
          </a:lstStyle>
          <a:p>
            <a:pPr>
              <a:defRPr/>
            </a:pPr>
            <a:r>
              <a:rPr lang="pt-BR" sz="3200" b="1" dirty="0">
                <a:solidFill>
                  <a:schemeClr val="tx1"/>
                </a:solidFill>
              </a:rPr>
              <a:t>4 – Como evitar:  Armadilha da Atividade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77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2837</TotalTime>
  <Words>668</Words>
  <Application>Microsoft Office PowerPoint</Application>
  <PresentationFormat>Apresentação na tela (4:3)</PresentationFormat>
  <Paragraphs>244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Gill Sans MT</vt:lpstr>
      <vt:lpstr>Wingdings</vt:lpstr>
      <vt:lpstr>Wingdings 2</vt:lpstr>
      <vt:lpstr>Wingdings 3</vt:lpstr>
      <vt:lpstr>Íon</vt:lpstr>
      <vt:lpstr>Apresentação do PowerPoint</vt:lpstr>
      <vt:lpstr>1 – CONCEITOS:</vt:lpstr>
      <vt:lpstr>O QUE GERA MAIS PROBLEMAS</vt:lpstr>
      <vt:lpstr> 2 – DICAS ESPECIAIS</vt:lpstr>
      <vt:lpstr>ARMADILHA DA ATIVIDADE</vt:lpstr>
      <vt:lpstr>3 – ARMADILHA DA ATIVIDADE</vt:lpstr>
      <vt:lpstr>3 – ARMADILHA DA ATIVIDADE</vt:lpstr>
      <vt:lpstr>3 – ARMADILHA DA ATIVIDADE</vt:lpstr>
      <vt:lpstr>     </vt:lpstr>
      <vt:lpstr>     </vt:lpstr>
      <vt:lpstr>COMO EVITAR OS OUTROS PROBLEMAS</vt:lpstr>
      <vt:lpstr>5 - Análise de Riscos</vt:lpstr>
      <vt:lpstr>5 - Análise de Riscos</vt:lpstr>
      <vt:lpstr>ANÁLISE DE RISCOS conforme quadrante: 1- baixo, baixo – esquecer 2- baixo, alto-plano de prevenção; 3- alto, baixo- plano de contingência; 4- ALTO, ALTO- PLANO DE AÇÃO( dentro do projeto). </vt:lpstr>
      <vt:lpstr>   7 – ESTRATÉGIA </vt:lpstr>
      <vt:lpstr>Apresentação do PowerPoint</vt:lpstr>
      <vt:lpstr>PLANO DE TRABALHO</vt:lpstr>
      <vt:lpstr>8 – Leitura para casa: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 PROJETO, PLANEJAMENTO E GESTÃO - USP</dc:title>
  <dc:creator>PortellaJLP</dc:creator>
  <cp:lastModifiedBy>Maria Angelica</cp:lastModifiedBy>
  <cp:revision>154</cp:revision>
  <cp:lastPrinted>2021-06-01T18:23:49Z</cp:lastPrinted>
  <dcterms:created xsi:type="dcterms:W3CDTF">2017-09-11T13:07:14Z</dcterms:created>
  <dcterms:modified xsi:type="dcterms:W3CDTF">2021-08-19T17:38:36Z</dcterms:modified>
</cp:coreProperties>
</file>