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6" r:id="rId14"/>
    <p:sldId id="277" r:id="rId15"/>
    <p:sldId id="284" r:id="rId16"/>
    <p:sldId id="279" r:id="rId17"/>
    <p:sldId id="282" r:id="rId18"/>
    <p:sldId id="283" r:id="rId19"/>
    <p:sldId id="280" r:id="rId20"/>
    <p:sldId id="266" r:id="rId21"/>
    <p:sldId id="281" r:id="rId22"/>
    <p:sldId id="278" r:id="rId23"/>
    <p:sldId id="285" r:id="rId24"/>
    <p:sldId id="267" r:id="rId25"/>
    <p:sldId id="268" r:id="rId26"/>
    <p:sldId id="269" r:id="rId27"/>
    <p:sldId id="270" r:id="rId28"/>
    <p:sldId id="271" r:id="rId29"/>
    <p:sldId id="275" r:id="rId30"/>
    <p:sldId id="273" r:id="rId31"/>
    <p:sldId id="274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2729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757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1cc47c01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1cc47c01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565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1cc47c01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1cc47c01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565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1cc47c01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1cc47c01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565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1cc47c01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1cc47c01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565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1cc47c01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1cc47c01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565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1cc47c01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1cc47c01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565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1cc47c01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1cc47c01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565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1cc47c01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1cc47c01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565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1cc47c01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1cc47c01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565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1cc47c01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1cc47c01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46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1cc47c01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1cc47c01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729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1cc47c01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1cc47c01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466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1cc47c01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1cc47c01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882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1cc47c01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1cc47c01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882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1cc47c01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1cc47c01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882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1cc47c01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1cc47c01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718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1cc47c01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1cc47c01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491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1cc47c01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1cc47c018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006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1cc47c01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1cc47c01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70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1cc47c01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1cc47c01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70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1cc47c01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1cc47c01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7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cc47c01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cc47c01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410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1cc47c01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1cc47c01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7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1cc47c01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1cc47c01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863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1cc47c01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1cc47c01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468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1cc47c01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1cc47c01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74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1cc47c01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1cc47c01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32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1cc47c01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1cc47c01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97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1cc47c01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1cc47c01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14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fif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f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fi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fif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fif"/><Relationship Id="rId3" Type="http://schemas.openxmlformats.org/officeDocument/2006/relationships/image" Target="../media/image2.png"/><Relationship Id="rId7" Type="http://schemas.openxmlformats.org/officeDocument/2006/relationships/image" Target="../media/image25.jf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fif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png"/><Relationship Id="rId9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fif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66849" y="2181537"/>
            <a:ext cx="7757861" cy="13067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pt-BR" sz="6600" b="1" dirty="0"/>
              <a:t>Feminismos e </a:t>
            </a:r>
            <a:r>
              <a:rPr lang="pt-BR" sz="4900" b="1" dirty="0"/>
              <a:t>Estudos de Gênero e Sexualidade</a:t>
            </a:r>
            <a:endParaRPr sz="4900" b="1" dirty="0">
              <a:solidFill>
                <a:srgbClr val="980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571999" y="3661531"/>
            <a:ext cx="4346401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rgbClr val="000000"/>
                </a:solidFill>
              </a:rPr>
              <a:t>Prof. Me. Fabrício Marçal Vilela</a:t>
            </a:r>
            <a:endParaRPr sz="3000" b="1" dirty="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20863"/>
            <a:ext cx="4762500" cy="1838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50000" endPos="58999" dist="38100" dir="5400000" fadeDir="5400012" sy="-100000" algn="bl" rotWithShape="0"/>
          </a:effectLst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16317"/>
          <a:stretch/>
        </p:blipFill>
        <p:spPr>
          <a:xfrm>
            <a:off x="3669750" y="4716600"/>
            <a:ext cx="1804498" cy="4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Tecnologia de Gênero</a:t>
            </a:r>
            <a:endParaRPr b="1"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As concepções culturais de masculino e feminino como duas categorias complementares, mas que se excluem mutuamente, nas quais todos os seres humanos são classificados formam, dentro de cada cultura, um </a:t>
            </a:r>
            <a:r>
              <a:rPr lang="pt-BR" b="1" dirty="0">
                <a:solidFill>
                  <a:schemeClr val="tx1"/>
                </a:solidFill>
              </a:rPr>
              <a:t>sistema de gênero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b="1" dirty="0">
                <a:solidFill>
                  <a:schemeClr val="tx1"/>
                </a:solidFill>
              </a:rPr>
              <a:t>um sistema simbólico ou um sistema de significações que relaciona o sexo a conteúdos culturais de acordos com valores e hierarquias sociais</a:t>
            </a:r>
            <a:r>
              <a:rPr lang="pt-BR" dirty="0">
                <a:solidFill>
                  <a:schemeClr val="tx1"/>
                </a:solidFill>
              </a:rPr>
              <a:t>. Embora os significados possam variar de uma cultura para outra qualquer  </a:t>
            </a:r>
            <a:r>
              <a:rPr lang="pt-BR" b="1" dirty="0">
                <a:solidFill>
                  <a:schemeClr val="tx1"/>
                </a:solidFill>
              </a:rPr>
              <a:t>sistema de sexo-gênero </a:t>
            </a:r>
            <a:r>
              <a:rPr lang="pt-BR" dirty="0">
                <a:solidFill>
                  <a:schemeClr val="tx1"/>
                </a:solidFill>
              </a:rPr>
              <a:t>está intimamente ligado a fatores políticos e econômicos em cada sociedade. Sob essa ótica, </a:t>
            </a:r>
            <a:r>
              <a:rPr lang="pt-BR" b="1" dirty="0">
                <a:solidFill>
                  <a:schemeClr val="tx1"/>
                </a:solidFill>
              </a:rPr>
              <a:t>a construção cultural do sexo em gênero</a:t>
            </a:r>
            <a:r>
              <a:rPr lang="pt-BR" dirty="0">
                <a:solidFill>
                  <a:schemeClr val="tx1"/>
                </a:solidFill>
              </a:rPr>
              <a:t> e a assimetria que caracteriza todos os sistemas de gênero através das diferentes culturas (embora cada qual de seu modo) são entendidas como “sistematicamente ligados à organização da desigualdade social” </a:t>
            </a: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r>
              <a:rPr lang="pt-BR" sz="1900" dirty="0">
                <a:solidFill>
                  <a:schemeClr val="tx1"/>
                </a:solidFill>
              </a:rPr>
              <a:t>  </a:t>
            </a:r>
            <a:endParaRPr lang="pt-BR" sz="1900" dirty="0" smtClean="0">
              <a:solidFill>
                <a:schemeClr val="tx1"/>
              </a:solidFill>
            </a:endParaRPr>
          </a:p>
          <a:p>
            <a:r>
              <a:rPr lang="pt-BR" sz="1900" baseline="30000" dirty="0" smtClean="0">
                <a:solidFill>
                  <a:schemeClr val="tx1"/>
                </a:solidFill>
              </a:rPr>
              <a:t> </a:t>
            </a:r>
            <a:r>
              <a:rPr lang="pt-BR" sz="1900" baseline="30000" dirty="0">
                <a:solidFill>
                  <a:schemeClr val="tx1"/>
                </a:solidFill>
              </a:rPr>
              <a:t>LAURETIS, Teresa de. A Tecnologia do Gênero. HOLLANDA, Heloisa Buarque (Org.). </a:t>
            </a:r>
            <a:r>
              <a:rPr lang="pt-BR" sz="1900" b="1" baseline="30000" dirty="0">
                <a:solidFill>
                  <a:schemeClr val="tx1"/>
                </a:solidFill>
              </a:rPr>
              <a:t>Tendências e impasses: o feminismo como crítica da cultura</a:t>
            </a:r>
            <a:r>
              <a:rPr lang="pt-BR" sz="1900" baseline="30000" dirty="0">
                <a:solidFill>
                  <a:schemeClr val="tx1"/>
                </a:solidFill>
              </a:rPr>
              <a:t>. Rio de Janeiro: Rocco, </a:t>
            </a:r>
            <a:r>
              <a:rPr lang="pt-BR" sz="1900" baseline="30000" dirty="0" smtClean="0">
                <a:solidFill>
                  <a:schemeClr val="tx1"/>
                </a:solidFill>
              </a:rPr>
              <a:t>1994.p.207-208</a:t>
            </a:r>
            <a:endParaRPr lang="pt-BR" sz="19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Resultado de imagem para teresa de lauretis">
            <a:extLst>
              <a:ext uri="{FF2B5EF4-FFF2-40B4-BE49-F238E27FC236}">
                <a16:creationId xmlns:a16="http://schemas.microsoft.com/office/drawing/2014/main" xmlns="" id="{A57DBA7E-49D2-47F4-8AFB-13570DE2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34" y="71777"/>
            <a:ext cx="1398740" cy="8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Feminismo Lésbico </a:t>
            </a:r>
            <a:endParaRPr b="1"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Resultado de imagem para adrienne rich">
            <a:extLst>
              <a:ext uri="{FF2B5EF4-FFF2-40B4-BE49-F238E27FC236}">
                <a16:creationId xmlns:a16="http://schemas.microsoft.com/office/drawing/2014/main" xmlns="" id="{5A1D172F-D067-45D8-B366-B00761406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7" y="1456267"/>
            <a:ext cx="1772603" cy="1772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DB8CBE5-F256-44BF-9E5C-DE88131B8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12" y="1478086"/>
            <a:ext cx="1533464" cy="1533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A Transformação do silêncio em linguagem e açã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74" y="1439457"/>
            <a:ext cx="1873561" cy="1450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aixaDeTexto 1"/>
          <p:cNvSpPr txBox="1"/>
          <p:nvPr/>
        </p:nvSpPr>
        <p:spPr>
          <a:xfrm>
            <a:off x="364534" y="3574421"/>
            <a:ext cx="1772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Adrienne</a:t>
            </a:r>
            <a:r>
              <a:rPr lang="pt-BR" b="1" dirty="0" smtClean="0"/>
              <a:t> </a:t>
            </a:r>
            <a:r>
              <a:rPr lang="pt-BR" b="1" dirty="0" err="1" smtClean="0"/>
              <a:t>Rich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38535" y="3574420"/>
            <a:ext cx="153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Monique Wittig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92946" y="3449062"/>
            <a:ext cx="1851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Audre</a:t>
            </a:r>
            <a:r>
              <a:rPr lang="pt-BR" b="1" dirty="0" smtClean="0"/>
              <a:t> Lorde</a:t>
            </a:r>
            <a:endParaRPr lang="pt-BR" b="1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0E554AF6-DC3B-497F-8570-F5B064E9BA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96" y="1467679"/>
            <a:ext cx="1543871" cy="1543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/>
          <p:cNvSpPr txBox="1"/>
          <p:nvPr/>
        </p:nvSpPr>
        <p:spPr>
          <a:xfrm>
            <a:off x="7055556" y="3360995"/>
            <a:ext cx="1456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Barbara Smith</a:t>
            </a:r>
            <a:endParaRPr lang="pt-BR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637022" cy="842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Heterossexualidade compulsória</a:t>
            </a:r>
            <a:endParaRPr b="1"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“A heterossexualidade </a:t>
            </a:r>
            <a:r>
              <a:rPr lang="pt-BR" dirty="0">
                <a:solidFill>
                  <a:schemeClr val="tx1"/>
                </a:solidFill>
              </a:rPr>
              <a:t>pode não ser uma “preferência”, mas algo que tem sido </a:t>
            </a:r>
            <a:r>
              <a:rPr lang="pt-BR" b="1" dirty="0">
                <a:solidFill>
                  <a:schemeClr val="tx1"/>
                </a:solidFill>
              </a:rPr>
              <a:t>imposto, administrado, organizado, propagandeado e mantido por força</a:t>
            </a:r>
            <a:r>
              <a:rPr lang="pt-BR" dirty="0">
                <a:solidFill>
                  <a:schemeClr val="tx1"/>
                </a:solidFill>
              </a:rPr>
              <a:t>, o que é um passo imenso a tomar se você se considera livremente heterossexual “de modo inato”. No entanto, o fracasso de examinar </a:t>
            </a:r>
            <a:r>
              <a:rPr lang="pt-BR" b="1" dirty="0">
                <a:solidFill>
                  <a:schemeClr val="tx1"/>
                </a:solidFill>
              </a:rPr>
              <a:t>a heterossexualidade como uma instituição </a:t>
            </a:r>
            <a:r>
              <a:rPr lang="pt-BR" dirty="0">
                <a:solidFill>
                  <a:schemeClr val="tx1"/>
                </a:solidFill>
              </a:rPr>
              <a:t>é o mesmo que fracassar ao admitir que o sistema econômico conhecido como capitalista ou o sistema de casta do </a:t>
            </a:r>
            <a:r>
              <a:rPr lang="pt-BR" b="1" dirty="0">
                <a:solidFill>
                  <a:schemeClr val="tx1"/>
                </a:solidFill>
              </a:rPr>
              <a:t>racismo são mantidos por uma variedade de forças</a:t>
            </a:r>
            <a:r>
              <a:rPr lang="pt-BR" dirty="0">
                <a:solidFill>
                  <a:schemeClr val="tx1"/>
                </a:solidFill>
              </a:rPr>
              <a:t>, incluindo tanto a violência física como a falsa consciência.“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RICH, </a:t>
            </a:r>
            <a:r>
              <a:rPr lang="pt-BR" dirty="0" err="1">
                <a:solidFill>
                  <a:schemeClr val="tx1"/>
                </a:solidFill>
              </a:rPr>
              <a:t>Adrienne</a:t>
            </a:r>
            <a:r>
              <a:rPr lang="pt-BR" dirty="0">
                <a:solidFill>
                  <a:schemeClr val="tx1"/>
                </a:solidFill>
              </a:rPr>
              <a:t>. Heterossexualidade compulsória e a existência lésbica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b="1" dirty="0" smtClean="0">
                <a:solidFill>
                  <a:schemeClr val="tx1"/>
                </a:solidFill>
              </a:rPr>
              <a:t>Revista </a:t>
            </a:r>
            <a:r>
              <a:rPr lang="pt-BR" b="1" dirty="0" err="1">
                <a:solidFill>
                  <a:schemeClr val="tx1"/>
                </a:solidFill>
              </a:rPr>
              <a:t>Bagoas</a:t>
            </a:r>
            <a:r>
              <a:rPr lang="pt-BR" dirty="0">
                <a:solidFill>
                  <a:schemeClr val="tx1"/>
                </a:solidFill>
              </a:rPr>
              <a:t> n. 05 | 2010 | p. 17-44. 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Resultado de imagem para adrienne rich">
            <a:extLst>
              <a:ext uri="{FF2B5EF4-FFF2-40B4-BE49-F238E27FC236}">
                <a16:creationId xmlns:a16="http://schemas.microsoft.com/office/drawing/2014/main" xmlns="" id="{5A1D172F-D067-45D8-B366-B00761406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469" y="112889"/>
            <a:ext cx="998836" cy="998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2470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Contrato heterossexual </a:t>
            </a:r>
            <a:endParaRPr b="1"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pt-BR" dirty="0"/>
              <a:t>“Os discursos que oprimem, lésbicas, mulheres, e homens homossexuais, são os que pressupõe que o fundamento da sociedade, qualquer sociedade, é a heterossexualidade.” </a:t>
            </a:r>
            <a:r>
              <a:rPr lang="pt-BR" dirty="0" smtClean="0"/>
              <a:t> 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 o que faz uma mulher em uma relação social especifica com um homem, uma relação que chamávamos anteriormente de servidão,  uma relação que implica obrigação social e física, ,bem como obrigação econômica ("residência forcada"," trabalho domestico, deveres conjugais, ilimitada produção de filhos etc.), uma relação da qual as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lesbicas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escapam, recusando-se a se tornar ou permanecer heterossexuais. N6s somos fugitivas da nossa classe do mesmo modo que  os escravos americanos foragidos escapavam da escravidão e se tornavam livres. Para nos, isso e uma necessidade absoluta, nossa sobrevivência exige que empreguemos todas as nossas forcas para a destruição da classe de mulheres dentro da qual os homens se apropriam das mulheres,</a:t>
            </a:r>
            <a:b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Isso só pode ser conseguido pela destruição da heterossexualidade como um sistema social baseado na opressão das mulheres pelos homens e que produz a doutrina da diferença entre sexos para justificar a opressão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b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WITTIG, Monique.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 </a:t>
            </a:r>
            <a:r>
              <a:rPr lang="pt-BR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Hétero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outros ensaios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BH: Autentica, 2022.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DB8CBE5-F256-44BF-9E5C-DE88131B8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11" y="0"/>
            <a:ext cx="1061155" cy="10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Homofobia e racismo</a:t>
            </a:r>
            <a:endParaRPr b="1"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699" y="964970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114300" indent="0"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ataques crescentes contra lésbicas e homens gays são apenas uma introdução aos crescentes ataques contra pessoas Negras, porque onde quer que a opressão se manifeste neste país, pessoas Negras são vítimas em potencial. E é um padrão do cinismo da direita o encorajamento de membros de grupos oprimidos que ajam contra si mesmos, e enquanto estivermos divididos nós não poderemos nos unir conjuntamente em uma ação política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efetiva. Dentro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comunidade lésbica eu sou Negra e dentro da comunidade Negra eu sou uma lésbica.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Qualquer ataque contra pessoas Negras é uma questão lésbica e gay, porque eu e outras milhares de mulheres Negras são parte da comunidade lésbica.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Qualquer ataque contra lésbicas e gays é uma questão Negra porque milhares de lésbicas e homens gays são Negros. Não há hierarquia de opressão.”  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LORDE,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Audre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Não há hierarquia de opressões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Pensamento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feminista: conceitos fundamentais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Audre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Lorde… [et al.]; organização Heloisa Buarque de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Hollanda.Rio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Janeiro: Bazar do Tempo,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A Transformação do silêncio em linguagem e aç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97" y="106363"/>
            <a:ext cx="1174949" cy="909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69888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Homofobia</a:t>
            </a:r>
            <a:endParaRPr b="1"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699" y="964970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114300" indent="0" algn="just">
              <a:buNone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homofobia é, por si só, uma verdadeira opressão e em um sistema heterossexual, todos nós que não somos heterossexuais somos visto como "desviante" e somos oprimidos.”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(...)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Existem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inúmeras razões para explicar a relutância das pessoas, por outro lado, sensíveis a tantos outros problemas, a enfrentar Homofobia, em si e nos outros. É importante  dizer que as pessoas geralmente tem medo de questões relacionadas com a sexualidade e para alguns, a simples existência de homossexuais questiona sua sexualidade / heterossexualidade. A diferença de muitos outros grupos oprimidos, os homossexuais não são um grupo cuja identidade é clara desde o nascimento. Através do processo sair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armário (</a:t>
            </a:r>
            <a:r>
              <a:rPr lang="pt-BR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Coming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out),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pessoa poderia, de fato, adquirir essa identidade a qualquer momento da sua vida. Uma maneira de proteger credenciais heterossexuais e seus privilégios consistem em menosprezando lésbicas e gays todas as vezes, e fazendo isso o mais amplo possível, o abismo entre "nós" e "eles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“. 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14300" indent="0"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SMITH, Bárbara. HOMOFOBIA,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</a:rPr>
              <a:t>POR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QUE HABLAR DE ELLA? (1 990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</a:rPr>
              <a:t>) In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: Rafael M. Mérida Jiménez (ed.) -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</a:rPr>
              <a:t>Manifiestos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</a:rPr>
              <a:t>gays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</a:rPr>
              <a:t>, lesbianos y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</a:rPr>
              <a:t>queer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</a:rPr>
              <a:t> - Testimonios de una lucha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(1969-1994)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E554AF6-DC3B-497F-8570-F5B064E9B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08" y="36573"/>
            <a:ext cx="869244" cy="86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054578" y="269512"/>
            <a:ext cx="4797778" cy="927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Breve história do movimento gay</a:t>
            </a:r>
            <a:endParaRPr b="1"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699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Resultado de imagem para stonewall">
            <a:extLst>
              <a:ext uri="{FF2B5EF4-FFF2-40B4-BE49-F238E27FC236}">
                <a16:creationId xmlns:a16="http://schemas.microsoft.com/office/drawing/2014/main" xmlns="" id="{39A98556-5FEF-45DD-906A-58F6939C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" y="1508267"/>
            <a:ext cx="3278129" cy="190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m relacionada">
            <a:extLst>
              <a:ext uri="{FF2B5EF4-FFF2-40B4-BE49-F238E27FC236}">
                <a16:creationId xmlns:a16="http://schemas.microsoft.com/office/drawing/2014/main" xmlns="" id="{72F62C76-82F1-4C89-BA45-13E95F3BE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37" y="1589380"/>
            <a:ext cx="2967497" cy="16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m relacionada">
            <a:extLst>
              <a:ext uri="{FF2B5EF4-FFF2-40B4-BE49-F238E27FC236}">
                <a16:creationId xmlns:a16="http://schemas.microsoft.com/office/drawing/2014/main" xmlns="" id="{C24FCA59-8F43-4DF5-AF1D-228136AD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45" y="1697519"/>
            <a:ext cx="2169512" cy="17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2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054578" y="269512"/>
            <a:ext cx="4797778" cy="927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Breve história do movimento homossexual</a:t>
            </a:r>
            <a:endParaRPr b="1"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699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38309B6C-2485-4421-AF4F-C380E0289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22" y="1559189"/>
            <a:ext cx="3067440" cy="1635568"/>
          </a:xfrm>
          <a:prstGeom prst="rect">
            <a:avLst/>
          </a:prstGeom>
        </p:spPr>
      </p:pic>
      <p:pic>
        <p:nvPicPr>
          <p:cNvPr id="11" name="Espaço Reservado para Conteúdo 4">
            <a:extLst>
              <a:ext uri="{FF2B5EF4-FFF2-40B4-BE49-F238E27FC236}">
                <a16:creationId xmlns:a16="http://schemas.microsoft.com/office/drawing/2014/main" xmlns="" id="{CBF530EE-DD53-4CC7-8C7A-380D66016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1418148"/>
            <a:ext cx="3308414" cy="204754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04522" y="3405088"/>
            <a:ext cx="306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tx1"/>
                </a:solidFill>
              </a:rPr>
              <a:t>Integrantes do Somos, GALF e SOS Mulher na sede do GALF, junho de 1983 (Acervo Rede de </a:t>
            </a:r>
            <a:r>
              <a:rPr lang="pt-BR" i="1" dirty="0" err="1">
                <a:solidFill>
                  <a:schemeClr val="tx1"/>
                </a:solidFill>
              </a:rPr>
              <a:t>Informação</a:t>
            </a:r>
            <a:r>
              <a:rPr lang="pt-BR" i="1" dirty="0">
                <a:solidFill>
                  <a:schemeClr val="tx1"/>
                </a:solidFill>
              </a:rPr>
              <a:t> – Um outro olhar)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81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054578" y="269512"/>
            <a:ext cx="4797778" cy="927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Breve história do movimento homossexual. Somos (1978)</a:t>
            </a:r>
            <a:endParaRPr b="1"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699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FBF2FDCD-290A-4633-BEEB-D72F395A6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3" y="1202037"/>
            <a:ext cx="2973048" cy="222978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74544D4F-2852-42F1-937B-826B9FE9C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05" y="1202037"/>
            <a:ext cx="3633728" cy="222978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E2DF063E-F7D1-4CE2-8E44-3BDF584817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6" y="2771128"/>
            <a:ext cx="1379537" cy="214594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A84B083-7835-4F48-824F-C62D26D34C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81" y="3200032"/>
            <a:ext cx="3060152" cy="17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47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704621" y="169333"/>
            <a:ext cx="6186312" cy="949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Breve história do movimento Homossexual Brasileiro (hoje LGBTI+</a:t>
            </a:r>
            <a:endParaRPr b="1"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699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Resultado de imagem para o que Ã© homossexualidade livro">
            <a:extLst>
              <a:ext uri="{FF2B5EF4-FFF2-40B4-BE49-F238E27FC236}">
                <a16:creationId xmlns:a16="http://schemas.microsoft.com/office/drawing/2014/main" xmlns="" id="{1B7D3862-F439-44F7-947E-C83529D7A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5" y="1210381"/>
            <a:ext cx="2105513" cy="29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m para devassos no paraÃ­so joÃ£o silvÃ©rio trevisan pdf">
            <a:extLst>
              <a:ext uri="{FF2B5EF4-FFF2-40B4-BE49-F238E27FC236}">
                <a16:creationId xmlns:a16="http://schemas.microsoft.com/office/drawing/2014/main" xmlns="" id="{A00347CD-2DF2-4F17-99B1-6A40601C2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19" y="1367189"/>
            <a:ext cx="1961672" cy="28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885F789-917B-4F98-B208-27958F8BE4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199708"/>
            <a:ext cx="2082992" cy="3146514"/>
          </a:xfrm>
          <a:prstGeom prst="rect">
            <a:avLst/>
          </a:prstGeom>
        </p:spPr>
      </p:pic>
      <p:pic>
        <p:nvPicPr>
          <p:cNvPr id="10242" name="Picture 2" descr="Amazon.com.br eBooks Kindle: Movimento LGBTI+: Uma breve história do século  XIX aos nossos dias, Quinalha, Ren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02" y="1118912"/>
            <a:ext cx="1858357" cy="267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9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6" y="0"/>
            <a:ext cx="57890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9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1309510" y="199551"/>
            <a:ext cx="5779912" cy="9121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Estudos de Sexualidade: O desejo homossexual</a:t>
            </a:r>
            <a:endParaRPr b="1" dirty="0"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>
              <a:spcAft>
                <a:spcPts val="1200"/>
              </a:spcAft>
              <a:buNone/>
            </a:pPr>
            <a:endParaRPr lang="pt-BR" dirty="0" smtClean="0"/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/>
              <a:t>“O </a:t>
            </a:r>
            <a:r>
              <a:rPr lang="pt-BR" dirty="0"/>
              <a:t>que causa o problema não é o desejo homossexual, mas o medo </a:t>
            </a:r>
            <a:r>
              <a:rPr lang="pt-BR" dirty="0" smtClean="0"/>
              <a:t>da homossexualidade</a:t>
            </a:r>
            <a:r>
              <a:rPr lang="pt-BR" dirty="0"/>
              <a:t>; você tem que explicar por que a mesma palavra desencadeia voo e ódio. Vamos perguntar a nós mesmos então.(...) Da infância, desejo O homossexual é socialmente eliminado por uma série de mecanismos familiares e educativos</a:t>
            </a:r>
            <a:r>
              <a:rPr lang="pt-BR" dirty="0" smtClean="0"/>
              <a:t>.” (tradução livre) [1972] </a:t>
            </a:r>
          </a:p>
          <a:p>
            <a:pPr marL="0" lvl="0" indent="0" algn="just">
              <a:spcAft>
                <a:spcPts val="1200"/>
              </a:spcAft>
              <a:buNone/>
            </a:pPr>
            <a:endParaRPr lang="pt-BR" dirty="0"/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/>
              <a:t>Guy </a:t>
            </a:r>
            <a:r>
              <a:rPr lang="pt-BR" dirty="0" err="1"/>
              <a:t>Hocquenghem</a:t>
            </a:r>
            <a:r>
              <a:rPr lang="pt-BR" dirty="0" smtClean="0"/>
              <a:t>, </a:t>
            </a:r>
            <a:r>
              <a:rPr lang="pt-BR" b="1" dirty="0" smtClean="0"/>
              <a:t>El </a:t>
            </a:r>
            <a:r>
              <a:rPr lang="pt-BR" b="1" dirty="0" err="1" smtClean="0"/>
              <a:t>deseo</a:t>
            </a:r>
            <a:r>
              <a:rPr lang="pt-BR" b="1" dirty="0" smtClean="0"/>
              <a:t> homossexual</a:t>
            </a:r>
            <a:r>
              <a:rPr lang="pt-BR" dirty="0" smtClean="0"/>
              <a:t>. Com Terror anal. </a:t>
            </a:r>
            <a:r>
              <a:rPr lang="pt-BR" dirty="0"/>
              <a:t>Beatriz </a:t>
            </a:r>
            <a:r>
              <a:rPr lang="pt-BR" dirty="0" err="1"/>
              <a:t>PreciadoMelusina</a:t>
            </a:r>
            <a:r>
              <a:rPr lang="pt-BR" dirty="0"/>
              <a:t>, </a:t>
            </a:r>
            <a:r>
              <a:rPr lang="pt-BR" dirty="0" smtClean="0"/>
              <a:t>2009. </a:t>
            </a:r>
            <a:r>
              <a:rPr lang="pt-BR" dirty="0"/>
              <a:t> </a:t>
            </a:r>
            <a:endParaRPr lang="pt-BR" dirty="0" smtClean="0"/>
          </a:p>
          <a:p>
            <a:pPr marL="0" lvl="0" indent="0" algn="just">
              <a:spcAft>
                <a:spcPts val="1200"/>
              </a:spcAft>
              <a:buNone/>
            </a:pPr>
            <a:endParaRPr lang="pt-BR" dirty="0"/>
          </a:p>
          <a:p>
            <a:pPr marL="0" lvl="0" indent="0" algn="just"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Guy Hocquenghem (Author of The Screwball Ass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53" y="0"/>
            <a:ext cx="1089946" cy="15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1309510" y="199551"/>
            <a:ext cx="5779912" cy="9121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Estudos de Sexualidade: Dispositivo de Sexualidade</a:t>
            </a:r>
            <a:endParaRPr b="1" dirty="0"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sz="1400" b="1" dirty="0" smtClean="0">
                <a:solidFill>
                  <a:schemeClr val="tx1"/>
                </a:solidFill>
              </a:rPr>
              <a:t>‘”</a:t>
            </a:r>
            <a:r>
              <a:rPr lang="pt-BR" b="1" dirty="0" smtClean="0">
                <a:solidFill>
                  <a:schemeClr val="tx1"/>
                </a:solidFill>
              </a:rPr>
              <a:t>A </a:t>
            </a:r>
            <a:r>
              <a:rPr lang="pt-BR" b="1" dirty="0">
                <a:solidFill>
                  <a:schemeClr val="tx1"/>
                </a:solidFill>
              </a:rPr>
              <a:t>sexualidade é o nome que se pode dará um dispositivo histórico: não à realidade </a:t>
            </a:r>
            <a:r>
              <a:rPr lang="pt-BR" dirty="0">
                <a:solidFill>
                  <a:schemeClr val="tx1"/>
                </a:solidFill>
              </a:rPr>
              <a:t>subterrânea que se apreende com dificuldade, mas à grande rede da superfície em que </a:t>
            </a:r>
            <a:r>
              <a:rPr lang="pt-BR" b="1" dirty="0">
                <a:solidFill>
                  <a:schemeClr val="tx1"/>
                </a:solidFill>
              </a:rPr>
              <a:t>a estimulação dos corpos, a intensificação dos prazeres, a incitação ao discurso, a formação de conhecimentos, o reforço dos controles</a:t>
            </a:r>
            <a:r>
              <a:rPr lang="pt-BR" dirty="0">
                <a:solidFill>
                  <a:schemeClr val="tx1"/>
                </a:solidFill>
              </a:rPr>
              <a:t> e das resistências encadeiam-se uns aos outros, segundo algumas grandes estratégias de saber e de poder”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“a “sexualidade” é o conjunto dos efeitos produzidos nos corpos, nos comportamentos, nas relações sociais, por um certo dispositivo pertencente a uma tecnologia política complexa</a:t>
            </a:r>
            <a:r>
              <a:rPr lang="pt-BR" dirty="0" smtClean="0">
                <a:solidFill>
                  <a:schemeClr val="tx1"/>
                </a:solidFill>
              </a:rPr>
              <a:t>.”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 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FOUCAULT, Michel. </a:t>
            </a:r>
            <a:r>
              <a:rPr lang="pt-PT" b="1" dirty="0">
                <a:solidFill>
                  <a:schemeClr val="tx1"/>
                </a:solidFill>
              </a:rPr>
              <a:t>História da sexualidade: Vol.1 A vontade de saber</a:t>
            </a:r>
            <a:r>
              <a:rPr lang="pt-PT" dirty="0">
                <a:solidFill>
                  <a:schemeClr val="tx1"/>
                </a:solidFill>
              </a:rPr>
              <a:t>.  3ªe.d. São Paulo: Paz e Terra, 2015.</a:t>
            </a:r>
            <a:endParaRPr lang="pt-BR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magem relacionada">
            <a:extLst>
              <a:ext uri="{FF2B5EF4-FFF2-40B4-BE49-F238E27FC236}">
                <a16:creationId xmlns:a16="http://schemas.microsoft.com/office/drawing/2014/main" xmlns="" id="{DB381D6A-515B-4214-AB37-EA5BF67D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839" y="140881"/>
            <a:ext cx="1016015" cy="9708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8386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Estudos de Sexualidade</a:t>
            </a:r>
            <a:endParaRPr b="1" dirty="0"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>
                <a:solidFill>
                  <a:schemeClr val="tx1"/>
                </a:solidFill>
              </a:rPr>
              <a:t>“A </a:t>
            </a:r>
            <a:r>
              <a:rPr lang="pt-BR" dirty="0">
                <a:solidFill>
                  <a:schemeClr val="tx1"/>
                </a:solidFill>
              </a:rPr>
              <a:t>sexualidade é mais do que simplesmente o corpo. (...)A sexualidade tem tanto a ver com nossas crenças, ideologia e imaginações quanto com o nosso corpo físico</a:t>
            </a:r>
            <a:r>
              <a:rPr lang="pt-BR" dirty="0" smtClean="0">
                <a:solidFill>
                  <a:schemeClr val="tx1"/>
                </a:solidFill>
              </a:rPr>
              <a:t>.”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A sexualidade é, na verdade “uma construção social”, uma invenção histórica, a qual, naturalmente, tem base nas possibilidades do corpo.(...) Isso tem profundas implicações para nossa compreensão do corpo, do sexo e da sexualidade, implicações que precisaremos explorar</a:t>
            </a:r>
            <a:r>
              <a:rPr lang="pt-BR" dirty="0" smtClean="0">
                <a:solidFill>
                  <a:schemeClr val="tx1"/>
                </a:solidFill>
              </a:rPr>
              <a:t>”</a:t>
            </a:r>
            <a:endParaRPr lang="pt-BR" dirty="0">
              <a:solidFill>
                <a:schemeClr val="tx1"/>
              </a:solidFill>
            </a:endParaRP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WEEKS, Jeffrey. O corpo e a sexualidade. In: LOURO, </a:t>
            </a:r>
            <a:r>
              <a:rPr lang="pt-BR" dirty="0" err="1">
                <a:solidFill>
                  <a:schemeClr val="tx1"/>
                </a:solidFill>
              </a:rPr>
              <a:t>Guacira</a:t>
            </a:r>
            <a:r>
              <a:rPr lang="pt-BR" dirty="0">
                <a:solidFill>
                  <a:schemeClr val="tx1"/>
                </a:solidFill>
              </a:rPr>
              <a:t> Lopes (Org.). </a:t>
            </a:r>
            <a:r>
              <a:rPr lang="pt-BR" b="1" dirty="0">
                <a:solidFill>
                  <a:schemeClr val="tx1"/>
                </a:solidFill>
              </a:rPr>
              <a:t>O corpo educado: pedagogias da sexualidade</a:t>
            </a:r>
            <a:r>
              <a:rPr lang="pt-BR" dirty="0">
                <a:solidFill>
                  <a:schemeClr val="tx1"/>
                </a:solidFill>
              </a:rPr>
              <a:t>; Tradução Tomaz Tadeu da Silva-4ª ed</a:t>
            </a:r>
            <a:r>
              <a:rPr lang="pt-BR" dirty="0" smtClean="0">
                <a:solidFill>
                  <a:schemeClr val="tx1"/>
                </a:solidFill>
              </a:rPr>
              <a:t>.- Belo </a:t>
            </a:r>
            <a:r>
              <a:rPr lang="pt-BR" dirty="0">
                <a:solidFill>
                  <a:schemeClr val="tx1"/>
                </a:solidFill>
              </a:rPr>
              <a:t>horizonte: Autêntica Editora, 2018. </a:t>
            </a:r>
            <a:br>
              <a:rPr lang="pt-BR"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Resultado de imagem para jeffrey weeks">
            <a:extLst>
              <a:ext uri="{FF2B5EF4-FFF2-40B4-BE49-F238E27FC236}">
                <a16:creationId xmlns:a16="http://schemas.microsoft.com/office/drawing/2014/main" xmlns="" id="{5A3109B2-3A41-43EC-A505-5390A6EC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87" y="0"/>
            <a:ext cx="677980" cy="10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2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Estudos de Sexualidade</a:t>
            </a:r>
            <a:endParaRPr b="1" dirty="0"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/>
              <a:t>“Chegou </a:t>
            </a:r>
            <a:r>
              <a:rPr lang="pt-BR" dirty="0"/>
              <a:t>a hora de pensarmos sobre o sexo. Para alguns, a sexualidade </a:t>
            </a:r>
            <a:r>
              <a:rPr lang="pt-BR" dirty="0" smtClean="0"/>
              <a:t>pode parecer </a:t>
            </a:r>
            <a:r>
              <a:rPr lang="pt-BR" dirty="0"/>
              <a:t>um tema sem importância, uma </a:t>
            </a:r>
            <a:r>
              <a:rPr lang="pt-BR" dirty="0" smtClean="0"/>
              <a:t>dispersão frívola </a:t>
            </a:r>
            <a:r>
              <a:rPr lang="pt-BR" dirty="0"/>
              <a:t>de problemas </a:t>
            </a:r>
            <a:r>
              <a:rPr lang="pt-BR" dirty="0" smtClean="0"/>
              <a:t>mais graves</a:t>
            </a:r>
            <a:r>
              <a:rPr lang="pt-BR" dirty="0"/>
              <a:t>, como pobreza, guerra, doença, racismo, fome e destruição </a:t>
            </a:r>
            <a:r>
              <a:rPr lang="pt-BR" dirty="0" smtClean="0"/>
              <a:t>nuclear. Mas </a:t>
            </a:r>
            <a:r>
              <a:rPr lang="pt-BR" dirty="0"/>
              <a:t>é justamente em épocas como esta, quando vivemos com </a:t>
            </a:r>
            <a:r>
              <a:rPr lang="pt-BR" dirty="0" smtClean="0"/>
              <a:t>a possibilidade </a:t>
            </a:r>
            <a:r>
              <a:rPr lang="pt-BR" dirty="0"/>
              <a:t>de enfrentar uma aniquilação inimaginável, que as </a:t>
            </a:r>
            <a:r>
              <a:rPr lang="pt-BR" dirty="0" smtClean="0"/>
              <a:t>pessoas tendem </a:t>
            </a:r>
            <a:r>
              <a:rPr lang="pt-BR" dirty="0"/>
              <a:t>a sair perigosamente dos eixos no que diz respeito à </a:t>
            </a:r>
            <a:r>
              <a:rPr lang="pt-BR" dirty="0" smtClean="0"/>
              <a:t>sexualidade. (...) 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/>
              <a:t>O </a:t>
            </a:r>
            <a:r>
              <a:rPr lang="pt-BR" dirty="0"/>
              <a:t>domínio da sexualidade também tem uma política </a:t>
            </a:r>
            <a:r>
              <a:rPr lang="pt-BR" dirty="0" smtClean="0"/>
              <a:t>interna, desigualdades </a:t>
            </a:r>
            <a:r>
              <a:rPr lang="pt-BR" dirty="0"/>
              <a:t>e modos de opressão próprios. Assim como acontece </a:t>
            </a:r>
            <a:r>
              <a:rPr lang="pt-BR" dirty="0" smtClean="0"/>
              <a:t>com outros </a:t>
            </a:r>
            <a:r>
              <a:rPr lang="pt-BR" dirty="0"/>
              <a:t>aspectos do comportamento humano, as formas </a:t>
            </a:r>
            <a:r>
              <a:rPr lang="pt-BR" dirty="0" smtClean="0"/>
              <a:t>institucionais concretas </a:t>
            </a:r>
            <a:r>
              <a:rPr lang="pt-BR" dirty="0"/>
              <a:t>da sexualidade em determinado tempo e lugar são produto </a:t>
            </a:r>
            <a:r>
              <a:rPr lang="pt-BR" dirty="0" smtClean="0"/>
              <a:t>da atividade </a:t>
            </a:r>
            <a:r>
              <a:rPr lang="pt-BR" dirty="0"/>
              <a:t>humana. Elas são permeadas por conflitos de interesse e </a:t>
            </a:r>
            <a:r>
              <a:rPr lang="pt-BR" dirty="0" smtClean="0"/>
              <a:t>manobras políticas</a:t>
            </a:r>
            <a:r>
              <a:rPr lang="pt-BR" dirty="0"/>
              <a:t>, tanto deliberadas quanto incidentais. Nesse sentido, </a:t>
            </a:r>
            <a:r>
              <a:rPr lang="pt-BR" b="1" dirty="0"/>
              <a:t>o sexo </a:t>
            </a:r>
            <a:r>
              <a:rPr lang="pt-BR" b="1" dirty="0" smtClean="0"/>
              <a:t>é sempre </a:t>
            </a:r>
            <a:r>
              <a:rPr lang="pt-BR" b="1" dirty="0"/>
              <a:t>político</a:t>
            </a:r>
            <a:r>
              <a:rPr lang="pt-BR" dirty="0"/>
              <a:t>. Mas há </a:t>
            </a:r>
            <a:r>
              <a:rPr lang="pt-BR" dirty="0" smtClean="0"/>
              <a:t>também períodos </a:t>
            </a:r>
            <a:r>
              <a:rPr lang="pt-BR" dirty="0"/>
              <a:t>históricos em que as </a:t>
            </a:r>
            <a:r>
              <a:rPr lang="pt-BR" dirty="0" smtClean="0"/>
              <a:t>discussões sobre </a:t>
            </a:r>
            <a:r>
              <a:rPr lang="pt-BR" dirty="0"/>
              <a:t>a sexualidade são mais claramente controvertidas e mais </a:t>
            </a:r>
            <a:r>
              <a:rPr lang="pt-BR" dirty="0" smtClean="0"/>
              <a:t>abertamente politizadas</a:t>
            </a:r>
            <a:r>
              <a:rPr lang="pt-BR" dirty="0"/>
              <a:t>. Nesses períodos, </a:t>
            </a:r>
            <a:r>
              <a:rPr lang="pt-BR" dirty="0" smtClean="0"/>
              <a:t>o domínio </a:t>
            </a:r>
            <a:r>
              <a:rPr lang="pt-BR" dirty="0"/>
              <a:t>da vida erótica é com </a:t>
            </a:r>
            <a:r>
              <a:rPr lang="pt-BR" dirty="0" smtClean="0"/>
              <a:t>efeito renegociado. 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/>
              <a:t>RUBIN, </a:t>
            </a:r>
            <a:r>
              <a:rPr lang="pt-BR" dirty="0" err="1"/>
              <a:t>Gayle</a:t>
            </a:r>
            <a:r>
              <a:rPr lang="pt-BR" dirty="0"/>
              <a:t>. </a:t>
            </a:r>
            <a:r>
              <a:rPr lang="pt-BR" b="1" dirty="0"/>
              <a:t>Políticas do sexo</a:t>
            </a:r>
            <a:r>
              <a:rPr lang="pt-BR" dirty="0"/>
              <a:t>. Trad. </a:t>
            </a:r>
            <a:r>
              <a:rPr lang="pt-BR" dirty="0" err="1"/>
              <a:t>Jamille</a:t>
            </a:r>
            <a:r>
              <a:rPr lang="pt-BR" dirty="0"/>
              <a:t> Pinheiros </a:t>
            </a:r>
            <a:r>
              <a:rPr lang="pt-BR" dirty="0" err="1"/>
              <a:t>Dias.São</a:t>
            </a:r>
            <a:r>
              <a:rPr lang="pt-BR" dirty="0"/>
              <a:t> Paulo: UBU Editora. 2017</a:t>
            </a:r>
            <a:r>
              <a:rPr lang="pt-BR" dirty="0" smtClean="0"/>
              <a:t>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endParaRPr dirty="0">
              <a:solidFill>
                <a:schemeClr val="tx1"/>
              </a:solidFill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035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Estudos </a:t>
            </a:r>
            <a:r>
              <a:rPr lang="pt-BR" b="1" dirty="0" err="1" smtClean="0"/>
              <a:t>queer</a:t>
            </a:r>
            <a:r>
              <a:rPr lang="pt-BR" b="1" dirty="0" smtClean="0"/>
              <a:t> (introdução)</a:t>
            </a:r>
            <a:endParaRPr b="1" dirty="0"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 descr="Resultado de imagem para um corpo estranho">
            <a:extLst>
              <a:ext uri="{FF2B5EF4-FFF2-40B4-BE49-F238E27FC236}">
                <a16:creationId xmlns:a16="http://schemas.microsoft.com/office/drawing/2014/main" xmlns="" id="{49CCEFDA-84C0-4D4A-B75F-095FA30E9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2" y="1512712"/>
            <a:ext cx="1806615" cy="241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teoria queer miskolci">
            <a:extLst>
              <a:ext uri="{FF2B5EF4-FFF2-40B4-BE49-F238E27FC236}">
                <a16:creationId xmlns:a16="http://schemas.microsoft.com/office/drawing/2014/main" xmlns="" id="{3C12EA79-7D15-436C-BB0B-7DDFE50B2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20" y="1496745"/>
            <a:ext cx="1518203" cy="229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m para teoria queer miskolci">
            <a:extLst>
              <a:ext uri="{FF2B5EF4-FFF2-40B4-BE49-F238E27FC236}">
                <a16:creationId xmlns:a16="http://schemas.microsoft.com/office/drawing/2014/main" xmlns="" id="{C9CBD8F3-4802-4185-90BC-61CED9C50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05" y="1426563"/>
            <a:ext cx="1626259" cy="24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sultado de imagem para judith butler e a teoria queer">
            <a:extLst>
              <a:ext uri="{FF2B5EF4-FFF2-40B4-BE49-F238E27FC236}">
                <a16:creationId xmlns:a16="http://schemas.microsoft.com/office/drawing/2014/main" xmlns="" id="{C8F4B5EC-6F41-4430-B681-DC4A60CA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83" y="1426563"/>
            <a:ext cx="1548450" cy="23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artografia do pensamento queer - queerlivros.com.br - Livros sobre  racismo, sexualidade, gênero, estudos feministas, LGBT, psicologia e mais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66" y="1447942"/>
            <a:ext cx="1606671" cy="230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Teoria </a:t>
            </a:r>
            <a:r>
              <a:rPr lang="pt-BR" b="1" dirty="0" err="1" smtClean="0"/>
              <a:t>Queer</a:t>
            </a:r>
            <a:endParaRPr b="1"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“Em inglês, o termo “</a:t>
            </a:r>
            <a:r>
              <a:rPr lang="pt-BR" dirty="0" err="1">
                <a:solidFill>
                  <a:schemeClr val="tx1"/>
                </a:solidFill>
              </a:rPr>
              <a:t>queer</a:t>
            </a:r>
            <a:r>
              <a:rPr lang="pt-BR" dirty="0">
                <a:solidFill>
                  <a:schemeClr val="tx1"/>
                </a:solidFill>
              </a:rPr>
              <a:t>” pode ter a função de substantivo, adjetivo ou verbo, mas em todos os casos se define em oposição ao “normal”. A </a:t>
            </a:r>
            <a:r>
              <a:rPr lang="pt-BR" b="1" dirty="0">
                <a:solidFill>
                  <a:schemeClr val="tx1"/>
                </a:solidFill>
              </a:rPr>
              <a:t>teoria </a:t>
            </a:r>
            <a:r>
              <a:rPr lang="pt-BR" b="1" dirty="0" err="1">
                <a:solidFill>
                  <a:schemeClr val="tx1"/>
                </a:solidFill>
              </a:rPr>
              <a:t>queer</a:t>
            </a:r>
            <a:r>
              <a:rPr lang="pt-BR" b="1" dirty="0">
                <a:solidFill>
                  <a:schemeClr val="tx1"/>
                </a:solidFill>
              </a:rPr>
              <a:t> não é um arcabouço conceitual ou metodológico único e sistemático</a:t>
            </a:r>
            <a:r>
              <a:rPr lang="pt-BR" dirty="0">
                <a:solidFill>
                  <a:schemeClr val="tx1"/>
                </a:solidFill>
              </a:rPr>
              <a:t>, e sim um acervo de engajamentos intelectuais com as relações em sexo, gênero e desejo sexual. Se a teoria </a:t>
            </a:r>
            <a:r>
              <a:rPr lang="pt-BR" dirty="0" err="1">
                <a:solidFill>
                  <a:schemeClr val="tx1"/>
                </a:solidFill>
              </a:rPr>
              <a:t>queer</a:t>
            </a:r>
            <a:r>
              <a:rPr lang="pt-BR" dirty="0">
                <a:solidFill>
                  <a:schemeClr val="tx1"/>
                </a:solidFill>
              </a:rPr>
              <a:t> é uma escola de pensamento, ela tem uma visão profundamente não ortodoxa de disciplina. O termo descreve uma gama diversificada de práticas e  prioridades críticas: interpretações de representações do desejo entre pessoas do mesmo sexo  em textos literários, filmes, músicas e imagens; análise das relações de poder sociais e políticas de sexualidade, crítica do sistema de sexo-gênero, estudos sobre a identificação transexual e </a:t>
            </a:r>
            <a:r>
              <a:rPr lang="pt-BR" dirty="0" err="1">
                <a:solidFill>
                  <a:schemeClr val="tx1"/>
                </a:solidFill>
              </a:rPr>
              <a:t>trangênero</a:t>
            </a:r>
            <a:r>
              <a:rPr lang="pt-BR" dirty="0">
                <a:solidFill>
                  <a:schemeClr val="tx1"/>
                </a:solidFill>
              </a:rPr>
              <a:t> , sobre sadomasoquismo e desejos transgressivos”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SPARGO, </a:t>
            </a:r>
            <a:r>
              <a:rPr lang="pt-BR" dirty="0" err="1">
                <a:solidFill>
                  <a:schemeClr val="tx1"/>
                </a:solidFill>
              </a:rPr>
              <a:t>Tamsin</a:t>
            </a:r>
            <a:r>
              <a:rPr lang="pt-BR" dirty="0">
                <a:solidFill>
                  <a:schemeClr val="tx1"/>
                </a:solidFill>
              </a:rPr>
              <a:t>. </a:t>
            </a:r>
            <a:r>
              <a:rPr lang="pt-BR" b="1" dirty="0">
                <a:solidFill>
                  <a:schemeClr val="tx1"/>
                </a:solidFill>
              </a:rPr>
              <a:t>Foucault e a teoria </a:t>
            </a:r>
            <a:r>
              <a:rPr lang="pt-BR" b="1" dirty="0" err="1">
                <a:solidFill>
                  <a:schemeClr val="tx1"/>
                </a:solidFill>
              </a:rPr>
              <a:t>queer</a:t>
            </a:r>
            <a:r>
              <a:rPr lang="pt-BR" dirty="0">
                <a:solidFill>
                  <a:schemeClr val="tx1"/>
                </a:solidFill>
              </a:rPr>
              <a:t>. </a:t>
            </a:r>
            <a:r>
              <a:rPr lang="pt-BR" b="1" dirty="0">
                <a:solidFill>
                  <a:schemeClr val="tx1"/>
                </a:solidFill>
              </a:rPr>
              <a:t>Seguido de </a:t>
            </a:r>
            <a:r>
              <a:rPr lang="pt-BR" b="1" dirty="0" smtClean="0">
                <a:solidFill>
                  <a:schemeClr val="tx1"/>
                </a:solidFill>
              </a:rPr>
              <a:t>Ágape </a:t>
            </a:r>
            <a:r>
              <a:rPr lang="pt-BR" b="1" dirty="0">
                <a:solidFill>
                  <a:schemeClr val="tx1"/>
                </a:solidFill>
              </a:rPr>
              <a:t>e </a:t>
            </a:r>
            <a:r>
              <a:rPr lang="pt-BR" b="1" dirty="0" smtClean="0">
                <a:solidFill>
                  <a:schemeClr val="tx1"/>
                </a:solidFill>
              </a:rPr>
              <a:t>Êxtase</a:t>
            </a:r>
            <a:r>
              <a:rPr lang="pt-BR" dirty="0" smtClean="0">
                <a:solidFill>
                  <a:schemeClr val="tx1"/>
                </a:solidFill>
              </a:rPr>
              <a:t>: </a:t>
            </a:r>
            <a:r>
              <a:rPr lang="pt-BR" b="1" dirty="0">
                <a:solidFill>
                  <a:schemeClr val="tx1"/>
                </a:solidFill>
              </a:rPr>
              <a:t>orientações pós-seculares</a:t>
            </a:r>
            <a:r>
              <a:rPr lang="pt-BR" dirty="0">
                <a:solidFill>
                  <a:schemeClr val="tx1"/>
                </a:solidFill>
              </a:rPr>
              <a:t>; tradução </a:t>
            </a:r>
            <a:r>
              <a:rPr lang="pt-BR" dirty="0" err="1">
                <a:solidFill>
                  <a:schemeClr val="tx1"/>
                </a:solidFill>
              </a:rPr>
              <a:t>Heci</a:t>
            </a:r>
            <a:r>
              <a:rPr lang="pt-BR" dirty="0">
                <a:solidFill>
                  <a:schemeClr val="tx1"/>
                </a:solidFill>
              </a:rPr>
              <a:t> Regina </a:t>
            </a:r>
            <a:r>
              <a:rPr lang="pt-BR" dirty="0" err="1">
                <a:solidFill>
                  <a:schemeClr val="tx1"/>
                </a:solidFill>
              </a:rPr>
              <a:t>Candiani</a:t>
            </a:r>
            <a:r>
              <a:rPr lang="pt-BR" dirty="0">
                <a:solidFill>
                  <a:schemeClr val="tx1"/>
                </a:solidFill>
              </a:rPr>
              <a:t>; pós-</a:t>
            </a:r>
            <a:r>
              <a:rPr lang="pt-BR" dirty="0" err="1">
                <a:solidFill>
                  <a:schemeClr val="tx1"/>
                </a:solidFill>
              </a:rPr>
              <a:t>facil</a:t>
            </a:r>
            <a:r>
              <a:rPr lang="pt-BR" dirty="0">
                <a:solidFill>
                  <a:schemeClr val="tx1"/>
                </a:solidFill>
              </a:rPr>
              <a:t> Richard </a:t>
            </a:r>
            <a:r>
              <a:rPr lang="pt-BR" dirty="0" err="1">
                <a:solidFill>
                  <a:schemeClr val="tx1"/>
                </a:solidFill>
              </a:rPr>
              <a:t>Miskolci</a:t>
            </a:r>
            <a:r>
              <a:rPr lang="pt-BR" dirty="0">
                <a:solidFill>
                  <a:schemeClr val="tx1"/>
                </a:solidFill>
              </a:rPr>
              <a:t>--1.ed- Belo Horizonte: Autêntica Editora, 2017. 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5168AEA-8142-44FA-A158-CFE9BF30D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2" y="181597"/>
            <a:ext cx="930128" cy="9301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Teoria </a:t>
            </a:r>
            <a:r>
              <a:rPr lang="pt-BR" b="1" dirty="0" err="1" smtClean="0"/>
              <a:t>queer</a:t>
            </a:r>
            <a:endParaRPr b="1" dirty="0"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É possível afirmar que </a:t>
            </a:r>
            <a:r>
              <a:rPr lang="pt-BR" b="1" dirty="0">
                <a:solidFill>
                  <a:schemeClr val="tx1"/>
                </a:solidFill>
              </a:rPr>
              <a:t>Teoria </a:t>
            </a:r>
            <a:r>
              <a:rPr lang="pt-BR" b="1" dirty="0" err="1">
                <a:solidFill>
                  <a:schemeClr val="tx1"/>
                </a:solidFill>
              </a:rPr>
              <a:t>Queer</a:t>
            </a:r>
            <a:r>
              <a:rPr lang="pt-BR" b="1" dirty="0">
                <a:solidFill>
                  <a:schemeClr val="tx1"/>
                </a:solidFill>
              </a:rPr>
              <a:t> </a:t>
            </a:r>
            <a:r>
              <a:rPr lang="pt-BR" dirty="0">
                <a:solidFill>
                  <a:schemeClr val="tx1"/>
                </a:solidFill>
              </a:rPr>
              <a:t>é um rótulo que busca abarcar um conjunto amplo e relativamente disperso de reflexões sobre a </a:t>
            </a:r>
            <a:r>
              <a:rPr lang="pt-BR" b="1" dirty="0">
                <a:solidFill>
                  <a:schemeClr val="tx1"/>
                </a:solidFill>
              </a:rPr>
              <a:t>heterossexualidade como um regime político-social </a:t>
            </a:r>
            <a:r>
              <a:rPr lang="pt-BR" dirty="0">
                <a:solidFill>
                  <a:schemeClr val="tx1"/>
                </a:solidFill>
              </a:rPr>
              <a:t>que regula nossas vidas. Tratam-se de regulações sexuais e de gênero socialmente impostas que criam e mantém desigualdades de toda ordem, em especial no menor reconhecimento político e de direitos daquelas pessoas cuja sexualidade e/ou o gênero entram em desacordo com as normas sociais. Em outras palavras, as reflexões </a:t>
            </a:r>
            <a:r>
              <a:rPr lang="pt-BR" dirty="0" err="1">
                <a:solidFill>
                  <a:schemeClr val="tx1"/>
                </a:solidFill>
              </a:rPr>
              <a:t>queer</a:t>
            </a:r>
            <a:r>
              <a:rPr lang="pt-BR" dirty="0">
                <a:solidFill>
                  <a:schemeClr val="tx1"/>
                </a:solidFill>
              </a:rPr>
              <a:t> afirmam que a </a:t>
            </a:r>
            <a:r>
              <a:rPr lang="pt-BR" b="1" dirty="0">
                <a:solidFill>
                  <a:schemeClr val="tx1"/>
                </a:solidFill>
              </a:rPr>
              <a:t>ordem política e cultural da heterossexualidade compulsória garante os privilégios políticos, culturais e até econômicos</a:t>
            </a:r>
            <a:r>
              <a:rPr lang="pt-BR" dirty="0">
                <a:solidFill>
                  <a:schemeClr val="tx1"/>
                </a:solidFill>
              </a:rPr>
              <a:t> daqueles/as que vivem dentro de suas prescrições.“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r>
              <a:rPr lang="pt-BR" dirty="0">
                <a:solidFill>
                  <a:schemeClr val="tx1"/>
                </a:solidFill>
              </a:rPr>
              <a:t>MISKOLCI, Richard. Estranhando as Ciências Sociais: notas introdutórias sobre Teoria </a:t>
            </a:r>
            <a:r>
              <a:rPr lang="pt-BR" dirty="0" err="1">
                <a:solidFill>
                  <a:schemeClr val="tx1"/>
                </a:solidFill>
              </a:rPr>
              <a:t>Queer</a:t>
            </a:r>
            <a:r>
              <a:rPr lang="pt-BR" dirty="0">
                <a:solidFill>
                  <a:schemeClr val="tx1"/>
                </a:solidFill>
              </a:rPr>
              <a:t>. </a:t>
            </a:r>
            <a:r>
              <a:rPr lang="pt-BR" b="1" dirty="0">
                <a:solidFill>
                  <a:schemeClr val="tx1"/>
                </a:solidFill>
              </a:rPr>
              <a:t>Revista Florestan Fernandes</a:t>
            </a:r>
            <a:r>
              <a:rPr lang="pt-BR" dirty="0">
                <a:solidFill>
                  <a:schemeClr val="tx1"/>
                </a:solidFill>
              </a:rPr>
              <a:t>. Dossiê Teoria </a:t>
            </a:r>
            <a:r>
              <a:rPr lang="pt-BR" dirty="0" err="1">
                <a:solidFill>
                  <a:schemeClr val="tx1"/>
                </a:solidFill>
              </a:rPr>
              <a:t>Queer</a:t>
            </a:r>
            <a:r>
              <a:rPr lang="pt-BR" dirty="0">
                <a:solidFill>
                  <a:schemeClr val="tx1"/>
                </a:solidFill>
              </a:rPr>
              <a:t>, Vol. 1 no. 2, </a:t>
            </a:r>
            <a:r>
              <a:rPr lang="pt-BR" dirty="0" smtClean="0">
                <a:solidFill>
                  <a:schemeClr val="tx1"/>
                </a:solidFill>
              </a:rPr>
              <a:t>2014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36D5EAB-51C1-4ABB-831B-F26517D62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068" y="78760"/>
            <a:ext cx="1032965" cy="1032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Performatividade de gênero</a:t>
            </a:r>
            <a:endParaRPr b="1" dirty="0"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dirty="0"/>
              <a:t>“(...)</a:t>
            </a:r>
            <a:r>
              <a:rPr lang="pt-BR" b="1" dirty="0"/>
              <a:t>o gênero </a:t>
            </a:r>
            <a:r>
              <a:rPr lang="pt-BR" dirty="0"/>
              <a:t>não é um substantivo, mas tampouco é um conjunto de atributos flutuantes, pois vimos que </a:t>
            </a:r>
            <a:r>
              <a:rPr lang="pt-BR" b="1" dirty="0"/>
              <a:t>seu efeito substantivo é </a:t>
            </a:r>
            <a:r>
              <a:rPr lang="pt-BR" b="1" dirty="0" err="1"/>
              <a:t>performativamente</a:t>
            </a:r>
            <a:r>
              <a:rPr lang="pt-BR" b="1" dirty="0"/>
              <a:t> produzido e imposto pelas práticas reguladoras da coerência do gênero</a:t>
            </a:r>
            <a:r>
              <a:rPr lang="pt-BR" dirty="0"/>
              <a:t>. Consequentemente, o gênero mostra ser performativo no interior do discurso herdado da metafísica da substância — isto é, constituinte da identidade que supostamente é. Nesse sentido, o gênero é sempre um feito, ainda que não seja obra de um sujeito tido como preexistente à obra. No desafio de repensar as categorias do gênero fora da metafísica da substância, é mister considerar a relevância da afirmação de Nietzsche, em Genealogia da moral, de que “não há ‘ser’ por trás do fazer, do realizar e do tornar-se; o ‘fazedor’ é uma mera ficção acrescentada à obra — a obra é tudo”. Numa aplicação que o próprio Nietzsche não teria antecipado ou aprovado, nós afirmaríamos como corolário: </a:t>
            </a:r>
            <a:r>
              <a:rPr lang="pt-BR" b="1" dirty="0"/>
              <a:t>não há identidade de gênero por trás das expressões do gênero; essa identidade é </a:t>
            </a:r>
            <a:r>
              <a:rPr lang="pt-BR" b="1" dirty="0" err="1"/>
              <a:t>performativamente</a:t>
            </a:r>
            <a:r>
              <a:rPr lang="pt-BR" b="1" dirty="0"/>
              <a:t> constituída, pelas próprias “expressões” tidas como seus resultados</a:t>
            </a:r>
            <a:r>
              <a:rPr lang="pt-BR" dirty="0" smtClean="0"/>
              <a:t>.”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dirty="0" smtClean="0"/>
              <a:t> </a:t>
            </a:r>
            <a:r>
              <a:rPr lang="pt-BR" dirty="0"/>
              <a:t>BUTLER, Judith. </a:t>
            </a:r>
            <a:r>
              <a:rPr lang="pt-BR" b="1" dirty="0"/>
              <a:t>Problemas de gênero: feminismo e subversão da identidade</a:t>
            </a:r>
            <a:r>
              <a:rPr lang="pt-BR" dirty="0"/>
              <a:t>. Tradução: Renato Aguiar.-11ª edição.- Rio de Janeiro: Civilização brasileira, 2016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/>
              <a:t> </a:t>
            </a:r>
          </a:p>
          <a:p>
            <a:pPr marL="0" lvl="0" indent="0" algn="just"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Resultado de imagem para judith butler">
            <a:extLst>
              <a:ext uri="{FF2B5EF4-FFF2-40B4-BE49-F238E27FC236}">
                <a16:creationId xmlns:a16="http://schemas.microsoft.com/office/drawing/2014/main" xmlns="" id="{B4219C11-9AFD-4170-B0D4-B55AB21E8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10" y="0"/>
            <a:ext cx="1004711" cy="100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Performatividade de gênero</a:t>
            </a:r>
            <a:endParaRPr b="1" dirty="0"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dirty="0"/>
              <a:t>"O gênero não deve ser construído como uma identidade estável ou um </a:t>
            </a:r>
            <a:r>
              <a:rPr lang="pt-BR" dirty="0" err="1"/>
              <a:t>locus</a:t>
            </a:r>
            <a:r>
              <a:rPr lang="pt-BR" dirty="0"/>
              <a:t> de ação do qual decorrem vários atos; em vez disso, </a:t>
            </a:r>
            <a:r>
              <a:rPr lang="pt-BR" b="1" dirty="0"/>
              <a:t>o gênero é uma identidade tenuemente constituída no tempo, instituído num espaço externo por meio de uma repetição estilizada de atos</a:t>
            </a:r>
            <a:r>
              <a:rPr lang="pt-BR" dirty="0"/>
              <a:t>. O efeito do gênero se produz pela estilização do corpo e deve ser entendido, consequentemente, como a forma corriqueira pela qual os gestos, movimentos e estilos corporais de vários tipos constituem a ilusão de um eu permanentemente marcado pelo gênero. Essa formulação tira a concepção do gênero do solo de um modelo substancial da identidade, descolando-a para um outro que requer concebê-lo como uma temporalidade social constituída</a:t>
            </a:r>
            <a:r>
              <a:rPr lang="pt-BR" dirty="0" smtClean="0"/>
              <a:t>.“ 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pt-BR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pt-BR" dirty="0" smtClean="0"/>
              <a:t>BUTLER</a:t>
            </a:r>
            <a:r>
              <a:rPr lang="pt-BR" dirty="0"/>
              <a:t>, Judith. </a:t>
            </a:r>
            <a:r>
              <a:rPr lang="pt-BR" b="1" dirty="0"/>
              <a:t>Problemas de gênero: feminismo e subversão da identidade</a:t>
            </a:r>
            <a:r>
              <a:rPr lang="pt-BR" dirty="0"/>
              <a:t>. Tradução: Renato Aguiar.-11ª edição.- Rio de Janeiro: Civilização brasileira, 2016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/>
              <a:t> </a:t>
            </a:r>
            <a:endParaRPr dirty="0"/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Resultado de imagem para judith butler">
            <a:extLst>
              <a:ext uri="{FF2B5EF4-FFF2-40B4-BE49-F238E27FC236}">
                <a16:creationId xmlns:a16="http://schemas.microsoft.com/office/drawing/2014/main" xmlns="" id="{B4219C11-9AFD-4170-B0D4-B55AB21E8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10" y="107014"/>
            <a:ext cx="1004711" cy="100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Performatividade de gênero</a:t>
            </a:r>
            <a:endParaRPr b="1" dirty="0"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/>
              <a:t>“(...) </a:t>
            </a:r>
            <a:r>
              <a:rPr lang="pt-BR" dirty="0"/>
              <a:t>a </a:t>
            </a:r>
            <a:r>
              <a:rPr lang="pt-BR" b="1" dirty="0"/>
              <a:t>performatividade</a:t>
            </a:r>
            <a:r>
              <a:rPr lang="pt-BR" dirty="0"/>
              <a:t> deve ser compreendida não como um "ato" singular ou deliberado, mas, ao invés disso, como a prática reiterativa e </a:t>
            </a:r>
            <a:r>
              <a:rPr lang="pt-BR" dirty="0" err="1"/>
              <a:t>citacional</a:t>
            </a:r>
            <a:r>
              <a:rPr lang="pt-BR" dirty="0"/>
              <a:t> pela qual o discurso produz os efeitos que ele nomeia. O que, eu espero, se tornará claro no que vem a seguir é que as </a:t>
            </a:r>
            <a:r>
              <a:rPr lang="pt-BR" b="1" dirty="0"/>
              <a:t>normas regulatórias do "sexo</a:t>
            </a:r>
            <a:r>
              <a:rPr lang="pt-BR" dirty="0"/>
              <a:t>" trabalham de uma forma performativa para constituir a materialidade dos corpos e, mais especificamente, para materializar o sexo do corpo, </a:t>
            </a:r>
            <a:r>
              <a:rPr lang="pt-BR" b="1" dirty="0"/>
              <a:t>para materializar a diferença sexual a serviço da consolidação do imperativo </a:t>
            </a:r>
            <a:r>
              <a:rPr lang="pt-BR" b="1" dirty="0" smtClean="0"/>
              <a:t>heterossexual</a:t>
            </a:r>
            <a:r>
              <a:rPr lang="pt-BR" dirty="0" smtClean="0"/>
              <a:t>”.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/>
              <a:t>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dirty="0"/>
              <a:t>BUTLER, Judith. </a:t>
            </a:r>
            <a:r>
              <a:rPr lang="pt-BR" b="1" dirty="0"/>
              <a:t>Corpos que Importam- Sobre os limites discursivos do "sexo”</a:t>
            </a:r>
            <a:r>
              <a:rPr lang="pt-BR" dirty="0"/>
              <a:t>. n-1 edições e crocodilo edições. 2019. 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/>
              <a:t>  </a:t>
            </a:r>
          </a:p>
          <a:p>
            <a:pPr marL="0" lvl="0" indent="0" algn="just"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Resultado de imagem para judith butler">
            <a:extLst>
              <a:ext uri="{FF2B5EF4-FFF2-40B4-BE49-F238E27FC236}">
                <a16:creationId xmlns:a16="http://schemas.microsoft.com/office/drawing/2014/main" xmlns="" id="{B4219C11-9AFD-4170-B0D4-B55AB21E8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10" y="107014"/>
            <a:ext cx="1004711" cy="100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60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Feminismo </a:t>
            </a:r>
            <a:endParaRPr b="1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O Que É Feminismo | Biblioteca Virtual LivrAnda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8" y="1620747"/>
            <a:ext cx="19526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 feminismo é para todo mundo: Políticas arrebatadoras : hooks, bell,  Libânio, Ana Luiza: Livros — Amaz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443781"/>
            <a:ext cx="2119941" cy="322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Uma História do Feminismo no Brasil - Sarai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72" y="1559806"/>
            <a:ext cx="2015334" cy="29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Feminismo em comum: Para todas, todes e todos | Amazon.com.b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48" y="1443781"/>
            <a:ext cx="2025983" cy="303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Sexopolítica</a:t>
            </a:r>
            <a:endParaRPr b="1" dirty="0"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311699" y="1111725"/>
            <a:ext cx="8640389" cy="3805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“O gênero </a:t>
            </a:r>
            <a:r>
              <a:rPr lang="pt-BR" dirty="0" err="1">
                <a:solidFill>
                  <a:schemeClr val="tx1"/>
                </a:solidFill>
              </a:rPr>
              <a:t>farmacopornográfico</a:t>
            </a:r>
            <a:r>
              <a:rPr lang="pt-BR" dirty="0">
                <a:solidFill>
                  <a:schemeClr val="tx1"/>
                </a:solidFill>
              </a:rPr>
              <a:t> não é uma metáfora nem uma ideologia; não pode ser reduzido a performance: é uma forma de </a:t>
            </a:r>
            <a:r>
              <a:rPr lang="pt-BR" b="1" dirty="0" err="1">
                <a:solidFill>
                  <a:schemeClr val="tx1"/>
                </a:solidFill>
              </a:rPr>
              <a:t>tecnoecologia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política</a:t>
            </a:r>
            <a:r>
              <a:rPr lang="pt-BR" dirty="0" err="1">
                <a:solidFill>
                  <a:schemeClr val="tx1"/>
                </a:solidFill>
              </a:rPr>
              <a:t>.A</a:t>
            </a:r>
            <a:r>
              <a:rPr lang="pt-BR" dirty="0">
                <a:solidFill>
                  <a:schemeClr val="tx1"/>
                </a:solidFill>
              </a:rPr>
              <a:t> certeza de ser homem ou mulher é uma </a:t>
            </a:r>
            <a:r>
              <a:rPr lang="pt-BR" dirty="0" err="1">
                <a:solidFill>
                  <a:schemeClr val="tx1"/>
                </a:solidFill>
              </a:rPr>
              <a:t>bioficção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somatopolítica</a:t>
            </a:r>
            <a:r>
              <a:rPr lang="pt-BR" dirty="0">
                <a:solidFill>
                  <a:schemeClr val="tx1"/>
                </a:solidFill>
              </a:rPr>
              <a:t> produzidos por um conjunto de tecnologias do corpo, técnicas farmacológicas e audiovisuais que determinam e definem o alcance das nossas potencialidades somáticas e funcionam como próteses de subjetivação. </a:t>
            </a:r>
            <a:r>
              <a:rPr lang="pt-BR" b="1" dirty="0">
                <a:solidFill>
                  <a:schemeClr val="tx1"/>
                </a:solidFill>
              </a:rPr>
              <a:t>o gênero é um programa operacional capaz de desencadear uma proliferação de percepções sensoriais sob formas de afetos, desejos, ações, crenças e identidades. Um dos resultados característicos desta tecnologia de gênero é a produção de um saber interior sobre si mesma</a:t>
            </a:r>
            <a:r>
              <a:rPr lang="pt-BR" dirty="0">
                <a:solidFill>
                  <a:schemeClr val="tx1"/>
                </a:solidFill>
              </a:rPr>
              <a:t>, de um sentido do eu sexual que aparece como realidade emocional para a consciência. "Sou homem", "sou mulher", "sou heterossexual" "sou homossexual", "sou transexual": estas são algumas das formulações que condensam saberes específicos sobre si mesmo, agindo como núcleos </a:t>
            </a:r>
            <a:r>
              <a:rPr lang="pt-BR" b="1" dirty="0" err="1">
                <a:solidFill>
                  <a:schemeClr val="tx1"/>
                </a:solidFill>
              </a:rPr>
              <a:t>biopolíticos</a:t>
            </a:r>
            <a:r>
              <a:rPr lang="pt-BR" dirty="0">
                <a:solidFill>
                  <a:schemeClr val="tx1"/>
                </a:solidFill>
              </a:rPr>
              <a:t> e simbólicos rígidos em torno dos quais é possível aglutinar todo um conjunto de discursos e práticas performativas. </a:t>
            </a:r>
            <a:r>
              <a:rPr lang="pt-BR" dirty="0" smtClean="0">
                <a:solidFill>
                  <a:schemeClr val="tx1"/>
                </a:solidFill>
              </a:rPr>
              <a:t>”</a:t>
            </a: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PRECIADO, Paul B. </a:t>
            </a:r>
            <a:r>
              <a:rPr lang="pt-BR" b="1" dirty="0">
                <a:solidFill>
                  <a:schemeClr val="tx1"/>
                </a:solidFill>
              </a:rPr>
              <a:t>Testo </a:t>
            </a:r>
            <a:r>
              <a:rPr lang="pt-BR" b="1" dirty="0" err="1">
                <a:solidFill>
                  <a:schemeClr val="tx1"/>
                </a:solidFill>
              </a:rPr>
              <a:t>Junkie</a:t>
            </a:r>
            <a:r>
              <a:rPr lang="pt-BR" b="1" dirty="0">
                <a:solidFill>
                  <a:schemeClr val="tx1"/>
                </a:solidFill>
              </a:rPr>
              <a:t>: sexo, drogas e biopolítica na era </a:t>
            </a:r>
            <a:r>
              <a:rPr lang="pt-BR" b="1" dirty="0" err="1">
                <a:solidFill>
                  <a:schemeClr val="tx1"/>
                </a:solidFill>
              </a:rPr>
              <a:t>farmacopornográfica</a:t>
            </a:r>
            <a:r>
              <a:rPr lang="pt-BR" dirty="0">
                <a:solidFill>
                  <a:schemeClr val="tx1"/>
                </a:solidFill>
              </a:rPr>
              <a:t>: São Paulo: N-1 edições, 2018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Resultado de imagem para paul b. preciado">
            <a:extLst>
              <a:ext uri="{FF2B5EF4-FFF2-40B4-BE49-F238E27FC236}">
                <a16:creationId xmlns:a16="http://schemas.microsoft.com/office/drawing/2014/main" xmlns="" id="{133BEBF9-402A-462B-B2DE-37B2A09A6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97" y="74138"/>
            <a:ext cx="1447803" cy="96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431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219333" cy="452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/>
              <a:t>BIBLIOGRAFIA</a:t>
            </a:r>
            <a:r>
              <a:rPr lang="pt-BR" b="1" dirty="0"/>
              <a:t> </a:t>
            </a:r>
            <a:endParaRPr b="1" dirty="0"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248355" y="948267"/>
            <a:ext cx="8726311" cy="3968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pt-BR" sz="1300" dirty="0">
                <a:solidFill>
                  <a:schemeClr val="tx1"/>
                </a:solidFill>
              </a:rPr>
              <a:t>DE GOUGES, </a:t>
            </a:r>
            <a:r>
              <a:rPr lang="pt-BR" sz="1300" dirty="0" err="1">
                <a:solidFill>
                  <a:schemeClr val="tx1"/>
                </a:solidFill>
              </a:rPr>
              <a:t>Olympe</a:t>
            </a:r>
            <a:r>
              <a:rPr lang="pt-BR" sz="1300" dirty="0">
                <a:solidFill>
                  <a:schemeClr val="tx1"/>
                </a:solidFill>
              </a:rPr>
              <a:t>. </a:t>
            </a:r>
            <a:r>
              <a:rPr lang="pt-BR" sz="1300" b="1" dirty="0">
                <a:solidFill>
                  <a:schemeClr val="tx1"/>
                </a:solidFill>
              </a:rPr>
              <a:t>Declaração dos Direitos da Mulher e da Cidadã</a:t>
            </a:r>
            <a:r>
              <a:rPr lang="pt-BR" sz="1300" dirty="0">
                <a:solidFill>
                  <a:schemeClr val="tx1"/>
                </a:solidFill>
              </a:rPr>
              <a:t>. Portugal: Nova Delphi, </a:t>
            </a:r>
            <a:r>
              <a:rPr lang="pt-BR" sz="1300" dirty="0" smtClean="0">
                <a:solidFill>
                  <a:schemeClr val="tx1"/>
                </a:solidFill>
              </a:rPr>
              <a:t>2010.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1300" dirty="0">
                <a:solidFill>
                  <a:schemeClr val="tx1"/>
                </a:solidFill>
              </a:rPr>
              <a:t>Beauvoir, Simone de, 1908-1986 2.ed. </a:t>
            </a:r>
            <a:r>
              <a:rPr lang="pt-BR" sz="1300" b="1" dirty="0">
                <a:solidFill>
                  <a:schemeClr val="tx1"/>
                </a:solidFill>
              </a:rPr>
              <a:t>O segundo sexo </a:t>
            </a:r>
            <a:r>
              <a:rPr lang="pt-BR" sz="1300" dirty="0">
                <a:solidFill>
                  <a:schemeClr val="tx1"/>
                </a:solidFill>
              </a:rPr>
              <a:t>/ Simone de Beauvoir ; tradução Sérgio Milliet. - 2.ed. - Rio de Janeiro : Nova Fronteira, 2009. </a:t>
            </a:r>
            <a:r>
              <a:rPr lang="pt-BR" sz="13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1300" dirty="0">
                <a:solidFill>
                  <a:schemeClr val="tx1"/>
                </a:solidFill>
              </a:rPr>
              <a:t>BUTLER, Judith. </a:t>
            </a:r>
            <a:r>
              <a:rPr lang="pt-BR" sz="1300" b="1" dirty="0">
                <a:solidFill>
                  <a:schemeClr val="tx1"/>
                </a:solidFill>
              </a:rPr>
              <a:t>Problemas de gênero: feminismo e subversão da identidade</a:t>
            </a:r>
            <a:r>
              <a:rPr lang="pt-BR" sz="1300" dirty="0">
                <a:solidFill>
                  <a:schemeClr val="tx1"/>
                </a:solidFill>
              </a:rPr>
              <a:t>. Tradução: Renato Aguiar.-11ª edição.- Rio de Janeiro: Civilização brasileira, 2016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1300" dirty="0" smtClean="0">
                <a:solidFill>
                  <a:schemeClr val="tx1"/>
                </a:solidFill>
              </a:rPr>
              <a:t>BUTLER</a:t>
            </a:r>
            <a:r>
              <a:rPr lang="pt-BR" sz="1300" dirty="0">
                <a:solidFill>
                  <a:schemeClr val="tx1"/>
                </a:solidFill>
              </a:rPr>
              <a:t>, Judith. </a:t>
            </a:r>
            <a:r>
              <a:rPr lang="pt-BR" sz="1300" b="1" dirty="0">
                <a:solidFill>
                  <a:schemeClr val="tx1"/>
                </a:solidFill>
              </a:rPr>
              <a:t>Corpos que Importam- Sobre os limites discursivos do "sexo”</a:t>
            </a:r>
            <a:r>
              <a:rPr lang="pt-BR" sz="1300" dirty="0">
                <a:solidFill>
                  <a:schemeClr val="tx1"/>
                </a:solidFill>
              </a:rPr>
              <a:t>. n-1 edições e crocodilo edições. 2019. </a:t>
            </a:r>
            <a:endParaRPr lang="pt-BR" sz="1300" dirty="0" smtClean="0">
              <a:solidFill>
                <a:schemeClr val="tx1"/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pt-PT" sz="1100" dirty="0">
                <a:solidFill>
                  <a:schemeClr val="tx1"/>
                </a:solidFill>
              </a:rPr>
              <a:t>FOUCAULT, Michel. </a:t>
            </a:r>
            <a:r>
              <a:rPr lang="pt-PT" sz="1100" b="1" dirty="0">
                <a:solidFill>
                  <a:schemeClr val="tx1"/>
                </a:solidFill>
              </a:rPr>
              <a:t>História da sexualidade: Vol.1 A vontade de saber</a:t>
            </a:r>
            <a:r>
              <a:rPr lang="pt-PT" sz="1100" dirty="0">
                <a:solidFill>
                  <a:schemeClr val="tx1"/>
                </a:solidFill>
              </a:rPr>
              <a:t>.  3ªe.d. São Paulo: Paz e Terra, </a:t>
            </a:r>
            <a:r>
              <a:rPr lang="pt-PT" sz="1100" dirty="0" smtClean="0">
                <a:solidFill>
                  <a:schemeClr val="tx1"/>
                </a:solidFill>
              </a:rPr>
              <a:t>2015.</a:t>
            </a:r>
            <a:endParaRPr lang="pt-BR" sz="1300" dirty="0">
              <a:solidFill>
                <a:schemeClr val="tx1"/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1300" dirty="0">
                <a:solidFill>
                  <a:schemeClr val="tx1"/>
                </a:solidFill>
              </a:rPr>
              <a:t> LAURETIS, Teresa de. A Tecnologia do Gênero. HOLLANDA, Heloisa Buarque (Org.). </a:t>
            </a:r>
            <a:r>
              <a:rPr lang="pt-BR" sz="1300" b="1" dirty="0">
                <a:solidFill>
                  <a:schemeClr val="tx1"/>
                </a:solidFill>
              </a:rPr>
              <a:t>Tendências e impasses: o feminismo como crítica da cultura</a:t>
            </a:r>
            <a:r>
              <a:rPr lang="pt-BR" sz="1300" dirty="0">
                <a:solidFill>
                  <a:schemeClr val="tx1"/>
                </a:solidFill>
              </a:rPr>
              <a:t>. Rio de Janeiro: Rocco, </a:t>
            </a:r>
            <a:r>
              <a:rPr lang="pt-BR" sz="1300" dirty="0" smtClean="0">
                <a:solidFill>
                  <a:schemeClr val="tx1"/>
                </a:solidFill>
              </a:rPr>
              <a:t>1994.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1300" dirty="0">
                <a:solidFill>
                  <a:schemeClr val="tx1"/>
                </a:solidFill>
              </a:rPr>
              <a:t>LORDE, </a:t>
            </a:r>
            <a:r>
              <a:rPr lang="pt-BR" sz="1300" dirty="0" err="1">
                <a:solidFill>
                  <a:schemeClr val="tx1"/>
                </a:solidFill>
              </a:rPr>
              <a:t>Audre</a:t>
            </a:r>
            <a:r>
              <a:rPr lang="pt-BR" sz="1300" dirty="0">
                <a:solidFill>
                  <a:schemeClr val="tx1"/>
                </a:solidFill>
              </a:rPr>
              <a:t>. Não há hierarquia de opressões. In Pensamento feminista: conceitos fundamentais / </a:t>
            </a:r>
            <a:r>
              <a:rPr lang="pt-BR" sz="1300" dirty="0" err="1">
                <a:solidFill>
                  <a:schemeClr val="tx1"/>
                </a:solidFill>
              </a:rPr>
              <a:t>Audre</a:t>
            </a:r>
            <a:r>
              <a:rPr lang="pt-BR" sz="1300" dirty="0">
                <a:solidFill>
                  <a:schemeClr val="tx1"/>
                </a:solidFill>
              </a:rPr>
              <a:t> Lorde… [et al.]; organização Heloisa Buarque de </a:t>
            </a:r>
            <a:r>
              <a:rPr lang="pt-BR" sz="1300" dirty="0" err="1">
                <a:solidFill>
                  <a:schemeClr val="tx1"/>
                </a:solidFill>
              </a:rPr>
              <a:t>Hollanda</a:t>
            </a:r>
            <a:r>
              <a:rPr lang="pt-BR" sz="13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1300" dirty="0">
                <a:solidFill>
                  <a:schemeClr val="tx1"/>
                </a:solidFill>
              </a:rPr>
              <a:t>Rio de Janeiro: Bazar do Tempo, </a:t>
            </a:r>
            <a:r>
              <a:rPr lang="pt-BR" sz="1300" dirty="0" smtClean="0">
                <a:solidFill>
                  <a:schemeClr val="tx1"/>
                </a:solidFill>
              </a:rPr>
              <a:t>2019.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1300" dirty="0" smtClean="0">
                <a:solidFill>
                  <a:schemeClr val="tx1"/>
                </a:solidFill>
              </a:rPr>
              <a:t>MISKOLCI</a:t>
            </a:r>
            <a:r>
              <a:rPr lang="pt-BR" sz="1300" dirty="0">
                <a:solidFill>
                  <a:schemeClr val="tx1"/>
                </a:solidFill>
              </a:rPr>
              <a:t>, Richard. Estranhando as Ciências Sociais: notas introdutórias sobre Teoria </a:t>
            </a:r>
            <a:r>
              <a:rPr lang="pt-BR" sz="1300" dirty="0" err="1">
                <a:solidFill>
                  <a:schemeClr val="tx1"/>
                </a:solidFill>
              </a:rPr>
              <a:t>Queer</a:t>
            </a:r>
            <a:r>
              <a:rPr lang="pt-BR" sz="1300" dirty="0">
                <a:solidFill>
                  <a:schemeClr val="tx1"/>
                </a:solidFill>
              </a:rPr>
              <a:t>. </a:t>
            </a:r>
            <a:r>
              <a:rPr lang="pt-BR" sz="1300" b="1" dirty="0">
                <a:solidFill>
                  <a:schemeClr val="tx1"/>
                </a:solidFill>
              </a:rPr>
              <a:t>Revista Florestan Fernandes</a:t>
            </a:r>
            <a:r>
              <a:rPr lang="pt-BR" sz="1300" dirty="0">
                <a:solidFill>
                  <a:schemeClr val="tx1"/>
                </a:solidFill>
              </a:rPr>
              <a:t>. </a:t>
            </a:r>
            <a:r>
              <a:rPr lang="pt-BR" sz="1300" b="1" dirty="0">
                <a:solidFill>
                  <a:schemeClr val="tx1"/>
                </a:solidFill>
              </a:rPr>
              <a:t>Dossiê Teoria </a:t>
            </a:r>
            <a:r>
              <a:rPr lang="pt-BR" sz="1300" b="1" dirty="0" err="1">
                <a:solidFill>
                  <a:schemeClr val="tx1"/>
                </a:solidFill>
              </a:rPr>
              <a:t>Queer</a:t>
            </a:r>
            <a:r>
              <a:rPr lang="pt-BR" sz="1300" dirty="0">
                <a:solidFill>
                  <a:schemeClr val="tx1"/>
                </a:solidFill>
              </a:rPr>
              <a:t>, Vol. 1 no. 2, 2014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1300" dirty="0">
                <a:solidFill>
                  <a:schemeClr val="tx1"/>
                </a:solidFill>
              </a:rPr>
              <a:t>PRECIADO, Paul B. </a:t>
            </a:r>
            <a:r>
              <a:rPr lang="pt-BR" sz="1300" b="1" dirty="0">
                <a:solidFill>
                  <a:schemeClr val="tx1"/>
                </a:solidFill>
              </a:rPr>
              <a:t>Testo </a:t>
            </a:r>
            <a:r>
              <a:rPr lang="pt-BR" sz="1300" b="1" dirty="0" err="1">
                <a:solidFill>
                  <a:schemeClr val="tx1"/>
                </a:solidFill>
              </a:rPr>
              <a:t>Junkie</a:t>
            </a:r>
            <a:r>
              <a:rPr lang="pt-BR" sz="1300" b="1" dirty="0">
                <a:solidFill>
                  <a:schemeClr val="tx1"/>
                </a:solidFill>
              </a:rPr>
              <a:t>: sexo, drogas e biopolítica na era </a:t>
            </a:r>
            <a:r>
              <a:rPr lang="pt-BR" sz="1300" b="1" dirty="0" err="1">
                <a:solidFill>
                  <a:schemeClr val="tx1"/>
                </a:solidFill>
              </a:rPr>
              <a:t>farmacopornográfica</a:t>
            </a:r>
            <a:r>
              <a:rPr lang="pt-BR" sz="1300" dirty="0">
                <a:solidFill>
                  <a:schemeClr val="tx1"/>
                </a:solidFill>
              </a:rPr>
              <a:t>: São Paulo: N-1 edições, 2018</a:t>
            </a:r>
            <a:r>
              <a:rPr lang="pt-BR" sz="1300" dirty="0" smtClean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1400" dirty="0">
                <a:solidFill>
                  <a:schemeClr val="tx1"/>
                </a:solidFill>
              </a:rPr>
              <a:t>RUBIN, </a:t>
            </a:r>
            <a:r>
              <a:rPr lang="pt-BR" sz="1400" dirty="0" err="1">
                <a:solidFill>
                  <a:schemeClr val="tx1"/>
                </a:solidFill>
              </a:rPr>
              <a:t>Gayle</a:t>
            </a:r>
            <a:r>
              <a:rPr lang="pt-BR" sz="1400" dirty="0">
                <a:solidFill>
                  <a:schemeClr val="tx1"/>
                </a:solidFill>
              </a:rPr>
              <a:t>. O tráfico de mulheres: notas sobre a “Economia Política” do sexo. In RUBIN, </a:t>
            </a:r>
            <a:r>
              <a:rPr lang="pt-BR" sz="1400" dirty="0" err="1">
                <a:solidFill>
                  <a:schemeClr val="tx1"/>
                </a:solidFill>
              </a:rPr>
              <a:t>Gayle</a:t>
            </a:r>
            <a:r>
              <a:rPr lang="pt-BR" sz="1400" dirty="0">
                <a:solidFill>
                  <a:schemeClr val="tx1"/>
                </a:solidFill>
              </a:rPr>
              <a:t>. </a:t>
            </a:r>
            <a:r>
              <a:rPr lang="pt-BR" sz="1400" b="1" dirty="0">
                <a:solidFill>
                  <a:schemeClr val="tx1"/>
                </a:solidFill>
              </a:rPr>
              <a:t>Políticas do sexo</a:t>
            </a:r>
            <a:r>
              <a:rPr lang="pt-BR" sz="1400" dirty="0">
                <a:solidFill>
                  <a:schemeClr val="tx1"/>
                </a:solidFill>
              </a:rPr>
              <a:t>. Tradução Jamile Pinheiros Dias. São Paulo: </a:t>
            </a:r>
            <a:r>
              <a:rPr lang="pt-BR" sz="1400" dirty="0" err="1">
                <a:solidFill>
                  <a:schemeClr val="tx1"/>
                </a:solidFill>
              </a:rPr>
              <a:t>Ubu</a:t>
            </a:r>
            <a:r>
              <a:rPr lang="pt-BR" sz="1400" dirty="0">
                <a:solidFill>
                  <a:schemeClr val="tx1"/>
                </a:solidFill>
              </a:rPr>
              <a:t> Editora, </a:t>
            </a:r>
            <a:r>
              <a:rPr lang="pt-BR" sz="1400" dirty="0" smtClean="0">
                <a:solidFill>
                  <a:schemeClr val="tx1"/>
                </a:solidFill>
              </a:rPr>
              <a:t>2017. 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</a:rPr>
              <a:t>SMITH, Bárbara. HOMOFOBIA, POR QUE HABLAR DE ELLA? (1 990) In: Rafael M. Mérida Jiménez (ed.) - </a:t>
            </a:r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</a:rPr>
              <a:t>Manifiestos </a:t>
            </a:r>
            <a:r>
              <a:rPr lang="es-ES" sz="1000" b="1" dirty="0" err="1">
                <a:solidFill>
                  <a:schemeClr val="tx1"/>
                </a:solidFill>
                <a:latin typeface="arial" panose="020B0604020202020204" pitchFamily="34" charset="0"/>
              </a:rPr>
              <a:t>gays</a:t>
            </a:r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</a:rPr>
              <a:t>, lesbianos y </a:t>
            </a:r>
            <a:r>
              <a:rPr lang="es-ES" sz="1000" b="1" dirty="0" err="1">
                <a:solidFill>
                  <a:schemeClr val="tx1"/>
                </a:solidFill>
                <a:latin typeface="arial" panose="020B0604020202020204" pitchFamily="34" charset="0"/>
              </a:rPr>
              <a:t>queer</a:t>
            </a:r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</a:rPr>
              <a:t> - Testimonios de una lucha </a:t>
            </a:r>
            <a:r>
              <a:rPr lang="es-ES" sz="1000" dirty="0">
                <a:solidFill>
                  <a:schemeClr val="tx1"/>
                </a:solidFill>
                <a:latin typeface="arial" panose="020B0604020202020204" pitchFamily="34" charset="0"/>
              </a:rPr>
              <a:t>(1969-1994</a:t>
            </a:r>
            <a:r>
              <a:rPr lang="es-ES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pt-BR" sz="1400" dirty="0" smtClean="0">
              <a:solidFill>
                <a:schemeClr val="tx1"/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1200" dirty="0">
                <a:solidFill>
                  <a:schemeClr val="tx1"/>
                </a:solidFill>
              </a:rPr>
              <a:t>SPARGO, </a:t>
            </a:r>
            <a:r>
              <a:rPr lang="pt-BR" sz="1200" dirty="0" err="1">
                <a:solidFill>
                  <a:schemeClr val="tx1"/>
                </a:solidFill>
              </a:rPr>
              <a:t>Tamsin</a:t>
            </a:r>
            <a:r>
              <a:rPr lang="pt-BR" sz="1200" dirty="0">
                <a:solidFill>
                  <a:schemeClr val="tx1"/>
                </a:solidFill>
              </a:rPr>
              <a:t>. </a:t>
            </a:r>
            <a:r>
              <a:rPr lang="pt-BR" sz="1200" b="1" dirty="0">
                <a:solidFill>
                  <a:schemeClr val="tx1"/>
                </a:solidFill>
              </a:rPr>
              <a:t>Foucault e a teoria </a:t>
            </a:r>
            <a:r>
              <a:rPr lang="pt-BR" sz="1200" b="1" dirty="0" err="1">
                <a:solidFill>
                  <a:schemeClr val="tx1"/>
                </a:solidFill>
              </a:rPr>
              <a:t>queer</a:t>
            </a:r>
            <a:r>
              <a:rPr lang="pt-BR" sz="1200" dirty="0">
                <a:solidFill>
                  <a:schemeClr val="tx1"/>
                </a:solidFill>
              </a:rPr>
              <a:t>. </a:t>
            </a:r>
            <a:r>
              <a:rPr lang="pt-BR" sz="1200" b="1" dirty="0">
                <a:solidFill>
                  <a:schemeClr val="tx1"/>
                </a:solidFill>
              </a:rPr>
              <a:t>Seguido de Ágape e Êxtase</a:t>
            </a:r>
            <a:r>
              <a:rPr lang="pt-BR" sz="1200" dirty="0">
                <a:solidFill>
                  <a:schemeClr val="tx1"/>
                </a:solidFill>
              </a:rPr>
              <a:t>: </a:t>
            </a:r>
            <a:r>
              <a:rPr lang="pt-BR" sz="1200" b="1" dirty="0">
                <a:solidFill>
                  <a:schemeClr val="tx1"/>
                </a:solidFill>
              </a:rPr>
              <a:t>orientações pós-seculares</a:t>
            </a:r>
            <a:r>
              <a:rPr lang="pt-BR" sz="1200" dirty="0">
                <a:solidFill>
                  <a:schemeClr val="tx1"/>
                </a:solidFill>
              </a:rPr>
              <a:t>; tradução </a:t>
            </a:r>
            <a:r>
              <a:rPr lang="pt-BR" sz="1200" dirty="0" err="1">
                <a:solidFill>
                  <a:schemeClr val="tx1"/>
                </a:solidFill>
              </a:rPr>
              <a:t>Heci</a:t>
            </a:r>
            <a:r>
              <a:rPr lang="pt-BR" sz="1200" dirty="0">
                <a:solidFill>
                  <a:schemeClr val="tx1"/>
                </a:solidFill>
              </a:rPr>
              <a:t> Regina </a:t>
            </a:r>
            <a:r>
              <a:rPr lang="pt-BR" sz="1200" dirty="0" err="1">
                <a:solidFill>
                  <a:schemeClr val="tx1"/>
                </a:solidFill>
              </a:rPr>
              <a:t>Candiani</a:t>
            </a:r>
            <a:r>
              <a:rPr lang="pt-BR" sz="1200" dirty="0">
                <a:solidFill>
                  <a:schemeClr val="tx1"/>
                </a:solidFill>
              </a:rPr>
              <a:t>; pós-</a:t>
            </a:r>
            <a:r>
              <a:rPr lang="pt-BR" sz="1200" dirty="0" err="1">
                <a:solidFill>
                  <a:schemeClr val="tx1"/>
                </a:solidFill>
              </a:rPr>
              <a:t>facil</a:t>
            </a:r>
            <a:r>
              <a:rPr lang="pt-BR" sz="1200" dirty="0">
                <a:solidFill>
                  <a:schemeClr val="tx1"/>
                </a:solidFill>
              </a:rPr>
              <a:t> Richard </a:t>
            </a:r>
            <a:r>
              <a:rPr lang="pt-BR" sz="1200" dirty="0" err="1">
                <a:solidFill>
                  <a:schemeClr val="tx1"/>
                </a:solidFill>
              </a:rPr>
              <a:t>Miskolci</a:t>
            </a:r>
            <a:r>
              <a:rPr lang="pt-BR" sz="1200" dirty="0">
                <a:solidFill>
                  <a:schemeClr val="tx1"/>
                </a:solidFill>
              </a:rPr>
              <a:t>--1.ed- Belo Horizonte: Autêntica Editora, 2017.</a:t>
            </a:r>
            <a:endParaRPr lang="pt-BR" sz="1300" dirty="0">
              <a:solidFill>
                <a:schemeClr val="tx1"/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endParaRPr lang="pt-BR" sz="1600" dirty="0"/>
          </a:p>
          <a:p>
            <a:pPr marL="0" indent="0" algn="just">
              <a:spcAft>
                <a:spcPts val="1200"/>
              </a:spcAft>
              <a:buNone/>
            </a:pPr>
            <a:endParaRPr lang="pt-BR" sz="1600" dirty="0"/>
          </a:p>
          <a:p>
            <a:pPr marL="0" lvl="0" indent="0" algn="just">
              <a:spcAft>
                <a:spcPts val="1200"/>
              </a:spcAft>
              <a:buNone/>
            </a:pPr>
            <a:endParaRPr lang="pt-BR" dirty="0" smtClean="0"/>
          </a:p>
          <a:p>
            <a:pPr marL="0" lvl="0" indent="0" algn="just"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15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2350799" y="269513"/>
            <a:ext cx="4727333" cy="842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/>
            <a:r>
              <a:rPr lang="pt-BR" b="1" dirty="0" err="1"/>
              <a:t>Olympe</a:t>
            </a:r>
            <a:r>
              <a:rPr lang="pt-BR" b="1" dirty="0"/>
              <a:t> de </a:t>
            </a:r>
            <a:r>
              <a:rPr lang="pt-BR" b="1" dirty="0" err="1" smtClean="0"/>
              <a:t>Gouges</a:t>
            </a:r>
            <a:r>
              <a:rPr lang="pt-BR" b="1" dirty="0"/>
              <a:t> (1748-1793)</a:t>
            </a:r>
            <a:endParaRPr b="1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07975" y="1282803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/>
              <a:t>“</a:t>
            </a:r>
            <a:r>
              <a:rPr lang="pt-BR" dirty="0"/>
              <a:t>As mães, as filhas, as irmãs, representantes da nação, reivindicam</a:t>
            </a:r>
            <a:br>
              <a:rPr lang="pt-BR" dirty="0"/>
            </a:br>
            <a:r>
              <a:rPr lang="pt-BR" dirty="0"/>
              <a:t>constituir-se em Assembleia Nacional. Considerando que a ignorância, a</a:t>
            </a:r>
            <a:br>
              <a:rPr lang="pt-BR" dirty="0"/>
            </a:br>
            <a:r>
              <a:rPr lang="pt-BR" dirty="0"/>
              <a:t>omissão ou o desprezo pelos direitos da mulher são as únicas causas das</a:t>
            </a:r>
            <a:br>
              <a:rPr lang="pt-BR" dirty="0"/>
            </a:br>
            <a:r>
              <a:rPr lang="pt-BR" dirty="0"/>
              <a:t>desgraças públicas e da corrupção das governações, as mulheres resolveram</a:t>
            </a:r>
            <a:br>
              <a:rPr lang="pt-BR" dirty="0"/>
            </a:br>
            <a:r>
              <a:rPr lang="pt-BR" dirty="0"/>
              <a:t>expor numa declaração solene, os direitos naturais, inalienáveis e sagrados</a:t>
            </a:r>
            <a:br>
              <a:rPr lang="pt-BR" dirty="0"/>
            </a:br>
            <a:r>
              <a:rPr lang="pt-BR" dirty="0"/>
              <a:t>da mulher, de modo a que esta declaração, apresentada reiteradamente aos</a:t>
            </a:r>
            <a:br>
              <a:rPr lang="pt-BR" dirty="0"/>
            </a:br>
            <a:r>
              <a:rPr lang="pt-BR" dirty="0"/>
              <a:t>membros do nosso corpo social, lhes relembre os seus direitos e os seus</a:t>
            </a:r>
            <a:br>
              <a:rPr lang="pt-BR" dirty="0"/>
            </a:br>
            <a:r>
              <a:rPr lang="pt-BR" dirty="0"/>
              <a:t>deveres, para que os </a:t>
            </a:r>
            <a:r>
              <a:rPr lang="pt-BR" dirty="0" err="1"/>
              <a:t>actos</a:t>
            </a:r>
            <a:r>
              <a:rPr lang="pt-BR" dirty="0"/>
              <a:t> do poder das mulheres, e os do poder dos</a:t>
            </a:r>
            <a:br>
              <a:rPr lang="pt-BR" dirty="0"/>
            </a:br>
            <a:r>
              <a:rPr lang="pt-BR" dirty="0"/>
              <a:t>homens, possam ser a todo o momento comparados com a finalidade de que</a:t>
            </a:r>
            <a:br>
              <a:rPr lang="pt-BR" dirty="0"/>
            </a:br>
            <a:r>
              <a:rPr lang="pt-BR" dirty="0"/>
              <a:t>toda a instituição política seja mais respeitada, a fim de que as reclamações</a:t>
            </a:r>
            <a:br>
              <a:rPr lang="pt-BR" dirty="0"/>
            </a:br>
            <a:r>
              <a:rPr lang="pt-BR" dirty="0"/>
              <a:t>das cidadãs sejam fundadas, doravante, sobre princípios simples e</a:t>
            </a:r>
            <a:br>
              <a:rPr lang="pt-BR" dirty="0"/>
            </a:br>
            <a:r>
              <a:rPr lang="pt-BR" dirty="0"/>
              <a:t>incontestáveis, voltados para a manutenção da Constituição, dos bons</a:t>
            </a:r>
            <a:br>
              <a:rPr lang="pt-BR" dirty="0"/>
            </a:br>
            <a:r>
              <a:rPr lang="pt-BR" dirty="0"/>
              <a:t>costumes e da felicidade de todos </a:t>
            </a:r>
            <a:r>
              <a:rPr lang="pt-BR" dirty="0" smtClean="0"/>
              <a:t>.” </a:t>
            </a:r>
            <a:r>
              <a:rPr lang="pt-BR" dirty="0"/>
              <a:t>DE GOUGES, </a:t>
            </a:r>
            <a:r>
              <a:rPr lang="pt-BR" dirty="0" err="1"/>
              <a:t>Olympe</a:t>
            </a:r>
            <a:r>
              <a:rPr lang="pt-BR" dirty="0"/>
              <a:t>. </a:t>
            </a:r>
            <a:r>
              <a:rPr lang="pt-BR" b="1" dirty="0"/>
              <a:t>Declaração dos Direitos da Mulher e da Cidadã</a:t>
            </a:r>
            <a:r>
              <a:rPr lang="pt-BR" dirty="0"/>
              <a:t>. Portugal: Nova Delphi, 2010.</a:t>
            </a:r>
            <a:endParaRPr lang="pt-BR" dirty="0" smtClean="0"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Olympe de Gouges – Wikipédia, a enciclopédia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Olympe de Gouges – Wikipédia, a enciclopédia liv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Olympe de Gouges – Wikipédia, a enciclopédia liv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79" y="102974"/>
            <a:ext cx="840012" cy="112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2350800" y="269513"/>
            <a:ext cx="44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/>
            <a:r>
              <a:rPr lang="pt-BR" b="1" dirty="0" err="1"/>
              <a:t>Olympe</a:t>
            </a:r>
            <a:r>
              <a:rPr lang="pt-BR" b="1" dirty="0"/>
              <a:t> de </a:t>
            </a:r>
            <a:r>
              <a:rPr lang="pt-BR" b="1" dirty="0" err="1"/>
              <a:t>Gouges</a:t>
            </a:r>
            <a:endParaRPr b="1"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pt-BR" b="1" dirty="0" smtClean="0"/>
              <a:t>“Artigo  i- </a:t>
            </a:r>
            <a:r>
              <a:rPr lang="pt-BR" dirty="0" smtClean="0"/>
              <a:t>A </a:t>
            </a:r>
            <a:r>
              <a:rPr lang="pt-BR" dirty="0"/>
              <a:t>mulher nasce livre e tem os mesmos direitos do homem. As </a:t>
            </a:r>
            <a:r>
              <a:rPr lang="pt-BR" dirty="0" smtClean="0"/>
              <a:t>distinções sociais </a:t>
            </a:r>
            <a:r>
              <a:rPr lang="pt-BR" dirty="0"/>
              <a:t>só podem ser baseadas no interesse comum</a:t>
            </a:r>
            <a:r>
              <a:rPr lang="pt-BR" dirty="0" smtClean="0"/>
              <a:t>.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artigo </a:t>
            </a:r>
            <a:r>
              <a:rPr lang="pt-BR" b="1" dirty="0" err="1" smtClean="0"/>
              <a:t>ii</a:t>
            </a:r>
            <a:r>
              <a:rPr lang="pt-BR" b="1" dirty="0" smtClean="0"/>
              <a:t> - </a:t>
            </a:r>
            <a:r>
              <a:rPr lang="pt-BR" dirty="0" smtClean="0"/>
              <a:t>A </a:t>
            </a:r>
            <a:r>
              <a:rPr lang="pt-BR" dirty="0"/>
              <a:t>finalidade de toda associação política é a conservação dos direitos</a:t>
            </a:r>
            <a:br>
              <a:rPr lang="pt-BR" dirty="0"/>
            </a:br>
            <a:r>
              <a:rPr lang="pt-BR" dirty="0"/>
              <a:t>naturais e imprescritíveis da mulher e do homem. Estes direitos são a</a:t>
            </a:r>
            <a:br>
              <a:rPr lang="pt-BR" dirty="0"/>
            </a:br>
            <a:r>
              <a:rPr lang="pt-BR" dirty="0"/>
              <a:t>liberdade, a propriedade, a segurança e, sobretudo, a resistência à opressão</a:t>
            </a:r>
            <a:r>
              <a:rPr lang="pt-BR" dirty="0" smtClean="0"/>
              <a:t>.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artigo </a:t>
            </a:r>
            <a:r>
              <a:rPr lang="pt-BR" b="1" dirty="0" err="1" smtClean="0"/>
              <a:t>iii</a:t>
            </a:r>
            <a:r>
              <a:rPr lang="pt-BR" b="1" dirty="0" smtClean="0"/>
              <a:t> - </a:t>
            </a:r>
            <a:r>
              <a:rPr lang="pt-BR" dirty="0" smtClean="0"/>
              <a:t>O </a:t>
            </a:r>
            <a:r>
              <a:rPr lang="pt-BR" dirty="0"/>
              <a:t>princípio de toda soberania reside essencialmente na Nação, que não </a:t>
            </a:r>
            <a:r>
              <a:rPr lang="pt-BR" dirty="0" smtClean="0"/>
              <a:t>é nada </a:t>
            </a:r>
            <a:r>
              <a:rPr lang="pt-BR" dirty="0"/>
              <a:t>mais do que a reunião da mulher e do homem: nenhum corpo, </a:t>
            </a:r>
            <a:r>
              <a:rPr lang="pt-BR" dirty="0" smtClean="0"/>
              <a:t>nenhum indivíduo </a:t>
            </a:r>
            <a:r>
              <a:rPr lang="pt-BR" dirty="0"/>
              <a:t>pode exercer autoridade que dela não emane expressamente</a:t>
            </a:r>
            <a:r>
              <a:rPr lang="pt-BR" dirty="0" smtClean="0"/>
              <a:t>.”  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/>
              <a:t>DE GOUGES, </a:t>
            </a:r>
            <a:r>
              <a:rPr lang="pt-BR" dirty="0" err="1"/>
              <a:t>Olympe</a:t>
            </a:r>
            <a:r>
              <a:rPr lang="pt-BR" dirty="0"/>
              <a:t>. </a:t>
            </a:r>
            <a:r>
              <a:rPr lang="pt-BR" b="1" dirty="0"/>
              <a:t>Declaração dos Direitos da Mulher e da Cidadã.</a:t>
            </a:r>
            <a:r>
              <a:rPr lang="pt-BR" dirty="0"/>
              <a:t> Portugal: Nova Delphi, 2010.</a:t>
            </a:r>
            <a:endParaRPr lang="pt-BR" dirty="0" smtClean="0"/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/>
              <a:t> </a:t>
            </a:r>
            <a:r>
              <a:rPr lang="pt-BR" dirty="0"/>
              <a:t/>
            </a:r>
            <a:br>
              <a:rPr lang="pt-BR" dirty="0"/>
            </a:br>
            <a:endParaRPr dirty="0"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Olympe de Gouges – Wikipédia, a enciclopédia liv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379" y="90311"/>
            <a:ext cx="831974" cy="11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2350799" y="269513"/>
            <a:ext cx="4546711" cy="842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/>
            <a:r>
              <a:rPr lang="pt-BR" b="1" dirty="0"/>
              <a:t>Mary </a:t>
            </a:r>
            <a:r>
              <a:rPr lang="pt-BR" b="1" dirty="0" err="1" smtClean="0"/>
              <a:t>Wollstonecraft</a:t>
            </a:r>
            <a:r>
              <a:rPr lang="pt-BR" b="1" dirty="0" smtClean="0"/>
              <a:t> </a:t>
            </a:r>
            <a:r>
              <a:rPr lang="pt-BR" dirty="0" smtClean="0"/>
              <a:t>(1759-1797) 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699" y="1111725"/>
            <a:ext cx="8662967" cy="3805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pt-BR" sz="5600" dirty="0" smtClean="0"/>
              <a:t>“Repassei </a:t>
            </a:r>
            <a:r>
              <a:rPr lang="pt-BR" sz="5600" dirty="0"/>
              <a:t>vários livros escritos sobre o tema da educação e, pacientemente,</a:t>
            </a:r>
            <a:br>
              <a:rPr lang="pt-BR" sz="5600" dirty="0"/>
            </a:br>
            <a:r>
              <a:rPr lang="pt-BR" sz="5600" dirty="0"/>
              <a:t>observei a conduta dos pais e da administração das escolas; qual foi o resultado?</a:t>
            </a:r>
            <a:br>
              <a:rPr lang="pt-BR" sz="5600" dirty="0"/>
            </a:br>
            <a:r>
              <a:rPr lang="pt-BR" sz="5600" dirty="0"/>
              <a:t>Uma profunda convicção de que a </a:t>
            </a:r>
            <a:r>
              <a:rPr lang="pt-BR" sz="5600" b="1" dirty="0"/>
              <a:t>educação</a:t>
            </a:r>
            <a:r>
              <a:rPr lang="pt-BR" sz="5600" dirty="0"/>
              <a:t> negligenciada de meus semelhantes</a:t>
            </a:r>
            <a:br>
              <a:rPr lang="pt-BR" sz="5600" dirty="0"/>
            </a:br>
            <a:r>
              <a:rPr lang="pt-BR" sz="5600" dirty="0"/>
              <a:t>é a principal causa da miséria que deploro e de que as mulheres, em particular,</a:t>
            </a:r>
            <a:br>
              <a:rPr lang="pt-BR" sz="5600" dirty="0"/>
            </a:br>
            <a:r>
              <a:rPr lang="pt-BR" sz="5600" dirty="0"/>
              <a:t>são tornadas fracas e infelizes </a:t>
            </a:r>
            <a:r>
              <a:rPr lang="pt-BR" sz="5600" dirty="0" smtClean="0"/>
              <a:t>(...) Atribuo </a:t>
            </a:r>
            <a:r>
              <a:rPr lang="pt-BR" sz="5600" dirty="0"/>
              <a:t>a causa desse florescimento estéril a </a:t>
            </a:r>
            <a:r>
              <a:rPr lang="pt-BR" sz="5600" b="1" dirty="0"/>
              <a:t>um sistema de</a:t>
            </a:r>
            <a:br>
              <a:rPr lang="pt-BR" sz="5600" b="1" dirty="0"/>
            </a:br>
            <a:r>
              <a:rPr lang="pt-BR" sz="5600" b="1" dirty="0"/>
              <a:t>educação</a:t>
            </a:r>
            <a:r>
              <a:rPr lang="pt-BR" sz="5600" dirty="0"/>
              <a:t> falso, extraído de livros sobre o assunto </a:t>
            </a:r>
            <a:r>
              <a:rPr lang="pt-BR" sz="5600" b="1" dirty="0"/>
              <a:t>escritos por homens </a:t>
            </a:r>
            <a:r>
              <a:rPr lang="pt-BR" sz="5600" dirty="0"/>
              <a:t>que, ao</a:t>
            </a:r>
            <a:br>
              <a:rPr lang="pt-BR" sz="5600" dirty="0"/>
            </a:br>
            <a:r>
              <a:rPr lang="pt-BR" sz="5600" dirty="0"/>
              <a:t>considerar as mulheres mais como fêmeas do que como criaturas humanas, estão</a:t>
            </a:r>
            <a:br>
              <a:rPr lang="pt-BR" sz="5600" dirty="0"/>
            </a:br>
            <a:r>
              <a:rPr lang="pt-BR" sz="5600" dirty="0"/>
              <a:t>mais ansiosos em torná-las damas sedutoras do que esposas afetuosas e mães</a:t>
            </a:r>
            <a:br>
              <a:rPr lang="pt-BR" sz="5600" dirty="0"/>
            </a:br>
            <a:r>
              <a:rPr lang="pt-BR" sz="5600" dirty="0"/>
              <a:t>racionais. O entendimento do sexo feminino tem sido tão distorcido por essa</a:t>
            </a:r>
            <a:br>
              <a:rPr lang="pt-BR" sz="5600" dirty="0"/>
            </a:br>
            <a:r>
              <a:rPr lang="pt-BR" sz="5600" dirty="0"/>
              <a:t>homenagem ilusória que as mulheres civilizadas de nosso século, com raras</a:t>
            </a:r>
            <a:br>
              <a:rPr lang="pt-BR" sz="5600" dirty="0"/>
            </a:br>
            <a:r>
              <a:rPr lang="pt-BR" sz="5600" dirty="0"/>
              <a:t>exceções, anseiam apenas inspirar amor, quando deveriam nutrir uma ambição</a:t>
            </a:r>
            <a:br>
              <a:rPr lang="pt-BR" sz="5600" dirty="0"/>
            </a:br>
            <a:r>
              <a:rPr lang="pt-BR" sz="5600" dirty="0"/>
              <a:t>mais nobre e exigir respeito por suas capacidades e </a:t>
            </a:r>
            <a:r>
              <a:rPr lang="pt-BR" sz="5600" dirty="0" smtClean="0"/>
              <a:t>virtudes .” </a:t>
            </a:r>
          </a:p>
          <a:p>
            <a:pPr marL="0" lvl="0" indent="0" algn="just">
              <a:spcAft>
                <a:spcPts val="1200"/>
              </a:spcAft>
              <a:buNone/>
            </a:pPr>
            <a:endParaRPr lang="pt-BR" sz="5600" dirty="0" smtClean="0"/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sz="5600" dirty="0"/>
              <a:t>WOLLSTONECRAFT, Mary. </a:t>
            </a:r>
            <a:r>
              <a:rPr lang="pt-BR" sz="5600" b="1" dirty="0"/>
              <a:t>Reivindicação do direito das mulheres</a:t>
            </a:r>
            <a:r>
              <a:rPr lang="pt-BR" sz="5600" dirty="0"/>
              <a:t> [recurso eletrônico]; tradução </a:t>
            </a:r>
            <a:r>
              <a:rPr lang="pt-BR" sz="5600" dirty="0" err="1"/>
              <a:t>Ivania</a:t>
            </a:r>
            <a:r>
              <a:rPr lang="pt-BR" sz="5600" dirty="0"/>
              <a:t> Pocinho Motta. - 1. ed. - São Paulo : </a:t>
            </a:r>
            <a:r>
              <a:rPr lang="pt-BR" sz="5600" dirty="0" err="1"/>
              <a:t>Boitempo</a:t>
            </a:r>
            <a:r>
              <a:rPr lang="pt-BR" sz="5600" dirty="0"/>
              <a:t> : </a:t>
            </a:r>
            <a:r>
              <a:rPr lang="pt-BR" sz="5600" dirty="0" err="1"/>
              <a:t>Iskra</a:t>
            </a:r>
            <a:r>
              <a:rPr lang="pt-BR" sz="5600" dirty="0"/>
              <a:t>, 2016</a:t>
            </a:r>
            <a:endParaRPr lang="pt-BR" sz="5600" dirty="0" smtClean="0"/>
          </a:p>
          <a:p>
            <a:pPr marL="0" lvl="0" indent="0" algn="just">
              <a:spcAft>
                <a:spcPts val="1200"/>
              </a:spcAft>
              <a:buNone/>
            </a:pPr>
            <a:endParaRPr lang="pt-BR" sz="2500" dirty="0" smtClean="0"/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/>
              <a:t>. </a:t>
            </a:r>
            <a:r>
              <a:rPr lang="pt-BR" dirty="0"/>
              <a:t/>
            </a:r>
            <a:br>
              <a:rPr lang="pt-BR" dirty="0"/>
            </a:br>
            <a:endParaRPr dirty="0"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Mary Wollstonecraft e as origens do feminismo – Blog da Boitemp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19" y="0"/>
            <a:ext cx="1111725" cy="11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1783643" y="269512"/>
            <a:ext cx="5542845" cy="772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2000" b="1" dirty="0"/>
              <a:t>Simone de Beauvoir e a construção dos Estudos </a:t>
            </a:r>
            <a:r>
              <a:rPr lang="pt-BR" sz="2000" b="1" dirty="0" smtClean="0"/>
              <a:t>Feministas</a:t>
            </a:r>
            <a:endParaRPr sz="2000" b="1" dirty="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11724"/>
            <a:ext cx="8662967" cy="3805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pt-BR" sz="4300" dirty="0" smtClean="0"/>
              <a:t>“</a:t>
            </a:r>
            <a:r>
              <a:rPr lang="pt-BR" sz="5600" dirty="0"/>
              <a:t>AS mulheres de hoje estão destronando o mito da feminilidade</a:t>
            </a:r>
            <a:r>
              <a:rPr lang="pt-BR" sz="5600" dirty="0" smtClean="0"/>
              <a:t>;  começam </a:t>
            </a:r>
            <a:r>
              <a:rPr lang="pt-BR" sz="5600" dirty="0"/>
              <a:t>a afirmar concretamente sua independência; mas não é </a:t>
            </a:r>
            <a:r>
              <a:rPr lang="pt-BR" sz="5600" dirty="0" smtClean="0"/>
              <a:t>sem dificuldade </a:t>
            </a:r>
            <a:r>
              <a:rPr lang="pt-BR" sz="5600" dirty="0"/>
              <a:t>que conseguem viver integralmente sua condição de </a:t>
            </a:r>
            <a:r>
              <a:rPr lang="pt-BR" sz="5600" dirty="0" smtClean="0"/>
              <a:t>ser humano</a:t>
            </a:r>
            <a:r>
              <a:rPr lang="pt-BR" sz="5600" dirty="0"/>
              <a:t>. Educadas por mulheres, no seio de um mundo feminino, </a:t>
            </a:r>
            <a:r>
              <a:rPr lang="pt-BR" sz="5600" dirty="0" smtClean="0"/>
              <a:t>seu destino </a:t>
            </a:r>
            <a:r>
              <a:rPr lang="pt-BR" sz="5600" dirty="0"/>
              <a:t>normal é o casamento que ainda as subordina praticamente </a:t>
            </a:r>
            <a:r>
              <a:rPr lang="pt-BR" sz="5600" dirty="0" smtClean="0"/>
              <a:t>ao homem</a:t>
            </a:r>
            <a:r>
              <a:rPr lang="pt-BR" sz="5600" dirty="0"/>
              <a:t>; o prestígio viril está longe de se ter apagado: assenta ainda </a:t>
            </a:r>
            <a:r>
              <a:rPr lang="pt-BR" sz="5600" dirty="0" smtClean="0"/>
              <a:t>em sólidas bases </a:t>
            </a:r>
            <a:r>
              <a:rPr lang="pt-BR" sz="5600" dirty="0"/>
              <a:t>econômicas e sociais. É, pois, necessário estudar </a:t>
            </a:r>
            <a:r>
              <a:rPr lang="pt-BR" sz="5600" dirty="0" smtClean="0"/>
              <a:t>com cuidado </a:t>
            </a:r>
            <a:r>
              <a:rPr lang="pt-BR" sz="5600" dirty="0"/>
              <a:t>o destino tradicional da mulher. Como a mulher faz </a:t>
            </a:r>
            <a:r>
              <a:rPr lang="pt-BR" sz="5600" dirty="0" smtClean="0"/>
              <a:t>o aprendizado </a:t>
            </a:r>
            <a:r>
              <a:rPr lang="pt-BR" sz="5600" dirty="0"/>
              <a:t>de sua condição, como a sente, em que universo se </a:t>
            </a:r>
            <a:r>
              <a:rPr lang="pt-BR" sz="5600" dirty="0" smtClean="0"/>
              <a:t>acha encerrada</a:t>
            </a:r>
            <a:r>
              <a:rPr lang="pt-BR" sz="5600" dirty="0"/>
              <a:t>, que evasões lhe são permitidas, eis o que </a:t>
            </a:r>
            <a:r>
              <a:rPr lang="pt-BR" sz="5600" dirty="0" smtClean="0"/>
              <a:t>procurarei descrever</a:t>
            </a:r>
            <a:r>
              <a:rPr lang="pt-BR" sz="5600" dirty="0"/>
              <a:t>. Só então poderemos compreender que problemas </a:t>
            </a:r>
            <a:r>
              <a:rPr lang="pt-BR" sz="5600" dirty="0" smtClean="0"/>
              <a:t>se apresentam </a:t>
            </a:r>
            <a:r>
              <a:rPr lang="pt-BR" sz="5600" dirty="0"/>
              <a:t>às mulheres que, herdeiras de um pesado passado, </a:t>
            </a:r>
            <a:r>
              <a:rPr lang="pt-BR" sz="5600" dirty="0" smtClean="0"/>
              <a:t>se esforçam </a:t>
            </a:r>
            <a:r>
              <a:rPr lang="pt-BR" sz="5600" dirty="0"/>
              <a:t>por forjar um futuro novo. Quando emprego as </a:t>
            </a:r>
            <a:r>
              <a:rPr lang="pt-BR" sz="5600" dirty="0" smtClean="0"/>
              <a:t>palavras “mulher</a:t>
            </a:r>
            <a:r>
              <a:rPr lang="pt-BR" sz="5600" dirty="0"/>
              <a:t>” ou “feminino” não me refiro evidentemente a </a:t>
            </a:r>
            <a:r>
              <a:rPr lang="pt-BR" sz="5600" dirty="0" smtClean="0"/>
              <a:t>nenhum arquétipo</a:t>
            </a:r>
            <a:r>
              <a:rPr lang="pt-BR" sz="5600" dirty="0"/>
              <a:t>, a nenhuma essência imutável; após a maior parte de </a:t>
            </a:r>
            <a:r>
              <a:rPr lang="pt-BR" sz="5600" dirty="0" smtClean="0"/>
              <a:t>minhas afirmações </a:t>
            </a:r>
            <a:r>
              <a:rPr lang="pt-BR" sz="5600" dirty="0"/>
              <a:t>cabe subentender: “no estado atual da </a:t>
            </a:r>
            <a:r>
              <a:rPr lang="pt-BR" sz="5600" b="1" dirty="0"/>
              <a:t>educação e </a:t>
            </a:r>
            <a:r>
              <a:rPr lang="pt-BR" sz="5600" b="1" dirty="0" smtClean="0"/>
              <a:t>dos costumes</a:t>
            </a:r>
            <a:r>
              <a:rPr lang="pt-BR" sz="5600" dirty="0"/>
              <a:t>.” </a:t>
            </a:r>
            <a:r>
              <a:rPr lang="pt-BR" sz="5600" b="1" dirty="0"/>
              <a:t>Não se trata aqui de enunciar verdades eternas, mas </a:t>
            </a:r>
            <a:r>
              <a:rPr lang="pt-BR" sz="5600" b="1" dirty="0" smtClean="0"/>
              <a:t>de descrever </a:t>
            </a:r>
            <a:r>
              <a:rPr lang="pt-BR" sz="5600" b="1" dirty="0"/>
              <a:t>o fundo comum sobre o qual se desenvolve toda </a:t>
            </a:r>
            <a:r>
              <a:rPr lang="pt-BR" sz="5600" b="1" dirty="0" smtClean="0"/>
              <a:t>a existência </a:t>
            </a:r>
            <a:r>
              <a:rPr lang="pt-BR" sz="5600" b="1" dirty="0"/>
              <a:t>feminina </a:t>
            </a:r>
            <a:r>
              <a:rPr lang="pt-BR" sz="5600" b="1" dirty="0" smtClean="0"/>
              <a:t>singular</a:t>
            </a:r>
            <a:r>
              <a:rPr lang="pt-BR" sz="5600" dirty="0"/>
              <a:t>.” </a:t>
            </a:r>
            <a:endParaRPr lang="pt-BR" sz="5600" dirty="0" smtClean="0"/>
          </a:p>
          <a:p>
            <a:pPr marL="0" lvl="0" indent="0" algn="just">
              <a:spcAft>
                <a:spcPts val="1200"/>
              </a:spcAft>
              <a:buNone/>
            </a:pPr>
            <a:endParaRPr lang="pt-BR" sz="5600" dirty="0" smtClean="0"/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sz="5600" dirty="0" smtClean="0"/>
              <a:t>Beauvoir</a:t>
            </a:r>
            <a:r>
              <a:rPr lang="pt-BR" sz="5600" dirty="0"/>
              <a:t>, Simone de, </a:t>
            </a:r>
            <a:r>
              <a:rPr lang="pt-BR" sz="5600" dirty="0" smtClean="0"/>
              <a:t>1908-1986 2.ed</a:t>
            </a:r>
            <a:r>
              <a:rPr lang="pt-BR" sz="5600" dirty="0"/>
              <a:t>. </a:t>
            </a:r>
            <a:r>
              <a:rPr lang="pt-BR" sz="5600" b="1" dirty="0"/>
              <a:t>O segundo sexo </a:t>
            </a:r>
            <a:r>
              <a:rPr lang="pt-BR" sz="5600" dirty="0"/>
              <a:t>/ Simone de Beauvoir ; tradução </a:t>
            </a:r>
            <a:r>
              <a:rPr lang="pt-BR" sz="5600" dirty="0" smtClean="0"/>
              <a:t>Sérgio Milliet</a:t>
            </a:r>
            <a:r>
              <a:rPr lang="pt-BR" sz="5600" dirty="0"/>
              <a:t>. - 2.ed. - Rio de Janeiro : Nova Fronteira, 2009. </a:t>
            </a:r>
            <a:endParaRPr lang="pt-BR" sz="5600" dirty="0" smtClean="0"/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sz="4300" dirty="0" smtClean="0"/>
              <a:t> </a:t>
            </a:r>
            <a:r>
              <a:rPr lang="pt-BR" sz="4300" dirty="0"/>
              <a:t/>
            </a:r>
            <a:br>
              <a:rPr lang="pt-BR" sz="4300" dirty="0"/>
            </a:br>
            <a:endParaRPr lang="pt-BR" sz="4300" dirty="0"/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/>
              <a:t> </a:t>
            </a:r>
            <a:r>
              <a:rPr lang="pt-BR" dirty="0"/>
              <a:t/>
            </a:r>
            <a:br>
              <a:rPr lang="pt-BR" dirty="0"/>
            </a:br>
            <a:endParaRPr dirty="0"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Simone de Beauvoir – Wikipédia, a enciclopédia liv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540" y="0"/>
            <a:ext cx="753140" cy="10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065866" y="190490"/>
            <a:ext cx="5012266" cy="10964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/>
            <a:r>
              <a:rPr lang="pt-BR" b="1" dirty="0"/>
              <a:t>Simone de Beauvoir e a construção dos Estudos Feministas</a:t>
            </a:r>
            <a:endParaRPr b="1" dirty="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6088" y="1111725"/>
            <a:ext cx="8516211" cy="35054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>
              <a:spcAft>
                <a:spcPts val="1200"/>
              </a:spcAft>
              <a:buNone/>
            </a:pPr>
            <a:endParaRPr lang="pt-BR" sz="4300" dirty="0" smtClean="0"/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sz="5600" dirty="0" smtClean="0"/>
              <a:t>“</a:t>
            </a:r>
            <a:r>
              <a:rPr lang="pt-BR" sz="5600" dirty="0"/>
              <a:t>Não é enquanto corpo, é enquanto corpos </a:t>
            </a:r>
            <a:r>
              <a:rPr lang="pt-BR" sz="5600" dirty="0" smtClean="0"/>
              <a:t>submetidos a </a:t>
            </a:r>
            <a:r>
              <a:rPr lang="pt-BR" sz="5600" dirty="0"/>
              <a:t>tabus, a leis, que o sujeito toma consciência de si mesmo e se realiza: </a:t>
            </a:r>
            <a:r>
              <a:rPr lang="pt-BR" sz="5600" dirty="0" smtClean="0"/>
              <a:t>é em </a:t>
            </a:r>
            <a:r>
              <a:rPr lang="pt-BR" sz="5600" dirty="0"/>
              <a:t>nome de certos </a:t>
            </a:r>
            <a:r>
              <a:rPr lang="pt-BR" sz="5600" dirty="0" smtClean="0"/>
              <a:t>valores que </a:t>
            </a:r>
            <a:r>
              <a:rPr lang="pt-BR" sz="5600" dirty="0"/>
              <a:t>ele se valoriza. E, diga-se mais uma </a:t>
            </a:r>
            <a:r>
              <a:rPr lang="pt-BR" sz="5600" dirty="0" smtClean="0"/>
              <a:t>vez, não </a:t>
            </a:r>
            <a:r>
              <a:rPr lang="pt-BR" sz="5600" dirty="0"/>
              <a:t>é a fisiologia que pode criar valores</a:t>
            </a:r>
            <a:r>
              <a:rPr lang="pt-BR" sz="5600" dirty="0" smtClean="0"/>
              <a:t>.(...)  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sz="5600" dirty="0" smtClean="0"/>
              <a:t>É</a:t>
            </a:r>
            <a:r>
              <a:rPr lang="pt-BR" sz="5600" dirty="0"/>
              <a:t>, portanto, à luz de um contexto ontológico, econômico, social </a:t>
            </a:r>
            <a:r>
              <a:rPr lang="pt-BR" sz="5600" dirty="0" smtClean="0"/>
              <a:t>e  psicológico </a:t>
            </a:r>
            <a:r>
              <a:rPr lang="pt-BR" sz="5600" dirty="0"/>
              <a:t>que teremos de esclarecer os dados da biologia. A sujeição </a:t>
            </a:r>
            <a:r>
              <a:rPr lang="pt-BR" sz="5600" dirty="0" smtClean="0"/>
              <a:t>da mulher </a:t>
            </a:r>
            <a:r>
              <a:rPr lang="pt-BR" sz="5600" dirty="0"/>
              <a:t>à espécie, os limites de suas capacidades individuais são fatos </a:t>
            </a:r>
            <a:r>
              <a:rPr lang="pt-BR" sz="5600" dirty="0" smtClean="0"/>
              <a:t>de extrema </a:t>
            </a:r>
            <a:r>
              <a:rPr lang="pt-BR" sz="5600" dirty="0"/>
              <a:t>importância; o corpo da mulher é um dos elementos essenciais </a:t>
            </a:r>
            <a:r>
              <a:rPr lang="pt-BR" sz="5600" dirty="0" smtClean="0"/>
              <a:t>da situação </a:t>
            </a:r>
            <a:r>
              <a:rPr lang="pt-BR" sz="5600" dirty="0"/>
              <a:t>que ela ocupa neste mundo. Mas não é ele tampouco que </a:t>
            </a:r>
            <a:r>
              <a:rPr lang="pt-BR" sz="5600" dirty="0" smtClean="0"/>
              <a:t>basta para </a:t>
            </a:r>
            <a:r>
              <a:rPr lang="pt-BR" sz="5600" dirty="0"/>
              <a:t>a definir. Ele só tem realidade vivida enquanto assumido </a:t>
            </a:r>
            <a:r>
              <a:rPr lang="pt-BR" sz="5600" dirty="0" smtClean="0"/>
              <a:t>pela consciência </a:t>
            </a:r>
            <a:r>
              <a:rPr lang="pt-BR" sz="5600" dirty="0"/>
              <a:t>através das ações e no seio de uma sociedade; a biologia </a:t>
            </a:r>
            <a:r>
              <a:rPr lang="pt-BR" sz="5600" dirty="0" smtClean="0"/>
              <a:t>não basta </a:t>
            </a:r>
            <a:r>
              <a:rPr lang="pt-BR" sz="5600" dirty="0"/>
              <a:t>para fornecer uma resposta à pergunta que nos preocupa: por que </a:t>
            </a:r>
            <a:r>
              <a:rPr lang="pt-BR" sz="5600" dirty="0" smtClean="0"/>
              <a:t>a mulher </a:t>
            </a:r>
            <a:r>
              <a:rPr lang="pt-BR" sz="5600" dirty="0"/>
              <a:t>é o </a:t>
            </a:r>
            <a:r>
              <a:rPr lang="pt-BR" sz="5600" i="1" dirty="0"/>
              <a:t>Outro</a:t>
            </a:r>
            <a:r>
              <a:rPr lang="pt-BR" sz="5600" dirty="0"/>
              <a:t>? Trata-se de saber como a natureza foi nela </a:t>
            </a:r>
            <a:r>
              <a:rPr lang="pt-BR" sz="5600" dirty="0" smtClean="0"/>
              <a:t>revista através </a:t>
            </a:r>
            <a:r>
              <a:rPr lang="pt-BR" sz="5600" dirty="0"/>
              <a:t>da história; trata-se de saber o que a humanidade fez da </a:t>
            </a:r>
            <a:r>
              <a:rPr lang="pt-BR" sz="5600" dirty="0" smtClean="0"/>
              <a:t>fêmea humana</a:t>
            </a:r>
            <a:r>
              <a:rPr lang="pt-BR" sz="5600" dirty="0"/>
              <a:t>. </a:t>
            </a:r>
            <a:r>
              <a:rPr lang="pt-BR" sz="5600" dirty="0" smtClean="0"/>
              <a:t>  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5600" dirty="0"/>
              <a:t>Beauvoir, Simone de, 1908-1986 2.ed. </a:t>
            </a:r>
            <a:r>
              <a:rPr lang="pt-BR" sz="5600" b="1" dirty="0"/>
              <a:t>O segundo sexo </a:t>
            </a:r>
            <a:r>
              <a:rPr lang="pt-BR" sz="5600" dirty="0"/>
              <a:t>/ Simone de Beauvoir ; tradução Sérgio Milliet. - 2.ed. - Rio de Janeiro : Nova Fronteira, 2009. </a:t>
            </a:r>
          </a:p>
          <a:p>
            <a:pPr marL="0" lvl="0" indent="0" algn="just">
              <a:spcAft>
                <a:spcPts val="1200"/>
              </a:spcAft>
              <a:buNone/>
            </a:pPr>
            <a:endParaRPr lang="pt-BR" sz="5600" dirty="0" smtClean="0"/>
          </a:p>
          <a:p>
            <a:pPr marL="0" lvl="0" indent="0" algn="just">
              <a:spcAft>
                <a:spcPts val="1200"/>
              </a:spcAft>
              <a:buNone/>
            </a:pPr>
            <a:endParaRPr lang="pt-BR" sz="5600" dirty="0" smtClean="0"/>
          </a:p>
          <a:p>
            <a:pPr marL="0" lvl="0" indent="0" algn="just">
              <a:spcAft>
                <a:spcPts val="1200"/>
              </a:spcAft>
              <a:buNone/>
            </a:pPr>
            <a:endParaRPr lang="pt-BR" sz="3500" dirty="0" smtClean="0"/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/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  <a:p>
            <a:pPr marL="0" lvl="0" indent="0" algn="just"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Simone de Beauvoir – Wikipédia, a enciclopédia liv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362" y="70149"/>
            <a:ext cx="753140" cy="10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7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1591733" y="269512"/>
            <a:ext cx="5384800" cy="927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err="1" smtClean="0"/>
              <a:t>Gayle</a:t>
            </a:r>
            <a:r>
              <a:rPr lang="pt-BR" b="1" dirty="0" smtClean="0"/>
              <a:t> Rubin e o sistema sexo-gênero</a:t>
            </a:r>
            <a:endParaRPr b="1" dirty="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111725"/>
            <a:ext cx="8520600" cy="3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/>
              <a:t>“</a:t>
            </a:r>
            <a:r>
              <a:rPr lang="pt-BR" b="1" dirty="0"/>
              <a:t>Gênero é uma divisão dos sexos imposta socialmente</a:t>
            </a:r>
            <a:r>
              <a:rPr lang="pt-BR" dirty="0"/>
              <a:t>. É um produto das relações sociais de sexualidade. Os sistemas de parentesco baseiam-se no casamento. Por isso eles transformam pessoas do sexo masculino e pessoas do sexo feminino em “homens” e “mulheres”, sendo que cada um é uma metade incompleta que só pode completar-se unindo-se à outra. Homens e mulheres são, naturalmente diferentes (do ponto de vista anatômico) (...). Mas a ideia de que homens e mulheres são duas categorias mutuamente excludentes deve ter origem em algo que não uma posição “natural”, que na verdade não existe. Longe de ser uma expressão de diferenças naturais, a identidade de gênero é a supressão das semelhanças naturais. Ela exige a repressão: no homem, de qualquer versão de traços “femininos”; nas mulheres, a de traços definidos como “masculinos”. </a:t>
            </a:r>
            <a:r>
              <a:rPr lang="pt-BR" b="1" dirty="0"/>
              <a:t>A divisão dos sexos resulta na repressão de algumas características de personalidade de praticamente todo mundo, homens e mulheres. O mesmo sistema social que oprime as mulheres em suas (do sistema) relações de troca, oprime a todo mundo em sua insistência numa rígida divisão de </a:t>
            </a:r>
            <a:r>
              <a:rPr lang="pt-BR" b="1" dirty="0" smtClean="0"/>
              <a:t>personalidade</a:t>
            </a:r>
            <a:r>
              <a:rPr lang="pt-BR" dirty="0" smtClean="0"/>
              <a:t>.”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BR" dirty="0" smtClean="0"/>
              <a:t> </a:t>
            </a:r>
            <a:r>
              <a:rPr lang="pt-BR" dirty="0"/>
              <a:t>RUBIN, </a:t>
            </a:r>
            <a:r>
              <a:rPr lang="pt-BR" dirty="0" err="1"/>
              <a:t>Gayle</a:t>
            </a:r>
            <a:r>
              <a:rPr lang="pt-BR" dirty="0"/>
              <a:t>. O tráfico de mulheres: notas sobre a “Economia Política” do sexo. In RUBIN, </a:t>
            </a:r>
            <a:r>
              <a:rPr lang="pt-BR" dirty="0" err="1"/>
              <a:t>Gayle</a:t>
            </a:r>
            <a:r>
              <a:rPr lang="pt-BR" dirty="0"/>
              <a:t>. </a:t>
            </a:r>
            <a:r>
              <a:rPr lang="pt-BR" b="1" dirty="0"/>
              <a:t>Políticas do sexo</a:t>
            </a:r>
            <a:r>
              <a:rPr lang="pt-BR" dirty="0"/>
              <a:t>. Tradução Jamile Pinheiros Dias. São Paulo: </a:t>
            </a:r>
            <a:r>
              <a:rPr lang="pt-BR" dirty="0" err="1"/>
              <a:t>Ubu</a:t>
            </a:r>
            <a:r>
              <a:rPr lang="pt-BR" dirty="0"/>
              <a:t> Editora, 2017</a:t>
            </a:r>
            <a:r>
              <a:rPr lang="pt-BR" dirty="0" smtClean="0"/>
              <a:t> </a:t>
            </a:r>
          </a:p>
          <a:p>
            <a:pPr marL="0" lvl="0" indent="0" algn="just"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16317"/>
          <a:stretch/>
        </p:blipFill>
        <p:spPr>
          <a:xfrm>
            <a:off x="3669750" y="4703625"/>
            <a:ext cx="1804498" cy="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150" y="0"/>
            <a:ext cx="1111725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Resultado de imagem para gayle rubin">
            <a:extLst>
              <a:ext uri="{FF2B5EF4-FFF2-40B4-BE49-F238E27FC236}">
                <a16:creationId xmlns:a16="http://schemas.microsoft.com/office/drawing/2014/main" xmlns="" id="{891E0671-EE5A-48D5-BE43-060CCA3B6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21" y="0"/>
            <a:ext cx="896647" cy="1119015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2896</Words>
  <Application>Microsoft Office PowerPoint</Application>
  <PresentationFormat>Apresentação na tela (16:9)</PresentationFormat>
  <Paragraphs>129</Paragraphs>
  <Slides>31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Simple Light</vt:lpstr>
      <vt:lpstr>Feminismos e Estudos de Gênero e Sexualidade</vt:lpstr>
      <vt:lpstr>Apresentação do PowerPoint</vt:lpstr>
      <vt:lpstr>Feminismo </vt:lpstr>
      <vt:lpstr>Olympe de Gouges (1748-1793)</vt:lpstr>
      <vt:lpstr>Olympe de Gouges</vt:lpstr>
      <vt:lpstr>Mary Wollstonecraft (1759-1797) </vt:lpstr>
      <vt:lpstr>Simone de Beauvoir e a construção dos Estudos Feministas</vt:lpstr>
      <vt:lpstr>Simone de Beauvoir e a construção dos Estudos Feministas</vt:lpstr>
      <vt:lpstr>Gayle Rubin e o sistema sexo-gênero</vt:lpstr>
      <vt:lpstr>Tecnologia de Gênero</vt:lpstr>
      <vt:lpstr>Feminismo Lésbico </vt:lpstr>
      <vt:lpstr>Heterossexualidade compulsória</vt:lpstr>
      <vt:lpstr>Contrato heterossexual </vt:lpstr>
      <vt:lpstr>Homofobia e racismo</vt:lpstr>
      <vt:lpstr>Homofobia</vt:lpstr>
      <vt:lpstr>Breve história do movimento gay</vt:lpstr>
      <vt:lpstr>Breve história do movimento homossexual</vt:lpstr>
      <vt:lpstr>Breve história do movimento homossexual. Somos (1978)</vt:lpstr>
      <vt:lpstr>Breve história do movimento Homossexual Brasileiro (hoje LGBTI+</vt:lpstr>
      <vt:lpstr>Estudos de Sexualidade: O desejo homossexual</vt:lpstr>
      <vt:lpstr>Estudos de Sexualidade: Dispositivo de Sexualidade</vt:lpstr>
      <vt:lpstr>Estudos de Sexualidade</vt:lpstr>
      <vt:lpstr>Estudos de Sexualidade</vt:lpstr>
      <vt:lpstr>Estudos queer (introdução)</vt:lpstr>
      <vt:lpstr>Teoria Queer</vt:lpstr>
      <vt:lpstr>Teoria queer</vt:lpstr>
      <vt:lpstr>Performatividade de gênero</vt:lpstr>
      <vt:lpstr>Performatividade de gênero</vt:lpstr>
      <vt:lpstr>Performatividade de gênero</vt:lpstr>
      <vt:lpstr>Sexopolítica</vt:lpstr>
      <vt:lpstr>BIBLIOGRAFIA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AULA</dc:title>
  <dc:creator>Tâmara</dc:creator>
  <cp:lastModifiedBy>user</cp:lastModifiedBy>
  <cp:revision>146</cp:revision>
  <dcterms:modified xsi:type="dcterms:W3CDTF">2022-06-17T21:47:05Z</dcterms:modified>
</cp:coreProperties>
</file>