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96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72DD76-EF00-4435-B730-52CDE0B9CAFF}" type="doc">
      <dgm:prSet loTypeId="urn:microsoft.com/office/officeart/2005/8/layout/ven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830F9FE6-1ECA-4A8B-929E-5B9727A051C1}">
      <dgm:prSet phldrT="[Texto]" custT="1"/>
      <dgm:spPr/>
      <dgm:t>
        <a:bodyPr/>
        <a:lstStyle/>
        <a:p>
          <a:r>
            <a:rPr lang="pt-BR" sz="2400" dirty="0" smtClean="0"/>
            <a:t>Sujeito</a:t>
          </a:r>
          <a:endParaRPr lang="pt-BR" sz="2400" dirty="0"/>
        </a:p>
      </dgm:t>
    </dgm:pt>
    <dgm:pt modelId="{02FF8A69-EDF5-4C36-8362-17036AD9C787}" type="parTrans" cxnId="{9B89E294-FC96-40B3-9312-CF0E6E210E54}">
      <dgm:prSet/>
      <dgm:spPr/>
      <dgm:t>
        <a:bodyPr/>
        <a:lstStyle/>
        <a:p>
          <a:endParaRPr lang="pt-BR"/>
        </a:p>
      </dgm:t>
    </dgm:pt>
    <dgm:pt modelId="{CC67160D-E624-45A0-9FF7-488866F7F1EF}" type="sibTrans" cxnId="{9B89E294-FC96-40B3-9312-CF0E6E210E54}">
      <dgm:prSet/>
      <dgm:spPr/>
      <dgm:t>
        <a:bodyPr/>
        <a:lstStyle/>
        <a:p>
          <a:endParaRPr lang="pt-BR"/>
        </a:p>
      </dgm:t>
    </dgm:pt>
    <dgm:pt modelId="{80A529C8-8761-4EC6-A25F-898A6694AAB5}">
      <dgm:prSet phldrT="[Texto]" custT="1"/>
      <dgm:spPr/>
      <dgm:t>
        <a:bodyPr/>
        <a:lstStyle/>
        <a:p>
          <a:r>
            <a:rPr lang="pt-BR" sz="1400" dirty="0" smtClean="0"/>
            <a:t>Delineamento</a:t>
          </a:r>
          <a:endParaRPr lang="pt-BR" sz="1400" dirty="0"/>
        </a:p>
      </dgm:t>
    </dgm:pt>
    <dgm:pt modelId="{772E5EA4-FF69-4EB0-8ED5-DBE823D81B72}" type="parTrans" cxnId="{82507948-9C8D-4ABA-9422-8FF3E89E2C3E}">
      <dgm:prSet/>
      <dgm:spPr/>
      <dgm:t>
        <a:bodyPr/>
        <a:lstStyle/>
        <a:p>
          <a:endParaRPr lang="pt-BR"/>
        </a:p>
      </dgm:t>
    </dgm:pt>
    <dgm:pt modelId="{2B4D948D-1057-4DB6-B007-BE7C14FDCE61}" type="sibTrans" cxnId="{82507948-9C8D-4ABA-9422-8FF3E89E2C3E}">
      <dgm:prSet/>
      <dgm:spPr/>
      <dgm:t>
        <a:bodyPr/>
        <a:lstStyle/>
        <a:p>
          <a:endParaRPr lang="pt-BR"/>
        </a:p>
      </dgm:t>
    </dgm:pt>
    <dgm:pt modelId="{F83C8C93-F27E-4D87-BB1F-860210918D1C}">
      <dgm:prSet phldrT="[Texto]" custT="1"/>
      <dgm:spPr/>
      <dgm:t>
        <a:bodyPr/>
        <a:lstStyle/>
        <a:p>
          <a:r>
            <a:rPr lang="pt-BR" sz="2000" dirty="0" smtClean="0"/>
            <a:t>Coleta de dados</a:t>
          </a:r>
          <a:endParaRPr lang="pt-BR" sz="2000" dirty="0"/>
        </a:p>
      </dgm:t>
    </dgm:pt>
    <dgm:pt modelId="{3FDF7793-D6B4-4247-BBC8-2325738122A5}" type="parTrans" cxnId="{17384F95-53C0-45C9-9F6F-11608FBB688D}">
      <dgm:prSet/>
      <dgm:spPr/>
      <dgm:t>
        <a:bodyPr/>
        <a:lstStyle/>
        <a:p>
          <a:endParaRPr lang="pt-BR"/>
        </a:p>
      </dgm:t>
    </dgm:pt>
    <dgm:pt modelId="{0AACCEA9-E3F6-4F0D-AD00-B42A0A1EEB28}" type="sibTrans" cxnId="{17384F95-53C0-45C9-9F6F-11608FBB688D}">
      <dgm:prSet/>
      <dgm:spPr/>
      <dgm:t>
        <a:bodyPr/>
        <a:lstStyle/>
        <a:p>
          <a:endParaRPr lang="pt-BR"/>
        </a:p>
      </dgm:t>
    </dgm:pt>
    <dgm:pt modelId="{6BA32FBF-3CA1-41D6-80E7-2B40CB8C0BD9}">
      <dgm:prSet phldrT="[Texto]"/>
      <dgm:spPr/>
      <dgm:t>
        <a:bodyPr/>
        <a:lstStyle/>
        <a:p>
          <a:r>
            <a:rPr lang="pt-BR" dirty="0" smtClean="0"/>
            <a:t>Análise</a:t>
          </a:r>
          <a:endParaRPr lang="pt-BR" dirty="0"/>
        </a:p>
      </dgm:t>
    </dgm:pt>
    <dgm:pt modelId="{984DA5D8-F9CE-4086-AE54-8B304567E77A}" type="parTrans" cxnId="{C02B4EA7-67F6-46EB-9645-9DCED849A253}">
      <dgm:prSet/>
      <dgm:spPr/>
      <dgm:t>
        <a:bodyPr/>
        <a:lstStyle/>
        <a:p>
          <a:endParaRPr lang="pt-BR"/>
        </a:p>
      </dgm:t>
    </dgm:pt>
    <dgm:pt modelId="{A5A7B196-05DE-4D7C-B81D-622FF2C534D4}" type="sibTrans" cxnId="{C02B4EA7-67F6-46EB-9645-9DCED849A253}">
      <dgm:prSet/>
      <dgm:spPr/>
      <dgm:t>
        <a:bodyPr/>
        <a:lstStyle/>
        <a:p>
          <a:endParaRPr lang="pt-BR"/>
        </a:p>
      </dgm:t>
    </dgm:pt>
    <dgm:pt modelId="{D009A948-309D-4652-B4FC-47D5B407AD1E}" type="pres">
      <dgm:prSet presAssocID="{9F72DD76-EF00-4435-B730-52CDE0B9CAF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D986D71-69A2-41DB-9C95-1C893FE2AEF5}" type="pres">
      <dgm:prSet presAssocID="{9F72DD76-EF00-4435-B730-52CDE0B9CAFF}" presName="comp1" presStyleCnt="0"/>
      <dgm:spPr/>
    </dgm:pt>
    <dgm:pt modelId="{F5196048-A954-4129-B40C-32EF2CB8E1B0}" type="pres">
      <dgm:prSet presAssocID="{9F72DD76-EF00-4435-B730-52CDE0B9CAFF}" presName="circle1" presStyleLbl="node1" presStyleIdx="0" presStyleCnt="4"/>
      <dgm:spPr/>
      <dgm:t>
        <a:bodyPr/>
        <a:lstStyle/>
        <a:p>
          <a:endParaRPr lang="pt-BR"/>
        </a:p>
      </dgm:t>
    </dgm:pt>
    <dgm:pt modelId="{A088554E-AA16-4B1C-8960-662399DAD7A8}" type="pres">
      <dgm:prSet presAssocID="{9F72DD76-EF00-4435-B730-52CDE0B9CAFF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7C4A54-6148-487A-8CA1-3DE386F69D24}" type="pres">
      <dgm:prSet presAssocID="{9F72DD76-EF00-4435-B730-52CDE0B9CAFF}" presName="comp2" presStyleCnt="0"/>
      <dgm:spPr/>
    </dgm:pt>
    <dgm:pt modelId="{EFBCD4A5-1F25-4DB5-9ECC-7B523B25D55E}" type="pres">
      <dgm:prSet presAssocID="{9F72DD76-EF00-4435-B730-52CDE0B9CAFF}" presName="circle2" presStyleLbl="node1" presStyleIdx="1" presStyleCnt="4"/>
      <dgm:spPr/>
      <dgm:t>
        <a:bodyPr/>
        <a:lstStyle/>
        <a:p>
          <a:endParaRPr lang="pt-BR"/>
        </a:p>
      </dgm:t>
    </dgm:pt>
    <dgm:pt modelId="{9940F356-418D-4CE4-9A01-66416E453D7F}" type="pres">
      <dgm:prSet presAssocID="{9F72DD76-EF00-4435-B730-52CDE0B9CAFF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4169AA-FE62-45BE-B0A6-188B5B503674}" type="pres">
      <dgm:prSet presAssocID="{9F72DD76-EF00-4435-B730-52CDE0B9CAFF}" presName="comp3" presStyleCnt="0"/>
      <dgm:spPr/>
    </dgm:pt>
    <dgm:pt modelId="{D5229390-AAB5-40C5-9F50-9F6E9D1AF459}" type="pres">
      <dgm:prSet presAssocID="{9F72DD76-EF00-4435-B730-52CDE0B9CAFF}" presName="circle3" presStyleLbl="node1" presStyleIdx="2" presStyleCnt="4"/>
      <dgm:spPr/>
      <dgm:t>
        <a:bodyPr/>
        <a:lstStyle/>
        <a:p>
          <a:endParaRPr lang="pt-BR"/>
        </a:p>
      </dgm:t>
    </dgm:pt>
    <dgm:pt modelId="{AA2590BB-C381-4980-B29B-20801E7F4DFC}" type="pres">
      <dgm:prSet presAssocID="{9F72DD76-EF00-4435-B730-52CDE0B9CAFF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8B9BC36-8F4A-40B6-82C9-BCCB888FA569}" type="pres">
      <dgm:prSet presAssocID="{9F72DD76-EF00-4435-B730-52CDE0B9CAFF}" presName="comp4" presStyleCnt="0"/>
      <dgm:spPr/>
    </dgm:pt>
    <dgm:pt modelId="{D18FEFFE-3CAC-4FE9-81FD-80AE5427990A}" type="pres">
      <dgm:prSet presAssocID="{9F72DD76-EF00-4435-B730-52CDE0B9CAFF}" presName="circle4" presStyleLbl="node1" presStyleIdx="3" presStyleCnt="4"/>
      <dgm:spPr/>
      <dgm:t>
        <a:bodyPr/>
        <a:lstStyle/>
        <a:p>
          <a:endParaRPr lang="pt-BR"/>
        </a:p>
      </dgm:t>
    </dgm:pt>
    <dgm:pt modelId="{6CA704FA-7C4B-4B55-9852-3E68F03FA037}" type="pres">
      <dgm:prSet presAssocID="{9F72DD76-EF00-4435-B730-52CDE0B9CAFF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2DFA677-D6DE-4625-9AF9-11C341001F59}" type="presOf" srcId="{F83C8C93-F27E-4D87-BB1F-860210918D1C}" destId="{AA2590BB-C381-4980-B29B-20801E7F4DFC}" srcOrd="1" destOrd="0" presId="urn:microsoft.com/office/officeart/2005/8/layout/venn2"/>
    <dgm:cxn modelId="{2F5CE998-2349-4881-86FB-DE2B1CA0EA75}" type="presOf" srcId="{80A529C8-8761-4EC6-A25F-898A6694AAB5}" destId="{9940F356-418D-4CE4-9A01-66416E453D7F}" srcOrd="1" destOrd="0" presId="urn:microsoft.com/office/officeart/2005/8/layout/venn2"/>
    <dgm:cxn modelId="{4C796766-DCA6-4F49-936A-3AB1378612FE}" type="presOf" srcId="{F83C8C93-F27E-4D87-BB1F-860210918D1C}" destId="{D5229390-AAB5-40C5-9F50-9F6E9D1AF459}" srcOrd="0" destOrd="0" presId="urn:microsoft.com/office/officeart/2005/8/layout/venn2"/>
    <dgm:cxn modelId="{9B89E294-FC96-40B3-9312-CF0E6E210E54}" srcId="{9F72DD76-EF00-4435-B730-52CDE0B9CAFF}" destId="{830F9FE6-1ECA-4A8B-929E-5B9727A051C1}" srcOrd="0" destOrd="0" parTransId="{02FF8A69-EDF5-4C36-8362-17036AD9C787}" sibTransId="{CC67160D-E624-45A0-9FF7-488866F7F1EF}"/>
    <dgm:cxn modelId="{F4270110-6DE1-45C3-B083-EE77AAF9A604}" type="presOf" srcId="{6BA32FBF-3CA1-41D6-80E7-2B40CB8C0BD9}" destId="{D18FEFFE-3CAC-4FE9-81FD-80AE5427990A}" srcOrd="0" destOrd="0" presId="urn:microsoft.com/office/officeart/2005/8/layout/venn2"/>
    <dgm:cxn modelId="{0908D0F7-8917-4EBB-92C2-86008FCFD8E8}" type="presOf" srcId="{6BA32FBF-3CA1-41D6-80E7-2B40CB8C0BD9}" destId="{6CA704FA-7C4B-4B55-9852-3E68F03FA037}" srcOrd="1" destOrd="0" presId="urn:microsoft.com/office/officeart/2005/8/layout/venn2"/>
    <dgm:cxn modelId="{C02B4EA7-67F6-46EB-9645-9DCED849A253}" srcId="{9F72DD76-EF00-4435-B730-52CDE0B9CAFF}" destId="{6BA32FBF-3CA1-41D6-80E7-2B40CB8C0BD9}" srcOrd="3" destOrd="0" parTransId="{984DA5D8-F9CE-4086-AE54-8B304567E77A}" sibTransId="{A5A7B196-05DE-4D7C-B81D-622FF2C534D4}"/>
    <dgm:cxn modelId="{17384F95-53C0-45C9-9F6F-11608FBB688D}" srcId="{9F72DD76-EF00-4435-B730-52CDE0B9CAFF}" destId="{F83C8C93-F27E-4D87-BB1F-860210918D1C}" srcOrd="2" destOrd="0" parTransId="{3FDF7793-D6B4-4247-BBC8-2325738122A5}" sibTransId="{0AACCEA9-E3F6-4F0D-AD00-B42A0A1EEB28}"/>
    <dgm:cxn modelId="{F756A25C-9115-4902-AE09-F65476A63573}" type="presOf" srcId="{830F9FE6-1ECA-4A8B-929E-5B9727A051C1}" destId="{F5196048-A954-4129-B40C-32EF2CB8E1B0}" srcOrd="0" destOrd="0" presId="urn:microsoft.com/office/officeart/2005/8/layout/venn2"/>
    <dgm:cxn modelId="{82507948-9C8D-4ABA-9422-8FF3E89E2C3E}" srcId="{9F72DD76-EF00-4435-B730-52CDE0B9CAFF}" destId="{80A529C8-8761-4EC6-A25F-898A6694AAB5}" srcOrd="1" destOrd="0" parTransId="{772E5EA4-FF69-4EB0-8ED5-DBE823D81B72}" sibTransId="{2B4D948D-1057-4DB6-B007-BE7C14FDCE61}"/>
    <dgm:cxn modelId="{687AC96E-56E0-4812-9A59-433240447A48}" type="presOf" srcId="{830F9FE6-1ECA-4A8B-929E-5B9727A051C1}" destId="{A088554E-AA16-4B1C-8960-662399DAD7A8}" srcOrd="1" destOrd="0" presId="urn:microsoft.com/office/officeart/2005/8/layout/venn2"/>
    <dgm:cxn modelId="{71A27849-94FC-45F1-869A-77EC3DF997BB}" type="presOf" srcId="{80A529C8-8761-4EC6-A25F-898A6694AAB5}" destId="{EFBCD4A5-1F25-4DB5-9ECC-7B523B25D55E}" srcOrd="0" destOrd="0" presId="urn:microsoft.com/office/officeart/2005/8/layout/venn2"/>
    <dgm:cxn modelId="{0E769CE5-2A3F-467D-88A0-0CA707CA84CC}" type="presOf" srcId="{9F72DD76-EF00-4435-B730-52CDE0B9CAFF}" destId="{D009A948-309D-4652-B4FC-47D5B407AD1E}" srcOrd="0" destOrd="0" presId="urn:microsoft.com/office/officeart/2005/8/layout/venn2"/>
    <dgm:cxn modelId="{2D2596B7-C82F-4DE4-9003-F644DCD12722}" type="presParOf" srcId="{D009A948-309D-4652-B4FC-47D5B407AD1E}" destId="{4D986D71-69A2-41DB-9C95-1C893FE2AEF5}" srcOrd="0" destOrd="0" presId="urn:microsoft.com/office/officeart/2005/8/layout/venn2"/>
    <dgm:cxn modelId="{C294D6F8-5684-42A3-AE9C-9EA1C907E31D}" type="presParOf" srcId="{4D986D71-69A2-41DB-9C95-1C893FE2AEF5}" destId="{F5196048-A954-4129-B40C-32EF2CB8E1B0}" srcOrd="0" destOrd="0" presId="urn:microsoft.com/office/officeart/2005/8/layout/venn2"/>
    <dgm:cxn modelId="{1BB53ECE-8E24-4323-B2A7-51352902B5F9}" type="presParOf" srcId="{4D986D71-69A2-41DB-9C95-1C893FE2AEF5}" destId="{A088554E-AA16-4B1C-8960-662399DAD7A8}" srcOrd="1" destOrd="0" presId="urn:microsoft.com/office/officeart/2005/8/layout/venn2"/>
    <dgm:cxn modelId="{18767039-FECC-4C0D-81D3-F74511580183}" type="presParOf" srcId="{D009A948-309D-4652-B4FC-47D5B407AD1E}" destId="{9D7C4A54-6148-487A-8CA1-3DE386F69D24}" srcOrd="1" destOrd="0" presId="urn:microsoft.com/office/officeart/2005/8/layout/venn2"/>
    <dgm:cxn modelId="{B1CC339B-C3BC-4924-9917-9A641067B7EF}" type="presParOf" srcId="{9D7C4A54-6148-487A-8CA1-3DE386F69D24}" destId="{EFBCD4A5-1F25-4DB5-9ECC-7B523B25D55E}" srcOrd="0" destOrd="0" presId="urn:microsoft.com/office/officeart/2005/8/layout/venn2"/>
    <dgm:cxn modelId="{6BA0A490-62BA-4732-BD5F-7EA5CD8EDE02}" type="presParOf" srcId="{9D7C4A54-6148-487A-8CA1-3DE386F69D24}" destId="{9940F356-418D-4CE4-9A01-66416E453D7F}" srcOrd="1" destOrd="0" presId="urn:microsoft.com/office/officeart/2005/8/layout/venn2"/>
    <dgm:cxn modelId="{6F532006-D523-4828-B5D4-633EBF2CF303}" type="presParOf" srcId="{D009A948-309D-4652-B4FC-47D5B407AD1E}" destId="{4D4169AA-FE62-45BE-B0A6-188B5B503674}" srcOrd="2" destOrd="0" presId="urn:microsoft.com/office/officeart/2005/8/layout/venn2"/>
    <dgm:cxn modelId="{8B01A62F-698D-4EE1-BA29-E0DA211D6124}" type="presParOf" srcId="{4D4169AA-FE62-45BE-B0A6-188B5B503674}" destId="{D5229390-AAB5-40C5-9F50-9F6E9D1AF459}" srcOrd="0" destOrd="0" presId="urn:microsoft.com/office/officeart/2005/8/layout/venn2"/>
    <dgm:cxn modelId="{91B02787-3C98-4A87-88FB-8C1A7B0215CD}" type="presParOf" srcId="{4D4169AA-FE62-45BE-B0A6-188B5B503674}" destId="{AA2590BB-C381-4980-B29B-20801E7F4DFC}" srcOrd="1" destOrd="0" presId="urn:microsoft.com/office/officeart/2005/8/layout/venn2"/>
    <dgm:cxn modelId="{79C6344B-85C0-48C6-8898-510B8CB0251C}" type="presParOf" srcId="{D009A948-309D-4652-B4FC-47D5B407AD1E}" destId="{C8B9BC36-8F4A-40B6-82C9-BCCB888FA569}" srcOrd="3" destOrd="0" presId="urn:microsoft.com/office/officeart/2005/8/layout/venn2"/>
    <dgm:cxn modelId="{0EA4F6B7-AEB1-46F4-B49F-4513C94D7E73}" type="presParOf" srcId="{C8B9BC36-8F4A-40B6-82C9-BCCB888FA569}" destId="{D18FEFFE-3CAC-4FE9-81FD-80AE5427990A}" srcOrd="0" destOrd="0" presId="urn:microsoft.com/office/officeart/2005/8/layout/venn2"/>
    <dgm:cxn modelId="{76DC0121-D21A-4CFC-8F74-D8576DFAC386}" type="presParOf" srcId="{C8B9BC36-8F4A-40B6-82C9-BCCB888FA569}" destId="{6CA704FA-7C4B-4B55-9852-3E68F03FA03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196048-A954-4129-B40C-32EF2CB8E1B0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Sujeito</a:t>
          </a:r>
          <a:endParaRPr lang="pt-BR" sz="2400" kern="1200" dirty="0"/>
        </a:p>
      </dsp:txBody>
      <dsp:txXfrm>
        <a:off x="3482070" y="226298"/>
        <a:ext cx="1265459" cy="678894"/>
      </dsp:txXfrm>
    </dsp:sp>
    <dsp:sp modelId="{EFBCD4A5-1F25-4DB5-9ECC-7B523B25D55E}">
      <dsp:nvSpPr>
        <dsp:cNvPr id="0" name=""/>
        <dsp:cNvSpPr/>
      </dsp:nvSpPr>
      <dsp:spPr>
        <a:xfrm>
          <a:off x="2304414" y="905192"/>
          <a:ext cx="3620770" cy="3620770"/>
        </a:xfrm>
        <a:prstGeom prst="ellips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Delineamento</a:t>
          </a:r>
          <a:endParaRPr lang="pt-BR" sz="1400" kern="1200" dirty="0"/>
        </a:p>
      </dsp:txBody>
      <dsp:txXfrm>
        <a:off x="3482070" y="1122438"/>
        <a:ext cx="1265459" cy="651738"/>
      </dsp:txXfrm>
    </dsp:sp>
    <dsp:sp modelId="{D5229390-AAB5-40C5-9F50-9F6E9D1AF459}">
      <dsp:nvSpPr>
        <dsp:cNvPr id="0" name=""/>
        <dsp:cNvSpPr/>
      </dsp:nvSpPr>
      <dsp:spPr>
        <a:xfrm>
          <a:off x="2757011" y="1810385"/>
          <a:ext cx="2715577" cy="2715577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Coleta de dados</a:t>
          </a:r>
          <a:endParaRPr lang="pt-BR" sz="2000" kern="1200" dirty="0"/>
        </a:p>
      </dsp:txBody>
      <dsp:txXfrm>
        <a:off x="3482070" y="2014053"/>
        <a:ext cx="1265459" cy="611005"/>
      </dsp:txXfrm>
    </dsp:sp>
    <dsp:sp modelId="{D18FEFFE-3CAC-4FE9-81FD-80AE5427990A}">
      <dsp:nvSpPr>
        <dsp:cNvPr id="0" name=""/>
        <dsp:cNvSpPr/>
      </dsp:nvSpPr>
      <dsp:spPr>
        <a:xfrm>
          <a:off x="3209607" y="2715577"/>
          <a:ext cx="1810385" cy="1810385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Análise</a:t>
          </a:r>
          <a:endParaRPr lang="pt-BR" sz="2400" kern="1200" dirty="0"/>
        </a:p>
      </dsp:txBody>
      <dsp:txXfrm>
        <a:off x="3474732" y="3168174"/>
        <a:ext cx="1280135" cy="905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F16BE-47BE-433E-9D05-D9CB32BD3354}" type="datetimeFigureOut">
              <a:rPr lang="pt-BR" smtClean="0"/>
              <a:pPr/>
              <a:t>15/01/2018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2F8B7-F2FE-446B-887B-5CF2981E45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Como publicar em periódicos de impacto?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 introdução inovadora: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“Os efeitos da separação do recém nascidos (RN) e de sua mãe ainda não são claros.</a:t>
            </a:r>
            <a:r>
              <a:rPr lang="pt-BR" u="sng" dirty="0" smtClean="0"/>
              <a:t> Neste estudo demonstramos como o desmame precoce e abrupto afeta o desenvolvimento de RN. </a:t>
            </a:r>
            <a:r>
              <a:rPr lang="pt-BR" dirty="0" smtClean="0"/>
              <a:t>Esses dados podem subsidiar futuras pesquisas sobre o desenvolvimento cognitivo e intervenções em crianças e RN.”</a:t>
            </a:r>
            <a:endParaRPr lang="pt-BR" u="sn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 a revisão da literatura?</a:t>
            </a:r>
          </a:p>
          <a:p>
            <a:r>
              <a:rPr lang="pt-BR" dirty="0" smtClean="0"/>
              <a:t>E o referencial teórico?</a:t>
            </a:r>
          </a:p>
          <a:p>
            <a:r>
              <a:rPr lang="pt-BR" dirty="0" smtClean="0"/>
              <a:t>E a importância do estudo?</a:t>
            </a:r>
          </a:p>
          <a:p>
            <a:r>
              <a:rPr lang="pt-BR" dirty="0" smtClean="0"/>
              <a:t>Devo colocar a hipótese ou objetivo? Ou os dois?</a:t>
            </a:r>
          </a:p>
          <a:p>
            <a:r>
              <a:rPr lang="pt-BR" dirty="0" smtClean="0"/>
              <a:t>E os objetivos específicos?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Material e métodos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Escrita no passado</a:t>
            </a:r>
          </a:p>
          <a:p>
            <a:endParaRPr lang="pt-BR" dirty="0" smtClean="0"/>
          </a:p>
          <a:p>
            <a:r>
              <a:rPr lang="pt-BR" dirty="0" smtClean="0"/>
              <a:t>É um item importante, porém que não é atraente.</a:t>
            </a:r>
          </a:p>
          <a:p>
            <a:endParaRPr lang="pt-BR" dirty="0" smtClean="0"/>
          </a:p>
          <a:p>
            <a:r>
              <a:rPr lang="pt-BR" dirty="0" smtClean="0"/>
              <a:t>Muito importante para replicar seu estudo.</a:t>
            </a:r>
          </a:p>
          <a:p>
            <a:endParaRPr lang="pt-BR" dirty="0" smtClean="0"/>
          </a:p>
          <a:p>
            <a:r>
              <a:rPr lang="pt-BR" dirty="0" smtClean="0"/>
              <a:t>Apenas o que for relevante para seu estudo, diferente de relatório.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Métodos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Objetivo não é fazer um resumo do conhecimento sobre a área, nem sintetizar tudo que se leu sobre o tema.</a:t>
            </a:r>
          </a:p>
          <a:p>
            <a:r>
              <a:rPr lang="pt-BR" dirty="0" smtClean="0"/>
              <a:t>A introdução deve compreender o contexto de seu problema e a pergunta de pesquisa.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Qual a diferença de introdução e justificativa</a:t>
            </a:r>
            <a:r>
              <a:rPr lang="pt-BR" dirty="0" smtClean="0"/>
              <a:t>?</a:t>
            </a:r>
          </a:p>
          <a:p>
            <a:endParaRPr lang="pt-BR" dirty="0" smtClean="0"/>
          </a:p>
          <a:p>
            <a:r>
              <a:rPr lang="pt-BR" dirty="0" smtClean="0"/>
              <a:t>A introdução deve ser construída de forma que ao final seu leitor consiga prever seu objetivo.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Estudo sobre um tipo de asfalto e acidentes durante a chuva.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Fala sobre a chuva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Fala sobre asfalto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Fala sobre o instrumento de coleta de dados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Objetivo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755576" y="1772816"/>
            <a:ext cx="7992888" cy="3456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115616" y="2852936"/>
            <a:ext cx="7272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00" dirty="0" smtClean="0">
                <a:solidFill>
                  <a:schemeClr val="bg1"/>
                </a:solidFill>
              </a:rPr>
              <a:t>Por que é importante pesquisar sobre isso?</a:t>
            </a:r>
            <a:endParaRPr lang="pt-BR" sz="4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pt-BR" dirty="0" smtClean="0"/>
              <a:t>Tenha em mente seu objetivo e tipo de pesquisa:</a:t>
            </a:r>
          </a:p>
          <a:p>
            <a:r>
              <a:rPr lang="pt-BR" dirty="0" smtClean="0"/>
              <a:t>Descritiva: Descrever situações, espécies ou ocorrências.</a:t>
            </a:r>
          </a:p>
          <a:p>
            <a:r>
              <a:rPr lang="pt-BR" dirty="0" smtClean="0"/>
              <a:t>Associação: O que leva a investigar essa associação? </a:t>
            </a:r>
          </a:p>
          <a:p>
            <a:r>
              <a:rPr lang="pt-BR" dirty="0" smtClean="0"/>
              <a:t>Associação com interferência: Descreva os mecanismos conhecidos, causa e efeito. E o que leva a investigar essa interferência.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245</Words>
  <Application>Microsoft Office PowerPoint</Application>
  <PresentationFormat>Apresentação na tela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Como publicar em periódicos de impacto?</vt:lpstr>
      <vt:lpstr>Material e métodos</vt:lpstr>
      <vt:lpstr>Métodos</vt:lpstr>
      <vt:lpstr>Métodos</vt:lpstr>
      <vt:lpstr>introdução</vt:lpstr>
      <vt:lpstr>Introdução</vt:lpstr>
      <vt:lpstr>Introdução</vt:lpstr>
      <vt:lpstr>Exemplo</vt:lpstr>
      <vt:lpstr>Introdução</vt:lpstr>
      <vt:lpstr>Introdução</vt:lpstr>
      <vt:lpstr>Dúvidas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publicar em periódicos de impacto?</dc:title>
  <dc:creator>Artur Acelino</dc:creator>
  <cp:lastModifiedBy>Artur Acelino</cp:lastModifiedBy>
  <cp:revision>7</cp:revision>
  <dcterms:created xsi:type="dcterms:W3CDTF">2018-01-14T23:18:57Z</dcterms:created>
  <dcterms:modified xsi:type="dcterms:W3CDTF">2018-01-16T01:53:18Z</dcterms:modified>
</cp:coreProperties>
</file>