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AF0A8-22B2-C918-30AF-43306F2BC2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7ED703B-44FA-2F7E-E92A-A6B0F2A38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2E2CA5-F49B-5FA9-EA1C-5A77EB8A2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60D5C1-E58E-6591-78AB-EF9B75609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D49F44-34BD-1984-0014-802C2D45D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BF7C4-CD41-E049-B57E-1843AA41886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32624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6D333-54C4-399E-FD7E-2BD0B7F6E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208DC3-85A6-B443-3714-64AEEA1BB3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957AD-DA56-75BF-3ABC-BF1FC0001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4AB83F-6029-4047-4BE5-846CB090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5DA33C-6DDF-9C91-0968-86D4F438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5072E-17D5-D64D-9509-5912877C475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3430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1B05A9E-B1B9-6079-FD15-1FB42EF2BF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DB69135-528E-88F3-405C-2FFA320F2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F9C5487-A4BC-34AF-CB85-90F5B66CD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428902-B0F0-B2EB-D159-CA7A7C24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B044DD-38DE-A6D8-A48E-4C90D1EB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B71D0-6C56-4E4A-BB36-93095F4D0E2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3705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F1FD2A-A2ED-0209-1E00-E9DA84847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BD9137-4CC3-4372-F262-4CA513937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ABFB1A-7210-3400-1340-68CD629BB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C93EE8-D6B7-F735-019D-0B526427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F2A076-0A1A-5FE1-22E5-A3C2F0415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53471-82DC-1746-88D4-CF20F06398E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4542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801A81-88D0-AAAA-17B8-E8D1EC77C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8BF34F-191C-95FE-1768-3DC98AD86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209265-82CA-6D76-1E8D-17409A2B1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39B239-C836-CFE6-36B6-E57460AA9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9F66F7-C2BC-0451-4294-B1C662BA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BCB63-917B-C446-AC7E-482CC049514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4749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5A11E8-14CF-75D1-96EB-EFD4DD5C1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51511A-E86D-20E5-0178-05D66880A4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F0B180B-32E2-2F7C-D1B2-04F669129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A32A9AF-A201-2E96-0B3E-ECA57EAF1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A55A329-265F-75B6-8A7F-276A66A52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D886E57-13E1-3D3D-F598-FB25E28CB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5C5FB-D837-4049-9C60-9650788BA7E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4452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C9A3A8-AAD8-B408-8786-32A1012E5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C0A2026-51F7-B9D8-DAFD-B6E9FC9C7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51259F1-E6F5-9E40-2637-66648ECFC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E92F296-3B54-D31C-F6AF-79BA022BB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5891535-96C7-BB45-D871-D1E96B386B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6DC3738-57A4-0CF1-EB0F-17B186C99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E4D88E4-77EE-D9C2-DE5A-4ECD9845E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3210BAD-E3BD-882D-480D-91BE3A577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CD308-3A2F-7C42-A472-F99859A5B16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1030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4B84E-0D2F-788D-F78E-E9C8E8FCD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99395FA-EA2D-AD3E-F0F2-F19508C2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D8A3B52-5C2C-29E5-9A10-ADA6F711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A3313BB-2D6F-95ED-5EBF-9E6EE73DB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11C13-0B3F-BF41-B88A-A748AE23FE4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0614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763B7E2-EAC7-EF6B-B0DC-F4BE34294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5B1BD8D-ABF0-14CB-8231-DE6B9D1C8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067A20B-1ED6-19A2-7C17-383919DF0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15352-A626-3848-9BC5-34B654233E3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2794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6D848-5F7F-EAC5-F3A9-7E6AAAB4D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AFC37D-623A-0943-8E84-F06969C1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82BBEB6-6C24-A307-F9A5-A0CC190A8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021262-EC31-F1BE-2AEE-8E172BCFC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556A3D-6C0C-E4D1-2028-88FFA73D4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98789DB-91A1-6377-C686-D5390E0C2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75B72-ED79-274E-ADCF-4C2449D6B16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15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A775F-0E34-FA9E-C184-6CEF904E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8DF4C05-FCD5-8C9D-B130-DED27F5DBD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C3CA4E6-32D3-018F-551A-A332877E9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0E05F69-8032-A3DB-381C-C0E0363B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4E1FD59-29F1-0755-B3E6-41C6F6C2D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5D08B0-AB54-E968-F4FD-8B938BDEF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72CB8-E588-0946-98EF-A2512982B27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2685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4EEF11D-7188-9A7E-9264-67A6D9B73C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3B8B9DB-FA51-5A9C-27A3-9B7CD9DA1E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28271D5-1405-44CE-AFB5-78D85282CA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B135C7A-6B90-907E-7F63-886B19E5FA9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75B2743-FF87-D092-DAF3-834B8DDB229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FC5EBA-C6BE-CD4E-A0BA-5A749F7B61ED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>
            <a:extLst>
              <a:ext uri="{FF2B5EF4-FFF2-40B4-BE49-F238E27FC236}">
                <a16:creationId xmlns:a16="http://schemas.microsoft.com/office/drawing/2014/main" id="{438B5C2A-2405-4B66-02F1-CF02A0CA7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133600"/>
            <a:ext cx="7705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TAXAS BAYESIANAS EMPÍRICAS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>
            <a:extLst>
              <a:ext uri="{FF2B5EF4-FFF2-40B4-BE49-F238E27FC236}">
                <a16:creationId xmlns:a16="http://schemas.microsoft.com/office/drawing/2014/main" id="{7B622274-D4C9-D75E-4546-1CC47057E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20713"/>
            <a:ext cx="7777162" cy="457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A formulação bayesiana requer as médias e variáncias (</a:t>
            </a:r>
            <a:r>
              <a:rPr lang="pt-BR" altLang="pt-BR" i="1"/>
              <a:t>μi</a:t>
            </a:r>
            <a:r>
              <a:rPr lang="pt-BR" altLang="pt-BR"/>
              <a:t>  e      ) para cada uma das áreas.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Abordagem mais simples – estimador bayesiano empírico.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Hipótese: distribuição da variável aleatória </a:t>
            </a:r>
            <a:r>
              <a:rPr lang="pt-BR" altLang="pt-BR" i="1"/>
              <a:t>θi </a:t>
            </a:r>
            <a:r>
              <a:rPr lang="pt-BR" altLang="pt-BR"/>
              <a:t>é a mesma para todas as áreas – todas as médias e variâncias são iguais.</a:t>
            </a:r>
          </a:p>
          <a:p>
            <a:pPr>
              <a:spcBef>
                <a:spcPct val="50000"/>
              </a:spcBef>
            </a:pPr>
            <a:r>
              <a:rPr lang="pt-BR" altLang="pt-BR" i="1"/>
              <a:t>μi</a:t>
            </a:r>
            <a:r>
              <a:rPr lang="pt-BR" altLang="pt-BR"/>
              <a:t>  e       - podem ser estimados a partir dos dados.</a:t>
            </a:r>
          </a:p>
        </p:txBody>
      </p:sp>
      <p:graphicFrame>
        <p:nvGraphicFramePr>
          <p:cNvPr id="11269" name="Object 5">
            <a:extLst>
              <a:ext uri="{FF2B5EF4-FFF2-40B4-BE49-F238E27FC236}">
                <a16:creationId xmlns:a16="http://schemas.microsoft.com/office/drawing/2014/main" id="{0F7DD4EC-1925-96D0-0A19-F20B19AC75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9113" y="981075"/>
          <a:ext cx="546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86300" imgH="5562600" progId="Equation.3">
                  <p:embed/>
                </p:oleObj>
              </mc:Choice>
              <mc:Fallback>
                <p:oleObj name="Equation" r:id="rId2" imgW="4686300" imgH="556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981075"/>
                        <a:ext cx="546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>
            <a:extLst>
              <a:ext uri="{FF2B5EF4-FFF2-40B4-BE49-F238E27FC236}">
                <a16:creationId xmlns:a16="http://schemas.microsoft.com/office/drawing/2014/main" id="{102A6037-1A02-15C9-DF05-3B2CC47D65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4221163"/>
          <a:ext cx="546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86300" imgH="5562600" progId="Equation.3">
                  <p:embed/>
                </p:oleObj>
              </mc:Choice>
              <mc:Fallback>
                <p:oleObj name="Equation" r:id="rId4" imgW="4686300" imgH="5562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221163"/>
                        <a:ext cx="546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>
            <a:extLst>
              <a:ext uri="{FF2B5EF4-FFF2-40B4-BE49-F238E27FC236}">
                <a16:creationId xmlns:a16="http://schemas.microsoft.com/office/drawing/2014/main" id="{F70D0267-3CF3-761C-FAEE-C76621ADB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92150"/>
            <a:ext cx="7991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Calcula-se </a:t>
            </a:r>
            <a:r>
              <a:rPr lang="pt-BR" altLang="pt-BR" i="1"/>
              <a:t>μi </a:t>
            </a:r>
            <a:r>
              <a:rPr lang="pt-BR" altLang="pt-BR"/>
              <a:t>a partir das taxas observadas:</a:t>
            </a:r>
          </a:p>
        </p:txBody>
      </p:sp>
      <p:graphicFrame>
        <p:nvGraphicFramePr>
          <p:cNvPr id="12293" name="Object 5">
            <a:extLst>
              <a:ext uri="{FF2B5EF4-FFF2-40B4-BE49-F238E27FC236}">
                <a16:creationId xmlns:a16="http://schemas.microsoft.com/office/drawing/2014/main" id="{5ADAD51D-74A1-B0F1-2C30-C18F0A83AE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95738" y="3141663"/>
          <a:ext cx="546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86300" imgH="5562600" progId="Equation.3">
                  <p:embed/>
                </p:oleObj>
              </mc:Choice>
              <mc:Fallback>
                <p:oleObj name="Equation" r:id="rId2" imgW="4686300" imgH="556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3141663"/>
                        <a:ext cx="546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Text Box 7">
            <a:extLst>
              <a:ext uri="{FF2B5EF4-FFF2-40B4-BE49-F238E27FC236}">
                <a16:creationId xmlns:a16="http://schemas.microsoft.com/office/drawing/2014/main" id="{FEF823D8-3AB7-E3DF-EAFB-6FB8DA635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213100"/>
            <a:ext cx="842486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Estima-se a variância        a partir da variância das taxas observadas com relação à média estimada: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C7CE72B-576F-5189-11DD-9B746DDF60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7388" y="1390650"/>
            <a:ext cx="2628900" cy="14732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FDBC4267-F0CD-3A6C-66FF-5BF9DAD173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8869" y="4564908"/>
            <a:ext cx="4457700" cy="1346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>
            <a:extLst>
              <a:ext uri="{FF2B5EF4-FFF2-40B4-BE49-F238E27FC236}">
                <a16:creationId xmlns:a16="http://schemas.microsoft.com/office/drawing/2014/main" id="{5285F73E-8187-7E59-9462-7BBDF1021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981075"/>
            <a:ext cx="78486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As taxas das áreas serão reestimadas – por meio da média ponderada entre o valor medido e a taxa média global – o peso dessa média será inversamente proporcional à população da área.</a:t>
            </a:r>
          </a:p>
        </p:txBody>
      </p:sp>
      <p:graphicFrame>
        <p:nvGraphicFramePr>
          <p:cNvPr id="13317" name="Object 5">
            <a:extLst>
              <a:ext uri="{FF2B5EF4-FFF2-40B4-BE49-F238E27FC236}">
                <a16:creationId xmlns:a16="http://schemas.microsoft.com/office/drawing/2014/main" id="{4106824F-F514-2F19-EAEB-22528EE996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2924175"/>
          <a:ext cx="4464050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5854700" progId="Equation.3">
                  <p:embed/>
                </p:oleObj>
              </mc:Choice>
              <mc:Fallback>
                <p:oleObj name="Equation" r:id="rId2" imgW="28092400" imgH="5854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924175"/>
                        <a:ext cx="4464050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>
            <a:extLst>
              <a:ext uri="{FF2B5EF4-FFF2-40B4-BE49-F238E27FC236}">
                <a16:creationId xmlns:a16="http://schemas.microsoft.com/office/drawing/2014/main" id="{D4A3B481-4078-BCC8-FC7A-1B8638B1DF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4221163"/>
          <a:ext cx="2951163" cy="228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4000" imgH="14922500" progId="Equation.3">
                  <p:embed/>
                </p:oleObj>
              </mc:Choice>
              <mc:Fallback>
                <p:oleObj name="Equation" r:id="rId4" imgW="19304000" imgH="14922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221163"/>
                        <a:ext cx="2951163" cy="228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>
            <a:extLst>
              <a:ext uri="{FF2B5EF4-FFF2-40B4-BE49-F238E27FC236}">
                <a16:creationId xmlns:a16="http://schemas.microsoft.com/office/drawing/2014/main" id="{E08D97B4-1E87-45BF-B08C-783636996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0"/>
            <a:ext cx="813593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Correção das taxas de mortalidade infantil do Rio Janeiro – redução dos valores extremos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23872A9A-78F5-EE3C-F78A-E0A3F01E7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8" y="5722938"/>
            <a:ext cx="86756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/>
              <a:t>Comparação entre a taxa observada (eixo y) e a  estimada (eixo x).</a:t>
            </a:r>
          </a:p>
        </p:txBody>
      </p:sp>
      <p:pic>
        <p:nvPicPr>
          <p:cNvPr id="14343" name="Picture 7">
            <a:extLst>
              <a:ext uri="{FF2B5EF4-FFF2-40B4-BE49-F238E27FC236}">
                <a16:creationId xmlns:a16="http://schemas.microsoft.com/office/drawing/2014/main" id="{DD27CF31-5B70-1E3B-57B6-A952E47DB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25538"/>
            <a:ext cx="8388350" cy="4475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>
            <a:extLst>
              <a:ext uri="{FF2B5EF4-FFF2-40B4-BE49-F238E27FC236}">
                <a16:creationId xmlns:a16="http://schemas.microsoft.com/office/drawing/2014/main" id="{6DEA8588-F5F2-AAF4-EFB4-48BC744E8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836613"/>
            <a:ext cx="7416800" cy="543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Estimador bayesiano – inclusão de efeitos espaciais – faz-se a estimativa localmente, de modo que ela convirja para uma média local e não uma média global.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Consiste na aplicação do mesmo método em cada área e considerar como região a vizinhança dessa área.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Suposição: as taxas da vizinhança da área i possuem média </a:t>
            </a:r>
            <a:r>
              <a:rPr lang="pt-BR" altLang="pt-BR" i="1"/>
              <a:t>μi</a:t>
            </a:r>
            <a:r>
              <a:rPr lang="pt-BR" altLang="pt-BR"/>
              <a:t> e variância      comuns.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Esse método é denominado Estimativa Bayesiana Local.</a:t>
            </a:r>
          </a:p>
        </p:txBody>
      </p:sp>
      <p:graphicFrame>
        <p:nvGraphicFramePr>
          <p:cNvPr id="15365" name="Object 5">
            <a:extLst>
              <a:ext uri="{FF2B5EF4-FFF2-40B4-BE49-F238E27FC236}">
                <a16:creationId xmlns:a16="http://schemas.microsoft.com/office/drawing/2014/main" id="{C02EB4CA-7DE3-4DEF-3A1E-2D800D1159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4581525"/>
          <a:ext cx="546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86300" imgH="5562600" progId="Equation.3">
                  <p:embed/>
                </p:oleObj>
              </mc:Choice>
              <mc:Fallback>
                <p:oleObj name="Equation" r:id="rId2" imgW="4686300" imgH="556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581525"/>
                        <a:ext cx="546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>
            <a:extLst>
              <a:ext uri="{FF2B5EF4-FFF2-40B4-BE49-F238E27FC236}">
                <a16:creationId xmlns:a16="http://schemas.microsoft.com/office/drawing/2014/main" id="{A9E67B1D-12FC-F97D-823B-7FE7E9783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0"/>
            <a:ext cx="7550150" cy="377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9" name="Text Box 5">
            <a:extLst>
              <a:ext uri="{FF2B5EF4-FFF2-40B4-BE49-F238E27FC236}">
                <a16:creationId xmlns:a16="http://schemas.microsoft.com/office/drawing/2014/main" id="{C0403955-CE7B-563C-7F50-D022BEED3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3800475"/>
            <a:ext cx="8604250" cy="286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Coeficientes de detecção de hanseníase em menores de 15 anos, 1993 a 1997, por bairros do Recife: taxas brutas e estimadas pelo estimador bayesiano empírico local. 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Identificação de bairros prioritários – altas taxas mesmo após a suavização do indicador.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0332AF77-4903-DFAB-99DF-98EC00A1E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341438"/>
            <a:ext cx="85693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400"/>
              <a:t>Câmara G, Carvalho MS, Cruz OG, Correa V. Análise Espacial de Áreas. In: Druck S, Carvalho MS, Câmara G, Monteiro AMV. Análise Espacial de Dados Geográficos. Planaltina, Embrapa, 2004.</a:t>
            </a: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63886963-675C-E1B3-6B9D-738363304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4813"/>
            <a:ext cx="7993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/>
              <a:t>Referências Bibliográficas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>
            <a:extLst>
              <a:ext uri="{FF2B5EF4-FFF2-40B4-BE49-F238E27FC236}">
                <a16:creationId xmlns:a16="http://schemas.microsoft.com/office/drawing/2014/main" id="{000FED5F-CFFB-DF3F-BE01-0D6B4AD20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9213"/>
            <a:ext cx="8604250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A figura a seguir apresenta um mapa temático com a mortalidade infantil (óbitos &lt; 1 ano/1000 NV) dos 148 bairros do Rio de Janeiro, em 1994. Há 15 bairros com taxas maiores que 40 e dois com taxas maiores que 100 ób/1000NV.</a:t>
            </a:r>
          </a:p>
        </p:txBody>
      </p:sp>
      <p:pic>
        <p:nvPicPr>
          <p:cNvPr id="3077" name="Picture 5">
            <a:extLst>
              <a:ext uri="{FF2B5EF4-FFF2-40B4-BE49-F238E27FC236}">
                <a16:creationId xmlns:a16="http://schemas.microsoft.com/office/drawing/2014/main" id="{2E517542-2669-0850-4E36-6573DA6FE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684463"/>
            <a:ext cx="8388350" cy="417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>
            <a:extLst>
              <a:ext uri="{FF2B5EF4-FFF2-40B4-BE49-F238E27FC236}">
                <a16:creationId xmlns:a16="http://schemas.microsoft.com/office/drawing/2014/main" id="{F013CE51-4120-5CC7-782A-DBEF8850B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6250"/>
            <a:ext cx="8353425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A maioria dos valores extremos ocorre em bairros com pequenas populações.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Por exemplo, considere uma região com 15 crianças nascidas e nenhuma morte, o que aparentemente indicaria uma situação ideal. Se apenas uma criança morre neste ano, a taxa passa de 0 por mil para 66 por mil !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Em geral,  são os valores extremos que mais chamam a atenção num mapa temático de taxas. Esse, muitas vezes, são resultado de um pequeno número de observações, sendo portanto menos confiável, ou seja, apenas flutuação aleatória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>
            <a:extLst>
              <a:ext uri="{FF2B5EF4-FFF2-40B4-BE49-F238E27FC236}">
                <a16:creationId xmlns:a16="http://schemas.microsoft.com/office/drawing/2014/main" id="{D018C116-90F9-91A8-DBAF-9691D985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341438"/>
            <a:ext cx="8135937" cy="3509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Para suavizar a flutuação aleatória - considera-se que a taxa observada é apenas uma realização de um processo não observado.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É tanto menos confiável quanto menor a população. 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A ideia é reestimar uma taxa mais próxima do risco real ao qual a população está exposta.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>
            <a:extLst>
              <a:ext uri="{FF2B5EF4-FFF2-40B4-BE49-F238E27FC236}">
                <a16:creationId xmlns:a16="http://schemas.microsoft.com/office/drawing/2014/main" id="{79404DA3-6E0E-1363-E80C-CE38FF765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76250"/>
            <a:ext cx="84248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1º - Gráfico que expresse a taxa em função da população em risco.</a:t>
            </a:r>
          </a:p>
        </p:txBody>
      </p:sp>
      <p:pic>
        <p:nvPicPr>
          <p:cNvPr id="6149" name="Picture 5">
            <a:extLst>
              <a:ext uri="{FF2B5EF4-FFF2-40B4-BE49-F238E27FC236}">
                <a16:creationId xmlns:a16="http://schemas.microsoft.com/office/drawing/2014/main" id="{0E9B9209-E2B1-F18C-3F5C-E7EF530D8E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47813"/>
            <a:ext cx="9144000" cy="4976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>
            <a:extLst>
              <a:ext uri="{FF2B5EF4-FFF2-40B4-BE49-F238E27FC236}">
                <a16:creationId xmlns:a16="http://schemas.microsoft.com/office/drawing/2014/main" id="{1A77A0BB-913A-19E4-5B62-3B878182A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76250"/>
            <a:ext cx="8496300" cy="436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Taxa média = 21 ob/1000NV.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Bairros com maior população – taxas próximas da média.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Diminuição da população – aumento da flutuação da taxa medida.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Efeito funil.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Bairros com menor população – taxas variando entre 0 e 130 ob por 1000 NV.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>
            <a:extLst>
              <a:ext uri="{FF2B5EF4-FFF2-40B4-BE49-F238E27FC236}">
                <a16:creationId xmlns:a16="http://schemas.microsoft.com/office/drawing/2014/main" id="{A2760C57-AE63-62B6-1F65-F9DA47E79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836613"/>
            <a:ext cx="8280400" cy="521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Suposição de que as taxas das diferentes regiões estão autocorrelacionadas.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Levar em conta o comportamento dos vizinhos para estimar uma taxa mais realista para as regiões de menor população - técnicas de estimação bayesiana. 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Considera-se que a taxa “real” θi associada a cada área não é conhecida, e dispomos de uma taxa observada ti = zi / ni , onde ni é o número de pessoas observadas, é zi é o número de eventos na i-ésima área.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>
            <a:extLst>
              <a:ext uri="{FF2B5EF4-FFF2-40B4-BE49-F238E27FC236}">
                <a16:creationId xmlns:a16="http://schemas.microsoft.com/office/drawing/2014/main" id="{298BA5ED-878F-A7FE-2C9F-AA1992B58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620713"/>
            <a:ext cx="8351838" cy="2868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Estimador bayesiano: suposição de que a taxa </a:t>
            </a:r>
            <a:r>
              <a:rPr lang="pt-BR" altLang="pt-BR" i="1"/>
              <a:t>θi</a:t>
            </a:r>
            <a:r>
              <a:rPr lang="pt-BR" altLang="pt-BR"/>
              <a:t> é uma variável aleatória, que possui uma média </a:t>
            </a:r>
            <a:r>
              <a:rPr lang="pt-BR" altLang="pt-BR" i="1"/>
              <a:t>μi</a:t>
            </a:r>
            <a:r>
              <a:rPr lang="pt-BR" altLang="pt-BR"/>
              <a:t> e uma variância 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O melhor estimador bayesiano é dado por uma combinação linear entre a taxa observada </a:t>
            </a:r>
            <a:r>
              <a:rPr lang="pt-BR" altLang="pt-BR" i="1"/>
              <a:t>t</a:t>
            </a:r>
            <a:r>
              <a:rPr lang="pt-BR" altLang="pt-BR" i="1" baseline="-25000"/>
              <a:t>i</a:t>
            </a:r>
            <a:r>
              <a:rPr lang="pt-BR" altLang="pt-BR"/>
              <a:t> e a média </a:t>
            </a:r>
            <a:r>
              <a:rPr lang="pt-BR" altLang="pt-BR" i="1"/>
              <a:t>μi</a:t>
            </a:r>
            <a:r>
              <a:rPr lang="pt-BR" altLang="pt-BR"/>
              <a:t>:</a:t>
            </a:r>
          </a:p>
        </p:txBody>
      </p:sp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1723F39E-7852-6382-49FB-10C23EE3CC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1412875"/>
          <a:ext cx="60642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86300" imgH="5562600" progId="Equation.3">
                  <p:embed/>
                </p:oleObj>
              </mc:Choice>
              <mc:Fallback>
                <p:oleObj name="Equation" r:id="rId2" imgW="4686300" imgH="556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412875"/>
                        <a:ext cx="60642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7242E7E3-D46A-CBD4-F4B2-F4AC10DDB4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4438" y="3068638"/>
          <a:ext cx="38163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92400" imgH="5854700" progId="Equation.3">
                  <p:embed/>
                </p:oleObj>
              </mc:Choice>
              <mc:Fallback>
                <p:oleObj name="Equation" r:id="rId4" imgW="28092400" imgH="5854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3068638"/>
                        <a:ext cx="3816350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 Box 7">
            <a:extLst>
              <a:ext uri="{FF2B5EF4-FFF2-40B4-BE49-F238E27FC236}">
                <a16:creationId xmlns:a16="http://schemas.microsoft.com/office/drawing/2014/main" id="{C966E76F-DAAF-32E9-A625-29E57C5EE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149725"/>
            <a:ext cx="3743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O fator </a:t>
            </a:r>
            <a:r>
              <a:rPr lang="pt-BR" altLang="pt-BR" i="1"/>
              <a:t>w</a:t>
            </a:r>
            <a:r>
              <a:rPr lang="pt-BR" altLang="pt-BR" i="1" baseline="-25000"/>
              <a:t>i</a:t>
            </a:r>
            <a:r>
              <a:rPr lang="pt-BR" altLang="pt-BR"/>
              <a:t> é dado por:</a:t>
            </a:r>
          </a:p>
        </p:txBody>
      </p:sp>
      <p:graphicFrame>
        <p:nvGraphicFramePr>
          <p:cNvPr id="9224" name="Object 8">
            <a:extLst>
              <a:ext uri="{FF2B5EF4-FFF2-40B4-BE49-F238E27FC236}">
                <a16:creationId xmlns:a16="http://schemas.microsoft.com/office/drawing/2014/main" id="{D335A156-DF20-C2F6-593F-455F4F1B2B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363" y="3573463"/>
          <a:ext cx="3028950" cy="234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0" imgH="14922500" progId="Equation.3">
                  <p:embed/>
                </p:oleObj>
              </mc:Choice>
              <mc:Fallback>
                <p:oleObj name="Equation" r:id="rId6" imgW="19304000" imgH="14922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3573463"/>
                        <a:ext cx="3028950" cy="234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Text Box 9">
            <a:extLst>
              <a:ext uri="{FF2B5EF4-FFF2-40B4-BE49-F238E27FC236}">
                <a16:creationId xmlns:a16="http://schemas.microsoft.com/office/drawing/2014/main" id="{24B587F5-C1AA-9351-BEF6-DE6DD23FC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5805488"/>
            <a:ext cx="8820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Peso </a:t>
            </a:r>
            <a:r>
              <a:rPr lang="pt-BR" altLang="pt-BR" i="1"/>
              <a:t>w</a:t>
            </a:r>
            <a:r>
              <a:rPr lang="pt-BR" altLang="pt-BR" i="1" baseline="-25000"/>
              <a:t>i</a:t>
            </a:r>
            <a:r>
              <a:rPr lang="pt-BR" altLang="pt-BR"/>
              <a:t> – diminui com a diminuição da população.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>
            <a:extLst>
              <a:ext uri="{FF2B5EF4-FFF2-40B4-BE49-F238E27FC236}">
                <a16:creationId xmlns:a16="http://schemas.microsoft.com/office/drawing/2014/main" id="{B058D135-64D9-90DB-1F4E-D50E2DCE7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76250"/>
            <a:ext cx="8351837" cy="564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/>
              <a:t>Peso </a:t>
            </a:r>
            <a:r>
              <a:rPr lang="pt-BR" altLang="pt-BR" i="1"/>
              <a:t>w</a:t>
            </a:r>
            <a:r>
              <a:rPr lang="pt-BR" altLang="pt-BR" i="1" baseline="-25000"/>
              <a:t>i</a:t>
            </a:r>
            <a:r>
              <a:rPr lang="pt-BR" altLang="pt-BR"/>
              <a:t> – reflete o grau de confiança de cada taxa.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Populações reduzidas – confiança na taxa observada diminui e a estimativa da taxa se aproxima do modelo a priori – isto é, se aproxima de </a:t>
            </a:r>
            <a:r>
              <a:rPr lang="pt-BR" altLang="pt-BR" i="1"/>
              <a:t>μi.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Regiões com populações muito baixas terão correção maior.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Regiões com maiores populações sofrerão pouca alteração em suas taxas.</a:t>
            </a:r>
          </a:p>
          <a:p>
            <a:pPr>
              <a:spcBef>
                <a:spcPct val="50000"/>
              </a:spcBef>
            </a:pPr>
            <a:r>
              <a:rPr lang="pt-BR" altLang="pt-BR"/>
              <a:t>Qdo</a:t>
            </a:r>
            <a:r>
              <a:rPr lang="pt-BR" altLang="pt-BR" i="1"/>
              <a:t> n </a:t>
            </a:r>
            <a:r>
              <a:rPr lang="pt-BR" altLang="pt-BR"/>
              <a:t>for pequeno - </a:t>
            </a:r>
            <a:r>
              <a:rPr lang="pt-BR" altLang="pt-BR" i="1"/>
              <a:t>θi</a:t>
            </a:r>
            <a:r>
              <a:rPr lang="pt-BR" altLang="pt-BR"/>
              <a:t> será estimado com maior peso da média da vizinhança.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787</Words>
  <Application>Microsoft Macintosh PowerPoint</Application>
  <PresentationFormat>Apresentação na tela (4:3)</PresentationFormat>
  <Paragraphs>43</Paragraphs>
  <Slides>16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Arial</vt:lpstr>
      <vt:lpstr>Design padrão</vt:lpstr>
      <vt:lpstr>Microsoft Equation 3.0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Operador</dc:creator>
  <cp:lastModifiedBy>Daiane</cp:lastModifiedBy>
  <cp:revision>7</cp:revision>
  <dcterms:created xsi:type="dcterms:W3CDTF">2012-08-23T18:20:22Z</dcterms:created>
  <dcterms:modified xsi:type="dcterms:W3CDTF">2025-02-10T16:00:27Z</dcterms:modified>
</cp:coreProperties>
</file>