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>
        <p:scale>
          <a:sx n="50" d="100"/>
          <a:sy n="50" d="100"/>
        </p:scale>
        <p:origin x="-684" y="-4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230E07-DFF6-4977-9C91-E4842903C310}" type="datetimeFigureOut">
              <a:rPr lang="pt-BR" smtClean="0"/>
              <a:t>07/06/2016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AF589C-4469-444E-9212-1F96E1A01F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1817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917EE-953B-4258-A071-EA05AA3DF5E2}" type="datetimeFigureOut">
              <a:rPr lang="pt-BR" smtClean="0"/>
              <a:t>07/06/2016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4ADA-5CC2-4179-A2F3-0929089901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7077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917EE-953B-4258-A071-EA05AA3DF5E2}" type="datetimeFigureOut">
              <a:rPr lang="pt-BR" smtClean="0"/>
              <a:t>07/06/2016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4ADA-5CC2-4179-A2F3-0929089901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5170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917EE-953B-4258-A071-EA05AA3DF5E2}" type="datetimeFigureOut">
              <a:rPr lang="pt-BR" smtClean="0"/>
              <a:t>07/06/2016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4ADA-5CC2-4179-A2F3-0929089901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4380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917EE-953B-4258-A071-EA05AA3DF5E2}" type="datetimeFigureOut">
              <a:rPr lang="pt-BR" smtClean="0"/>
              <a:t>07/06/2016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4ADA-5CC2-4179-A2F3-0929089901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0635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917EE-953B-4258-A071-EA05AA3DF5E2}" type="datetimeFigureOut">
              <a:rPr lang="pt-BR" smtClean="0"/>
              <a:t>07/06/2016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4ADA-5CC2-4179-A2F3-0929089901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8777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917EE-953B-4258-A071-EA05AA3DF5E2}" type="datetimeFigureOut">
              <a:rPr lang="pt-BR" smtClean="0"/>
              <a:t>07/06/2016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4ADA-5CC2-4179-A2F3-0929089901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4857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917EE-953B-4258-A071-EA05AA3DF5E2}" type="datetimeFigureOut">
              <a:rPr lang="pt-BR" smtClean="0"/>
              <a:t>07/06/2016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4ADA-5CC2-4179-A2F3-0929089901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8853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917EE-953B-4258-A071-EA05AA3DF5E2}" type="datetimeFigureOut">
              <a:rPr lang="pt-BR" smtClean="0"/>
              <a:t>07/06/2016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4ADA-5CC2-4179-A2F3-0929089901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5052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917EE-953B-4258-A071-EA05AA3DF5E2}" type="datetimeFigureOut">
              <a:rPr lang="pt-BR" smtClean="0"/>
              <a:t>07/06/2016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4ADA-5CC2-4179-A2F3-0929089901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0527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917EE-953B-4258-A071-EA05AA3DF5E2}" type="datetimeFigureOut">
              <a:rPr lang="pt-BR" smtClean="0"/>
              <a:t>07/06/2016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4ADA-5CC2-4179-A2F3-0929089901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1267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917EE-953B-4258-A071-EA05AA3DF5E2}" type="datetimeFigureOut">
              <a:rPr lang="pt-BR" smtClean="0"/>
              <a:t>07/06/2016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4ADA-5CC2-4179-A2F3-0929089901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5761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6917EE-953B-4258-A071-EA05AA3DF5E2}" type="datetimeFigureOut">
              <a:rPr lang="pt-BR" smtClean="0"/>
              <a:t>07/06/2016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44ADA-5CC2-4179-A2F3-0929089901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040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9470422" y="101330"/>
            <a:ext cx="405870" cy="405870"/>
          </a:xfrm>
          <a:prstGeom prst="rect">
            <a:avLst/>
          </a:prstGeom>
          <a:solidFill>
            <a:srgbClr val="0049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9949849" y="101330"/>
            <a:ext cx="405870" cy="405870"/>
          </a:xfrm>
          <a:prstGeom prst="rect">
            <a:avLst/>
          </a:prstGeom>
          <a:solidFill>
            <a:srgbClr val="007D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0429277" y="101330"/>
            <a:ext cx="405870" cy="405870"/>
          </a:xfrm>
          <a:prstGeom prst="rect">
            <a:avLst/>
          </a:prstGeom>
          <a:solidFill>
            <a:srgbClr val="5DA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9470422" y="612719"/>
            <a:ext cx="405870" cy="405870"/>
          </a:xfrm>
          <a:prstGeom prst="rect">
            <a:avLst/>
          </a:prstGeom>
          <a:solidFill>
            <a:srgbClr val="952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0908704" y="101330"/>
            <a:ext cx="405870" cy="405870"/>
          </a:xfrm>
          <a:prstGeom prst="rect">
            <a:avLst/>
          </a:prstGeom>
          <a:solidFill>
            <a:srgbClr val="C7EA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9949849" y="612719"/>
            <a:ext cx="405870" cy="405870"/>
          </a:xfrm>
          <a:prstGeom prst="rect">
            <a:avLst/>
          </a:prstGeom>
          <a:solidFill>
            <a:srgbClr val="BB2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10429277" y="612719"/>
            <a:ext cx="405870" cy="405870"/>
          </a:xfrm>
          <a:prstGeom prst="rect">
            <a:avLst/>
          </a:prstGeom>
          <a:solidFill>
            <a:srgbClr val="E461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0908704" y="612719"/>
            <a:ext cx="405870" cy="405870"/>
          </a:xfrm>
          <a:prstGeom prst="rect">
            <a:avLst/>
          </a:prstGeom>
          <a:solidFill>
            <a:srgbClr val="EBAC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9470422" y="1156070"/>
            <a:ext cx="405870" cy="405870"/>
          </a:xfrm>
          <a:prstGeom prst="rect">
            <a:avLst/>
          </a:prstGeom>
          <a:solidFill>
            <a:srgbClr val="968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9949849" y="1156070"/>
            <a:ext cx="405870" cy="405870"/>
          </a:xfrm>
          <a:prstGeom prst="rect">
            <a:avLst/>
          </a:prstGeom>
          <a:solidFill>
            <a:srgbClr val="B7C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9470422" y="1699421"/>
            <a:ext cx="405870" cy="40587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10429277" y="1156070"/>
            <a:ext cx="405870" cy="405870"/>
          </a:xfrm>
          <a:prstGeom prst="rect">
            <a:avLst/>
          </a:prstGeom>
          <a:solidFill>
            <a:srgbClr val="DFE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10908704" y="1156070"/>
            <a:ext cx="405870" cy="405870"/>
          </a:xfrm>
          <a:prstGeom prst="rect">
            <a:avLst/>
          </a:prstGeom>
          <a:solidFill>
            <a:srgbClr val="F4F3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9949849" y="1699421"/>
            <a:ext cx="405870" cy="40587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10429277" y="1706957"/>
            <a:ext cx="405870" cy="405870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10908704" y="1700808"/>
            <a:ext cx="405870" cy="405870"/>
          </a:xfrm>
          <a:prstGeom prst="rect">
            <a:avLst/>
          </a:prstGeom>
          <a:solidFill>
            <a:srgbClr val="DCD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8" y="261134"/>
            <a:ext cx="8928038" cy="3946882"/>
          </a:xfrm>
          <a:prstGeom prst="rect">
            <a:avLst/>
          </a:prstGeom>
        </p:spPr>
      </p:pic>
      <p:sp>
        <p:nvSpPr>
          <p:cNvPr id="21" name="CaixaDeTexto 20"/>
          <p:cNvSpPr txBox="1"/>
          <p:nvPr/>
        </p:nvSpPr>
        <p:spPr>
          <a:xfrm>
            <a:off x="2709600" y="4149080"/>
            <a:ext cx="3105792" cy="1151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pt-BR" sz="2700" dirty="0" smtClean="0">
                <a:solidFill>
                  <a:srgbClr val="952B2F"/>
                </a:solidFill>
                <a:latin typeface="Arial" pitchFamily="34" charset="0"/>
                <a:cs typeface="Arial" pitchFamily="34" charset="0"/>
              </a:rPr>
              <a:t>mude a história cuidando das crianças hoje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1395484" y="6453336"/>
            <a:ext cx="7643003" cy="301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600" dirty="0" smtClean="0">
                <a:solidFill>
                  <a:srgbClr val="968D00"/>
                </a:solidFill>
                <a:latin typeface="Arial" pitchFamily="34" charset="0"/>
                <a:cs typeface="Arial" pitchFamily="34" charset="0"/>
              </a:rPr>
              <a:t>Anna Chiesa</a:t>
            </a:r>
            <a:endParaRPr lang="pt-BR" sz="1600" dirty="0">
              <a:solidFill>
                <a:srgbClr val="968D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308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914" y="692696"/>
            <a:ext cx="6148726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963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6632"/>
            <a:ext cx="6877342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4462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470"/>
            <a:ext cx="6480719" cy="677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9629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8272242" cy="465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6502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56497"/>
            <a:ext cx="7804447" cy="439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6233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324149" y="-1261567"/>
            <a:ext cx="4846198" cy="92486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9500" b="1" dirty="0" smtClean="0">
                <a:solidFill>
                  <a:srgbClr val="968D00">
                    <a:alpha val="40000"/>
                  </a:srgbClr>
                </a:solidFill>
                <a:latin typeface="Arial" pitchFamily="34" charset="0"/>
                <a:cs typeface="Arial" pitchFamily="34" charset="0"/>
              </a:rPr>
              <a:t>?</a:t>
            </a:r>
            <a:endParaRPr lang="pt-BR" sz="59500" b="1" dirty="0">
              <a:solidFill>
                <a:srgbClr val="968D00">
                  <a:alpha val="4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 rot="16200000">
            <a:off x="7436603" y="2902483"/>
            <a:ext cx="27926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9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Estudo: 2ª etapa Ibope Bus – População - 2012</a:t>
            </a:r>
          </a:p>
          <a:p>
            <a:r>
              <a:rPr lang="pt-BR" sz="9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Base:  Amostra total  (2002 </a:t>
            </a:r>
            <a:r>
              <a:rPr lang="pt-BR" sz="9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entrev</a:t>
            </a:r>
            <a:r>
              <a:rPr lang="pt-BR" sz="9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endParaRPr lang="pt-BR" sz="9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931496" y="1313642"/>
            <a:ext cx="3245452" cy="314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pt-BR" sz="5500" dirty="0">
                <a:solidFill>
                  <a:srgbClr val="968D00"/>
                </a:solidFill>
                <a:latin typeface="Arial" pitchFamily="34" charset="0"/>
                <a:cs typeface="Arial" pitchFamily="34" charset="0"/>
              </a:rPr>
              <a:t>q</a:t>
            </a:r>
            <a:r>
              <a:rPr lang="pt-BR" sz="5500" dirty="0" smtClean="0">
                <a:solidFill>
                  <a:srgbClr val="968D00"/>
                </a:solidFill>
                <a:latin typeface="Arial" pitchFamily="34" charset="0"/>
                <a:cs typeface="Arial" pitchFamily="34" charset="0"/>
              </a:rPr>
              <a:t>uando a</a:t>
            </a:r>
          </a:p>
          <a:p>
            <a:pPr>
              <a:lnSpc>
                <a:spcPct val="85000"/>
              </a:lnSpc>
            </a:pPr>
            <a:r>
              <a:rPr lang="pt-BR" sz="7200" dirty="0" smtClean="0">
                <a:solidFill>
                  <a:srgbClr val="968D00"/>
                </a:solidFill>
                <a:latin typeface="Arial" pitchFamily="34" charset="0"/>
                <a:cs typeface="Arial" pitchFamily="34" charset="0"/>
              </a:rPr>
              <a:t>criança</a:t>
            </a:r>
          </a:p>
          <a:p>
            <a:pPr>
              <a:lnSpc>
                <a:spcPct val="85000"/>
              </a:lnSpc>
            </a:pPr>
            <a:r>
              <a:rPr lang="pt-BR" sz="5400" dirty="0" smtClean="0">
                <a:solidFill>
                  <a:srgbClr val="968D00"/>
                </a:solidFill>
                <a:latin typeface="Arial" pitchFamily="34" charset="0"/>
                <a:cs typeface="Arial" pitchFamily="34" charset="0"/>
              </a:rPr>
              <a:t>começa a</a:t>
            </a:r>
          </a:p>
          <a:p>
            <a:pPr>
              <a:lnSpc>
                <a:spcPct val="85000"/>
              </a:lnSpc>
            </a:pPr>
            <a:r>
              <a:rPr lang="pt-BR" sz="5200" dirty="0" smtClean="0">
                <a:solidFill>
                  <a:srgbClr val="968D00"/>
                </a:solidFill>
                <a:latin typeface="Arial" pitchFamily="34" charset="0"/>
                <a:cs typeface="Arial" pitchFamily="34" charset="0"/>
              </a:rPr>
              <a:t>aprender?</a:t>
            </a:r>
            <a:endParaRPr lang="pt-BR" sz="5200" dirty="0">
              <a:solidFill>
                <a:srgbClr val="968D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7288632" y="5112111"/>
            <a:ext cx="1833480" cy="2070797"/>
            <a:chOff x="1356978" y="4604370"/>
            <a:chExt cx="1833480" cy="2070797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8" name="Retângulo de cantos arredondados 7"/>
            <p:cNvSpPr/>
            <p:nvPr/>
          </p:nvSpPr>
          <p:spPr>
            <a:xfrm>
              <a:off x="1356978" y="4653137"/>
              <a:ext cx="1833480" cy="202203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2243630" y="4604370"/>
              <a:ext cx="84246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44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3</a:t>
              </a:r>
              <a:r>
                <a:rPr lang="pt-BR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%</a:t>
              </a:r>
              <a:endParaRPr lang="pt-B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2008014" y="5358189"/>
              <a:ext cx="1041152" cy="79868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pt-BR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a partir de 6 anos</a:t>
              </a:r>
              <a:endParaRPr lang="pt-BR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6316003" y="5054961"/>
            <a:ext cx="1833480" cy="2127947"/>
            <a:chOff x="1356978" y="4604370"/>
            <a:chExt cx="1833480" cy="2127947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2" name="Retângulo de cantos arredondados 11"/>
            <p:cNvSpPr/>
            <p:nvPr/>
          </p:nvSpPr>
          <p:spPr>
            <a:xfrm>
              <a:off x="1356978" y="4653137"/>
              <a:ext cx="1833480" cy="20791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1716832" y="4604370"/>
              <a:ext cx="13692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44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5</a:t>
              </a:r>
              <a:r>
                <a:rPr lang="pt-BR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%</a:t>
              </a:r>
              <a:endParaRPr lang="pt-B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1994224" y="5358189"/>
              <a:ext cx="1054941" cy="79868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pt-BR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a partir de 3 anos</a:t>
              </a:r>
              <a:endParaRPr lang="pt-BR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5305272" y="5016861"/>
            <a:ext cx="1833480" cy="2185097"/>
            <a:chOff x="1356978" y="4604370"/>
            <a:chExt cx="1833480" cy="2185097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6" name="Retângulo de cantos arredondados 15"/>
            <p:cNvSpPr/>
            <p:nvPr/>
          </p:nvSpPr>
          <p:spPr>
            <a:xfrm>
              <a:off x="1356978" y="4653137"/>
              <a:ext cx="1833480" cy="213633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1716832" y="4604370"/>
              <a:ext cx="13692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44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7</a:t>
              </a:r>
              <a:r>
                <a:rPr lang="pt-BR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%</a:t>
              </a:r>
              <a:endParaRPr lang="pt-B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CaixaDeTexto 17"/>
            <p:cNvSpPr txBox="1"/>
            <p:nvPr/>
          </p:nvSpPr>
          <p:spPr>
            <a:xfrm>
              <a:off x="2002856" y="5358189"/>
              <a:ext cx="1046310" cy="79868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pt-BR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a partir de 2 anos</a:t>
              </a:r>
              <a:endParaRPr lang="pt-BR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9" name="Grupo 18"/>
          <p:cNvGrpSpPr/>
          <p:nvPr/>
        </p:nvGrpSpPr>
        <p:grpSpPr>
          <a:xfrm>
            <a:off x="4343468" y="4940661"/>
            <a:ext cx="1833480" cy="2242247"/>
            <a:chOff x="1356978" y="4604370"/>
            <a:chExt cx="1833480" cy="2242247"/>
          </a:xfrm>
          <a:solidFill>
            <a:srgbClr val="0070C0"/>
          </a:solidFill>
        </p:grpSpPr>
        <p:sp>
          <p:nvSpPr>
            <p:cNvPr id="20" name="Retângulo de cantos arredondados 19"/>
            <p:cNvSpPr/>
            <p:nvPr/>
          </p:nvSpPr>
          <p:spPr>
            <a:xfrm>
              <a:off x="1356978" y="4653137"/>
              <a:ext cx="1833480" cy="21934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CaixaDeTexto 20"/>
            <p:cNvSpPr txBox="1"/>
            <p:nvPr/>
          </p:nvSpPr>
          <p:spPr>
            <a:xfrm>
              <a:off x="1716832" y="4604370"/>
              <a:ext cx="13692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44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17</a:t>
              </a:r>
              <a:r>
                <a:rPr lang="pt-BR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%</a:t>
              </a:r>
              <a:endParaRPr lang="pt-B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CaixaDeTexto 21"/>
            <p:cNvSpPr txBox="1"/>
            <p:nvPr/>
          </p:nvSpPr>
          <p:spPr>
            <a:xfrm>
              <a:off x="1920186" y="5358189"/>
              <a:ext cx="1128979" cy="5632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pt-BR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a partir de 1 ano</a:t>
              </a:r>
              <a:endParaRPr lang="pt-BR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3" name="Grupo 22"/>
          <p:cNvGrpSpPr/>
          <p:nvPr/>
        </p:nvGrpSpPr>
        <p:grpSpPr>
          <a:xfrm>
            <a:off x="3138569" y="4883511"/>
            <a:ext cx="1833480" cy="2299397"/>
            <a:chOff x="1356978" y="4604370"/>
            <a:chExt cx="1833480" cy="2299397"/>
          </a:xfrm>
        </p:grpSpPr>
        <p:sp>
          <p:nvSpPr>
            <p:cNvPr id="24" name="Retângulo de cantos arredondados 23"/>
            <p:cNvSpPr/>
            <p:nvPr/>
          </p:nvSpPr>
          <p:spPr>
            <a:xfrm>
              <a:off x="1356978" y="4653137"/>
              <a:ext cx="1833480" cy="225063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CaixaDeTexto 24"/>
            <p:cNvSpPr txBox="1"/>
            <p:nvPr/>
          </p:nvSpPr>
          <p:spPr>
            <a:xfrm>
              <a:off x="1716832" y="4604370"/>
              <a:ext cx="13692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4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21</a:t>
              </a:r>
              <a:r>
                <a:rPr lang="pt-BR" sz="20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%</a:t>
              </a:r>
              <a:endParaRPr lang="pt-BR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CaixaDeTexto 25"/>
            <p:cNvSpPr txBox="1"/>
            <p:nvPr/>
          </p:nvSpPr>
          <p:spPr>
            <a:xfrm>
              <a:off x="1716832" y="5358189"/>
              <a:ext cx="1332334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pt-BR" sz="20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a partir dos 6 meses</a:t>
              </a:r>
              <a:endParaRPr lang="pt-BR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7" name="Grupo 26"/>
          <p:cNvGrpSpPr/>
          <p:nvPr/>
        </p:nvGrpSpPr>
        <p:grpSpPr>
          <a:xfrm>
            <a:off x="-38100" y="4883511"/>
            <a:ext cx="1833480" cy="2299397"/>
            <a:chOff x="1356978" y="4604370"/>
            <a:chExt cx="1833480" cy="2299397"/>
          </a:xfrm>
        </p:grpSpPr>
        <p:sp>
          <p:nvSpPr>
            <p:cNvPr id="28" name="Retângulo de cantos arredondados 27"/>
            <p:cNvSpPr/>
            <p:nvPr/>
          </p:nvSpPr>
          <p:spPr>
            <a:xfrm>
              <a:off x="1356978" y="4653137"/>
              <a:ext cx="1833480" cy="225063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CaixaDeTexto 28"/>
            <p:cNvSpPr txBox="1"/>
            <p:nvPr/>
          </p:nvSpPr>
          <p:spPr>
            <a:xfrm>
              <a:off x="1507282" y="4604370"/>
              <a:ext cx="13692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4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22</a:t>
              </a:r>
              <a:r>
                <a:rPr lang="pt-BR" sz="20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%</a:t>
              </a:r>
              <a:endParaRPr lang="pt-BR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CaixaDeTexto 29"/>
            <p:cNvSpPr txBox="1"/>
            <p:nvPr/>
          </p:nvSpPr>
          <p:spPr>
            <a:xfrm>
              <a:off x="1490328" y="5358189"/>
              <a:ext cx="1692188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pt-BR" sz="20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ainda no útero</a:t>
              </a:r>
              <a:endParaRPr lang="pt-BR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1" name="Grupo 30"/>
          <p:cNvGrpSpPr/>
          <p:nvPr/>
        </p:nvGrpSpPr>
        <p:grpSpPr>
          <a:xfrm>
            <a:off x="1434487" y="4807311"/>
            <a:ext cx="2206616" cy="2375597"/>
            <a:chOff x="1356978" y="4604370"/>
            <a:chExt cx="1833480" cy="2375597"/>
          </a:xfrm>
        </p:grpSpPr>
        <p:sp>
          <p:nvSpPr>
            <p:cNvPr id="32" name="Retângulo de cantos arredondados 31"/>
            <p:cNvSpPr/>
            <p:nvPr/>
          </p:nvSpPr>
          <p:spPr>
            <a:xfrm>
              <a:off x="1356978" y="4653137"/>
              <a:ext cx="1833480" cy="2326830"/>
            </a:xfrm>
            <a:prstGeom prst="roundRect">
              <a:avLst/>
            </a:prstGeom>
            <a:solidFill>
              <a:srgbClr val="0049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CaixaDeTexto 32"/>
            <p:cNvSpPr txBox="1"/>
            <p:nvPr/>
          </p:nvSpPr>
          <p:spPr>
            <a:xfrm>
              <a:off x="1716832" y="4604370"/>
              <a:ext cx="13692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54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25</a:t>
              </a:r>
              <a:r>
                <a:rPr lang="pt-BR" sz="24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%</a:t>
              </a:r>
              <a:endParaRPr lang="pt-BR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CaixaDeTexto 33"/>
            <p:cNvSpPr txBox="1"/>
            <p:nvPr/>
          </p:nvSpPr>
          <p:spPr>
            <a:xfrm>
              <a:off x="1356978" y="5358189"/>
              <a:ext cx="1692188" cy="720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pt-BR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assim que nasce</a:t>
              </a:r>
              <a:endParaRPr lang="pt-B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5" name="Retângulo 34"/>
          <p:cNvSpPr/>
          <p:nvPr/>
        </p:nvSpPr>
        <p:spPr>
          <a:xfrm>
            <a:off x="9470422" y="101330"/>
            <a:ext cx="405870" cy="405870"/>
          </a:xfrm>
          <a:prstGeom prst="rect">
            <a:avLst/>
          </a:prstGeom>
          <a:solidFill>
            <a:srgbClr val="0049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Retângulo 35"/>
          <p:cNvSpPr/>
          <p:nvPr/>
        </p:nvSpPr>
        <p:spPr>
          <a:xfrm>
            <a:off x="9949849" y="101330"/>
            <a:ext cx="405870" cy="405870"/>
          </a:xfrm>
          <a:prstGeom prst="rect">
            <a:avLst/>
          </a:prstGeom>
          <a:solidFill>
            <a:srgbClr val="007D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Retângulo 36"/>
          <p:cNvSpPr/>
          <p:nvPr/>
        </p:nvSpPr>
        <p:spPr>
          <a:xfrm>
            <a:off x="10429277" y="101330"/>
            <a:ext cx="405870" cy="405870"/>
          </a:xfrm>
          <a:prstGeom prst="rect">
            <a:avLst/>
          </a:prstGeom>
          <a:solidFill>
            <a:srgbClr val="5DA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Retângulo 37"/>
          <p:cNvSpPr/>
          <p:nvPr/>
        </p:nvSpPr>
        <p:spPr>
          <a:xfrm>
            <a:off x="9470422" y="612719"/>
            <a:ext cx="405870" cy="405870"/>
          </a:xfrm>
          <a:prstGeom prst="rect">
            <a:avLst/>
          </a:prstGeom>
          <a:solidFill>
            <a:srgbClr val="952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Retângulo 38"/>
          <p:cNvSpPr/>
          <p:nvPr/>
        </p:nvSpPr>
        <p:spPr>
          <a:xfrm>
            <a:off x="10908704" y="101330"/>
            <a:ext cx="405870" cy="405870"/>
          </a:xfrm>
          <a:prstGeom prst="rect">
            <a:avLst/>
          </a:prstGeom>
          <a:solidFill>
            <a:srgbClr val="C7EA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Retângulo 39"/>
          <p:cNvSpPr/>
          <p:nvPr/>
        </p:nvSpPr>
        <p:spPr>
          <a:xfrm>
            <a:off x="9949849" y="612719"/>
            <a:ext cx="405870" cy="405870"/>
          </a:xfrm>
          <a:prstGeom prst="rect">
            <a:avLst/>
          </a:prstGeom>
          <a:solidFill>
            <a:srgbClr val="BB2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Retângulo 40"/>
          <p:cNvSpPr/>
          <p:nvPr/>
        </p:nvSpPr>
        <p:spPr>
          <a:xfrm>
            <a:off x="10429277" y="612719"/>
            <a:ext cx="405870" cy="405870"/>
          </a:xfrm>
          <a:prstGeom prst="rect">
            <a:avLst/>
          </a:prstGeom>
          <a:solidFill>
            <a:srgbClr val="E461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Retângulo 41"/>
          <p:cNvSpPr/>
          <p:nvPr/>
        </p:nvSpPr>
        <p:spPr>
          <a:xfrm>
            <a:off x="10908704" y="612719"/>
            <a:ext cx="405870" cy="405870"/>
          </a:xfrm>
          <a:prstGeom prst="rect">
            <a:avLst/>
          </a:prstGeom>
          <a:solidFill>
            <a:srgbClr val="EBAC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Retângulo 42"/>
          <p:cNvSpPr/>
          <p:nvPr/>
        </p:nvSpPr>
        <p:spPr>
          <a:xfrm>
            <a:off x="9470422" y="1156070"/>
            <a:ext cx="405870" cy="405870"/>
          </a:xfrm>
          <a:prstGeom prst="rect">
            <a:avLst/>
          </a:prstGeom>
          <a:solidFill>
            <a:srgbClr val="968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Retângulo 43"/>
          <p:cNvSpPr/>
          <p:nvPr/>
        </p:nvSpPr>
        <p:spPr>
          <a:xfrm>
            <a:off x="9949849" y="1156070"/>
            <a:ext cx="405870" cy="405870"/>
          </a:xfrm>
          <a:prstGeom prst="rect">
            <a:avLst/>
          </a:prstGeom>
          <a:solidFill>
            <a:srgbClr val="B7C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Retângulo 44"/>
          <p:cNvSpPr/>
          <p:nvPr/>
        </p:nvSpPr>
        <p:spPr>
          <a:xfrm>
            <a:off x="9470422" y="1699421"/>
            <a:ext cx="405870" cy="40587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Retângulo 45"/>
          <p:cNvSpPr/>
          <p:nvPr/>
        </p:nvSpPr>
        <p:spPr>
          <a:xfrm>
            <a:off x="10429277" y="1156070"/>
            <a:ext cx="405870" cy="405870"/>
          </a:xfrm>
          <a:prstGeom prst="rect">
            <a:avLst/>
          </a:prstGeom>
          <a:solidFill>
            <a:srgbClr val="DFE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Retângulo 46"/>
          <p:cNvSpPr/>
          <p:nvPr/>
        </p:nvSpPr>
        <p:spPr>
          <a:xfrm>
            <a:off x="10908704" y="1156070"/>
            <a:ext cx="405870" cy="405870"/>
          </a:xfrm>
          <a:prstGeom prst="rect">
            <a:avLst/>
          </a:prstGeom>
          <a:solidFill>
            <a:srgbClr val="F4F3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Retângulo 47"/>
          <p:cNvSpPr/>
          <p:nvPr/>
        </p:nvSpPr>
        <p:spPr>
          <a:xfrm>
            <a:off x="9949849" y="1699421"/>
            <a:ext cx="405870" cy="40587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Retângulo 48"/>
          <p:cNvSpPr/>
          <p:nvPr/>
        </p:nvSpPr>
        <p:spPr>
          <a:xfrm>
            <a:off x="10429277" y="1706957"/>
            <a:ext cx="405870" cy="405870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Retângulo 49"/>
          <p:cNvSpPr/>
          <p:nvPr/>
        </p:nvSpPr>
        <p:spPr>
          <a:xfrm>
            <a:off x="10908704" y="1700808"/>
            <a:ext cx="405870" cy="405870"/>
          </a:xfrm>
          <a:prstGeom prst="rect">
            <a:avLst/>
          </a:prstGeom>
          <a:solidFill>
            <a:srgbClr val="DCD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1" name="Grupo 50"/>
          <p:cNvGrpSpPr/>
          <p:nvPr/>
        </p:nvGrpSpPr>
        <p:grpSpPr>
          <a:xfrm>
            <a:off x="3463894" y="4521891"/>
            <a:ext cx="5680106" cy="2874763"/>
            <a:chOff x="-1445671" y="4623420"/>
            <a:chExt cx="5680106" cy="2874763"/>
          </a:xfrm>
        </p:grpSpPr>
        <p:sp>
          <p:nvSpPr>
            <p:cNvPr id="52" name="Retângulo de cantos arredondados 51"/>
            <p:cNvSpPr/>
            <p:nvPr/>
          </p:nvSpPr>
          <p:spPr>
            <a:xfrm>
              <a:off x="-1445671" y="4623420"/>
              <a:ext cx="5680106" cy="2874763"/>
            </a:xfrm>
            <a:prstGeom prst="roundRect">
              <a:avLst/>
            </a:prstGeom>
            <a:solidFill>
              <a:srgbClr val="BB22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CaixaDeTexto 52"/>
            <p:cNvSpPr txBox="1"/>
            <p:nvPr/>
          </p:nvSpPr>
          <p:spPr>
            <a:xfrm>
              <a:off x="2338798" y="4623420"/>
              <a:ext cx="154740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54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53</a:t>
              </a:r>
              <a:r>
                <a:rPr lang="pt-BR" sz="24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%</a:t>
              </a:r>
              <a:endParaRPr lang="pt-BR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CaixaDeTexto 53"/>
            <p:cNvSpPr txBox="1"/>
            <p:nvPr/>
          </p:nvSpPr>
          <p:spPr>
            <a:xfrm>
              <a:off x="1664477" y="5377239"/>
              <a:ext cx="2184789" cy="720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pt-BR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a partir de 6 meses</a:t>
              </a:r>
              <a:endParaRPr lang="pt-B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5" name="Retângulo 54"/>
          <p:cNvSpPr/>
          <p:nvPr/>
        </p:nvSpPr>
        <p:spPr>
          <a:xfrm>
            <a:off x="130960" y="333693"/>
            <a:ext cx="6046808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5000"/>
              </a:lnSpc>
            </a:pPr>
            <a:r>
              <a:rPr lang="pt-BR" sz="4000" b="1" dirty="0" smtClean="0">
                <a:solidFill>
                  <a:srgbClr val="968D00"/>
                </a:solidFill>
                <a:latin typeface="Arial" pitchFamily="34" charset="0"/>
                <a:cs typeface="Arial" pitchFamily="34" charset="0"/>
              </a:rPr>
              <a:t>percepção da </a:t>
            </a:r>
          </a:p>
          <a:p>
            <a:pPr lvl="0">
              <a:lnSpc>
                <a:spcPct val="85000"/>
              </a:lnSpc>
            </a:pPr>
            <a:r>
              <a:rPr lang="pt-BR" sz="3200" b="1" dirty="0" smtClean="0">
                <a:solidFill>
                  <a:srgbClr val="968D00"/>
                </a:solidFill>
                <a:latin typeface="Arial" pitchFamily="34" charset="0"/>
                <a:cs typeface="Arial" pitchFamily="34" charset="0"/>
              </a:rPr>
              <a:t>população</a:t>
            </a:r>
            <a:endParaRPr lang="pt-BR" sz="3200" b="1" dirty="0">
              <a:solidFill>
                <a:srgbClr val="968D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70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56176" y="116632"/>
            <a:ext cx="3081257" cy="2145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pt-BR" sz="6000" b="1" dirty="0" smtClean="0">
                <a:solidFill>
                  <a:srgbClr val="00497B"/>
                </a:solidFill>
                <a:latin typeface="Arial" pitchFamily="34" charset="0"/>
                <a:cs typeface="Arial" pitchFamily="34" charset="0"/>
              </a:rPr>
              <a:t>o que é </a:t>
            </a:r>
          </a:p>
          <a:p>
            <a:pPr>
              <a:lnSpc>
                <a:spcPct val="85000"/>
              </a:lnSpc>
            </a:pPr>
            <a:r>
              <a:rPr lang="pt-BR" sz="4100" b="1" dirty="0" smtClean="0">
                <a:solidFill>
                  <a:srgbClr val="00497B"/>
                </a:solidFill>
                <a:latin typeface="Arial" pitchFamily="34" charset="0"/>
                <a:cs typeface="Arial" pitchFamily="34" charset="0"/>
              </a:rPr>
              <a:t>Importante</a:t>
            </a:r>
          </a:p>
          <a:p>
            <a:pPr>
              <a:lnSpc>
                <a:spcPct val="85000"/>
              </a:lnSpc>
            </a:pPr>
            <a:r>
              <a:rPr lang="pt-BR" sz="1900" b="1" dirty="0" smtClean="0">
                <a:solidFill>
                  <a:srgbClr val="00497B"/>
                </a:solidFill>
                <a:latin typeface="Arial" pitchFamily="34" charset="0"/>
                <a:cs typeface="Arial" pitchFamily="34" charset="0"/>
              </a:rPr>
              <a:t>para o desenvolvimento </a:t>
            </a:r>
          </a:p>
          <a:p>
            <a:pPr>
              <a:lnSpc>
                <a:spcPct val="85000"/>
              </a:lnSpc>
            </a:pPr>
            <a:r>
              <a:rPr lang="pt-BR" sz="3850" b="1" dirty="0" smtClean="0">
                <a:solidFill>
                  <a:srgbClr val="00497B"/>
                </a:solidFill>
                <a:latin typeface="Arial" pitchFamily="34" charset="0"/>
                <a:cs typeface="Arial" pitchFamily="34" charset="0"/>
              </a:rPr>
              <a:t>da criança?</a:t>
            </a:r>
            <a:endParaRPr lang="pt-BR" sz="3850" dirty="0">
              <a:solidFill>
                <a:srgbClr val="00497B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6156176" y="2534710"/>
            <a:ext cx="3353707" cy="5214770"/>
            <a:chOff x="6228184" y="2174670"/>
            <a:chExt cx="3353707" cy="5214770"/>
          </a:xfrm>
        </p:grpSpPr>
        <p:sp>
          <p:nvSpPr>
            <p:cNvPr id="4" name="Retângulo de cantos arredondados 3"/>
            <p:cNvSpPr/>
            <p:nvPr/>
          </p:nvSpPr>
          <p:spPr>
            <a:xfrm>
              <a:off x="6228184" y="2174670"/>
              <a:ext cx="3353707" cy="5214770"/>
            </a:xfrm>
            <a:prstGeom prst="roundRect">
              <a:avLst>
                <a:gd name="adj" fmla="val 12861"/>
              </a:avLst>
            </a:prstGeom>
            <a:solidFill>
              <a:srgbClr val="0049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5" name="CaixaDeTexto 4"/>
            <p:cNvSpPr txBox="1"/>
            <p:nvPr/>
          </p:nvSpPr>
          <p:spPr>
            <a:xfrm>
              <a:off x="6255165" y="2291150"/>
              <a:ext cx="273818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3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51% </a:t>
              </a:r>
              <a:endParaRPr lang="pt-BR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algn="r"/>
              <a:r>
                <a:rPr lang="pt-BR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pediatra e vacinas </a:t>
              </a:r>
            </a:p>
          </p:txBody>
        </p:sp>
      </p:grpSp>
      <p:sp>
        <p:nvSpPr>
          <p:cNvPr id="6" name="Retângulo 5"/>
          <p:cNvSpPr/>
          <p:nvPr/>
        </p:nvSpPr>
        <p:spPr>
          <a:xfrm>
            <a:off x="9470422" y="101330"/>
            <a:ext cx="405870" cy="405870"/>
          </a:xfrm>
          <a:prstGeom prst="rect">
            <a:avLst/>
          </a:prstGeom>
          <a:solidFill>
            <a:srgbClr val="0049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9949849" y="101330"/>
            <a:ext cx="405870" cy="405870"/>
          </a:xfrm>
          <a:prstGeom prst="rect">
            <a:avLst/>
          </a:prstGeom>
          <a:solidFill>
            <a:srgbClr val="007D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10429277" y="101330"/>
            <a:ext cx="405870" cy="405870"/>
          </a:xfrm>
          <a:prstGeom prst="rect">
            <a:avLst/>
          </a:prstGeom>
          <a:solidFill>
            <a:srgbClr val="5DA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9470422" y="612719"/>
            <a:ext cx="405870" cy="405870"/>
          </a:xfrm>
          <a:prstGeom prst="rect">
            <a:avLst/>
          </a:prstGeom>
          <a:solidFill>
            <a:srgbClr val="952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10908704" y="101330"/>
            <a:ext cx="405870" cy="405870"/>
          </a:xfrm>
          <a:prstGeom prst="rect">
            <a:avLst/>
          </a:prstGeom>
          <a:solidFill>
            <a:srgbClr val="C7EA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9949849" y="612719"/>
            <a:ext cx="405870" cy="405870"/>
          </a:xfrm>
          <a:prstGeom prst="rect">
            <a:avLst/>
          </a:prstGeom>
          <a:solidFill>
            <a:srgbClr val="BB2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10429277" y="612719"/>
            <a:ext cx="405870" cy="405870"/>
          </a:xfrm>
          <a:prstGeom prst="rect">
            <a:avLst/>
          </a:prstGeom>
          <a:solidFill>
            <a:srgbClr val="E461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10908704" y="612719"/>
            <a:ext cx="405870" cy="405870"/>
          </a:xfrm>
          <a:prstGeom prst="rect">
            <a:avLst/>
          </a:prstGeom>
          <a:solidFill>
            <a:srgbClr val="EBAC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9470422" y="1156070"/>
            <a:ext cx="405870" cy="405870"/>
          </a:xfrm>
          <a:prstGeom prst="rect">
            <a:avLst/>
          </a:prstGeom>
          <a:solidFill>
            <a:srgbClr val="968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/>
          <p:cNvSpPr/>
          <p:nvPr/>
        </p:nvSpPr>
        <p:spPr>
          <a:xfrm>
            <a:off x="9949849" y="1156070"/>
            <a:ext cx="405870" cy="405870"/>
          </a:xfrm>
          <a:prstGeom prst="rect">
            <a:avLst/>
          </a:prstGeom>
          <a:solidFill>
            <a:srgbClr val="B7C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9470422" y="1700808"/>
            <a:ext cx="405870" cy="40587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/>
          <p:cNvSpPr/>
          <p:nvPr/>
        </p:nvSpPr>
        <p:spPr>
          <a:xfrm>
            <a:off x="10429277" y="1156070"/>
            <a:ext cx="405870" cy="405870"/>
          </a:xfrm>
          <a:prstGeom prst="rect">
            <a:avLst/>
          </a:prstGeom>
          <a:solidFill>
            <a:srgbClr val="DFE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/>
          <p:cNvSpPr/>
          <p:nvPr/>
        </p:nvSpPr>
        <p:spPr>
          <a:xfrm>
            <a:off x="10908704" y="1156070"/>
            <a:ext cx="405870" cy="405870"/>
          </a:xfrm>
          <a:prstGeom prst="rect">
            <a:avLst/>
          </a:prstGeom>
          <a:solidFill>
            <a:srgbClr val="F4F3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/>
          <p:cNvSpPr/>
          <p:nvPr/>
        </p:nvSpPr>
        <p:spPr>
          <a:xfrm>
            <a:off x="9949849" y="1700808"/>
            <a:ext cx="405870" cy="40587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/>
          <p:cNvSpPr/>
          <p:nvPr/>
        </p:nvSpPr>
        <p:spPr>
          <a:xfrm>
            <a:off x="10429277" y="1706957"/>
            <a:ext cx="405870" cy="405870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/>
          <p:cNvSpPr/>
          <p:nvPr/>
        </p:nvSpPr>
        <p:spPr>
          <a:xfrm>
            <a:off x="10908704" y="1700808"/>
            <a:ext cx="405870" cy="405870"/>
          </a:xfrm>
          <a:prstGeom prst="rect">
            <a:avLst/>
          </a:prstGeom>
          <a:solidFill>
            <a:srgbClr val="DCD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2" name="Grupo 21"/>
          <p:cNvGrpSpPr/>
          <p:nvPr/>
        </p:nvGrpSpPr>
        <p:grpSpPr>
          <a:xfrm>
            <a:off x="6084168" y="3930246"/>
            <a:ext cx="3672408" cy="3819234"/>
            <a:chOff x="6156176" y="3570206"/>
            <a:chExt cx="3672408" cy="3819234"/>
          </a:xfrm>
        </p:grpSpPr>
        <p:sp>
          <p:nvSpPr>
            <p:cNvPr id="23" name="Retângulo de cantos arredondados 22"/>
            <p:cNvSpPr/>
            <p:nvPr/>
          </p:nvSpPr>
          <p:spPr>
            <a:xfrm>
              <a:off x="6474877" y="3570206"/>
              <a:ext cx="3353707" cy="3819234"/>
            </a:xfrm>
            <a:prstGeom prst="roundRect">
              <a:avLst>
                <a:gd name="adj" fmla="val 12861"/>
              </a:avLst>
            </a:prstGeom>
            <a:solidFill>
              <a:srgbClr val="007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24" name="Retângulo 23"/>
            <p:cNvSpPr/>
            <p:nvPr/>
          </p:nvSpPr>
          <p:spPr>
            <a:xfrm>
              <a:off x="6156176" y="3750131"/>
              <a:ext cx="282693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/>
              <a:r>
                <a:rPr lang="pt-BR" sz="24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45% </a:t>
              </a:r>
              <a:r>
                <a:rPr lang="pt-BR" sz="24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/>
              </a:r>
              <a:br>
                <a:rPr lang="pt-BR" sz="24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pt-BR" sz="2400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amamentação</a:t>
              </a:r>
              <a:endParaRPr lang="pt-BR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6571249" y="5544616"/>
            <a:ext cx="3378600" cy="2204864"/>
            <a:chOff x="6707347" y="5184576"/>
            <a:chExt cx="3378600" cy="2204864"/>
          </a:xfrm>
        </p:grpSpPr>
        <p:sp>
          <p:nvSpPr>
            <p:cNvPr id="26" name="Retângulo de cantos arredondados 25"/>
            <p:cNvSpPr/>
            <p:nvPr/>
          </p:nvSpPr>
          <p:spPr>
            <a:xfrm>
              <a:off x="6732240" y="5184576"/>
              <a:ext cx="3353707" cy="2204864"/>
            </a:xfrm>
            <a:prstGeom prst="roundRect">
              <a:avLst>
                <a:gd name="adj" fmla="val 12861"/>
              </a:avLst>
            </a:prstGeom>
            <a:solidFill>
              <a:srgbClr val="5DA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27" name="Retângulo 26"/>
            <p:cNvSpPr/>
            <p:nvPr/>
          </p:nvSpPr>
          <p:spPr>
            <a:xfrm>
              <a:off x="6707347" y="5457418"/>
              <a:ext cx="2286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r"/>
              <a:r>
                <a:rPr lang="pt-BR" sz="20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31% </a:t>
              </a:r>
            </a:p>
            <a:p>
              <a:pPr lvl="0" algn="r"/>
              <a:r>
                <a:rPr lang="pt-BR" sz="2000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alimentação</a:t>
              </a:r>
              <a:endParaRPr lang="pt-BR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8" name="CaixaDeTexto 27"/>
          <p:cNvSpPr txBox="1"/>
          <p:nvPr/>
        </p:nvSpPr>
        <p:spPr>
          <a:xfrm>
            <a:off x="6156176" y="116632"/>
            <a:ext cx="3081257" cy="2145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pt-BR" sz="6000" b="1" dirty="0" smtClean="0">
                <a:solidFill>
                  <a:srgbClr val="952B2F"/>
                </a:solidFill>
                <a:latin typeface="Arial" pitchFamily="34" charset="0"/>
                <a:cs typeface="Arial" pitchFamily="34" charset="0"/>
              </a:rPr>
              <a:t>o que é </a:t>
            </a:r>
          </a:p>
          <a:p>
            <a:pPr>
              <a:lnSpc>
                <a:spcPct val="85000"/>
              </a:lnSpc>
            </a:pPr>
            <a:r>
              <a:rPr lang="pt-BR" sz="4100" b="1" dirty="0" smtClean="0">
                <a:solidFill>
                  <a:srgbClr val="952B2F"/>
                </a:solidFill>
                <a:latin typeface="Arial" pitchFamily="34" charset="0"/>
                <a:cs typeface="Arial" pitchFamily="34" charset="0"/>
              </a:rPr>
              <a:t>Importante</a:t>
            </a:r>
          </a:p>
          <a:p>
            <a:pPr>
              <a:lnSpc>
                <a:spcPct val="85000"/>
              </a:lnSpc>
            </a:pPr>
            <a:r>
              <a:rPr lang="pt-BR" sz="1900" b="1" dirty="0" smtClean="0">
                <a:solidFill>
                  <a:srgbClr val="952B2F"/>
                </a:solidFill>
                <a:latin typeface="Arial" pitchFamily="34" charset="0"/>
                <a:cs typeface="Arial" pitchFamily="34" charset="0"/>
              </a:rPr>
              <a:t>para o desenvolvimento </a:t>
            </a:r>
          </a:p>
          <a:p>
            <a:pPr>
              <a:lnSpc>
                <a:spcPct val="85000"/>
              </a:lnSpc>
            </a:pPr>
            <a:r>
              <a:rPr lang="pt-BR" sz="3850" b="1" dirty="0" smtClean="0">
                <a:solidFill>
                  <a:srgbClr val="952B2F"/>
                </a:solidFill>
                <a:latin typeface="Arial" pitchFamily="34" charset="0"/>
                <a:cs typeface="Arial" pitchFamily="34" charset="0"/>
              </a:rPr>
              <a:t>da criança?</a:t>
            </a:r>
            <a:endParaRPr lang="pt-BR" sz="3850" dirty="0">
              <a:solidFill>
                <a:srgbClr val="952B2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9" name="Grupo 28"/>
          <p:cNvGrpSpPr/>
          <p:nvPr/>
        </p:nvGrpSpPr>
        <p:grpSpPr>
          <a:xfrm>
            <a:off x="5868144" y="5157192"/>
            <a:ext cx="2952328" cy="1980220"/>
            <a:chOff x="5868144" y="5157192"/>
            <a:chExt cx="2952328" cy="1980220"/>
          </a:xfrm>
        </p:grpSpPr>
        <p:sp>
          <p:nvSpPr>
            <p:cNvPr id="30" name="Retângulo de cantos arredondados 29"/>
            <p:cNvSpPr/>
            <p:nvPr/>
          </p:nvSpPr>
          <p:spPr>
            <a:xfrm>
              <a:off x="5868144" y="5157192"/>
              <a:ext cx="2952328" cy="1980220"/>
            </a:xfrm>
            <a:prstGeom prst="roundRect">
              <a:avLst/>
            </a:prstGeom>
            <a:solidFill>
              <a:srgbClr val="EBAC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CaixaDeTexto 30"/>
            <p:cNvSpPr txBox="1"/>
            <p:nvPr/>
          </p:nvSpPr>
          <p:spPr>
            <a:xfrm>
              <a:off x="7956376" y="5169386"/>
              <a:ext cx="7560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40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6</a:t>
              </a:r>
              <a:r>
                <a:rPr lang="pt-BR" sz="20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%</a:t>
              </a:r>
              <a:endParaRPr lang="pt-BR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CaixaDeTexto 31"/>
            <p:cNvSpPr txBox="1"/>
            <p:nvPr/>
          </p:nvSpPr>
          <p:spPr>
            <a:xfrm>
              <a:off x="6624228" y="5733256"/>
              <a:ext cx="20162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frequentar </a:t>
              </a:r>
            </a:p>
            <a:p>
              <a:pPr algn="r"/>
              <a:r>
                <a:rPr lang="pt-BR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creche e</a:t>
              </a:r>
            </a:p>
            <a:p>
              <a:pPr algn="r"/>
              <a:r>
                <a:rPr lang="pt-BR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escolinha</a:t>
              </a:r>
              <a:endParaRPr lang="pt-BR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3" name="Grupo 32"/>
          <p:cNvGrpSpPr/>
          <p:nvPr/>
        </p:nvGrpSpPr>
        <p:grpSpPr>
          <a:xfrm>
            <a:off x="4391980" y="4943490"/>
            <a:ext cx="2952328" cy="2193923"/>
            <a:chOff x="4391980" y="4943490"/>
            <a:chExt cx="2952328" cy="2193923"/>
          </a:xfrm>
        </p:grpSpPr>
        <p:sp>
          <p:nvSpPr>
            <p:cNvPr id="34" name="Retângulo de cantos arredondados 33"/>
            <p:cNvSpPr/>
            <p:nvPr/>
          </p:nvSpPr>
          <p:spPr>
            <a:xfrm>
              <a:off x="4391980" y="5013176"/>
              <a:ext cx="2952328" cy="2124237"/>
            </a:xfrm>
            <a:prstGeom prst="roundRect">
              <a:avLst/>
            </a:prstGeom>
            <a:solidFill>
              <a:srgbClr val="E461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CaixaDeTexto 34"/>
            <p:cNvSpPr txBox="1"/>
            <p:nvPr/>
          </p:nvSpPr>
          <p:spPr>
            <a:xfrm>
              <a:off x="5112060" y="5661248"/>
              <a:ext cx="20162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socialização </a:t>
              </a:r>
            </a:p>
            <a:p>
              <a:pPr algn="r"/>
              <a:r>
                <a:rPr lang="pt-BR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com outras</a:t>
              </a:r>
            </a:p>
            <a:p>
              <a:pPr algn="r"/>
              <a:r>
                <a:rPr lang="pt-BR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crianças</a:t>
              </a:r>
              <a:endParaRPr lang="pt-BR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CaixaDeTexto 35"/>
            <p:cNvSpPr txBox="1"/>
            <p:nvPr/>
          </p:nvSpPr>
          <p:spPr>
            <a:xfrm>
              <a:off x="6372423" y="4943490"/>
              <a:ext cx="86387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50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8</a:t>
              </a:r>
              <a:r>
                <a:rPr lang="pt-BR" sz="25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%</a:t>
              </a:r>
              <a:endParaRPr lang="pt-BR" sz="25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7" name="Grupo 36"/>
          <p:cNvGrpSpPr/>
          <p:nvPr/>
        </p:nvGrpSpPr>
        <p:grpSpPr>
          <a:xfrm>
            <a:off x="2483768" y="4797153"/>
            <a:ext cx="3024336" cy="2340259"/>
            <a:chOff x="2483768" y="4797153"/>
            <a:chExt cx="3024336" cy="2340259"/>
          </a:xfrm>
        </p:grpSpPr>
        <p:sp>
          <p:nvSpPr>
            <p:cNvPr id="38" name="Retângulo de cantos arredondados 37"/>
            <p:cNvSpPr/>
            <p:nvPr/>
          </p:nvSpPr>
          <p:spPr>
            <a:xfrm>
              <a:off x="2483768" y="4869161"/>
              <a:ext cx="2952328" cy="2268251"/>
            </a:xfrm>
            <a:prstGeom prst="roundRect">
              <a:avLst/>
            </a:prstGeom>
            <a:solidFill>
              <a:srgbClr val="BB22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CaixaDeTexto 38"/>
            <p:cNvSpPr txBox="1"/>
            <p:nvPr/>
          </p:nvSpPr>
          <p:spPr>
            <a:xfrm>
              <a:off x="3239852" y="5661248"/>
              <a:ext cx="201622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20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estímulos</a:t>
              </a:r>
            </a:p>
            <a:p>
              <a:pPr algn="r"/>
              <a:r>
                <a:rPr lang="pt-BR" sz="20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auditivos e</a:t>
              </a:r>
            </a:p>
            <a:p>
              <a:pPr algn="r"/>
              <a:r>
                <a:rPr lang="pt-BR" sz="20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audiovisuais</a:t>
              </a:r>
              <a:endParaRPr lang="pt-BR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CaixaDeTexto 39"/>
            <p:cNvSpPr txBox="1"/>
            <p:nvPr/>
          </p:nvSpPr>
          <p:spPr>
            <a:xfrm>
              <a:off x="3959932" y="4797153"/>
              <a:ext cx="154817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11</a:t>
              </a:r>
              <a:r>
                <a:rPr lang="pt-BR" sz="30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%</a:t>
              </a:r>
              <a:endParaRPr lang="pt-BR" sz="3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1" name="Grupo 40"/>
          <p:cNvGrpSpPr/>
          <p:nvPr/>
        </p:nvGrpSpPr>
        <p:grpSpPr>
          <a:xfrm>
            <a:off x="-337934" y="4509120"/>
            <a:ext cx="3685798" cy="2628293"/>
            <a:chOff x="-337934" y="4509120"/>
            <a:chExt cx="3685798" cy="2628293"/>
          </a:xfrm>
        </p:grpSpPr>
        <p:sp>
          <p:nvSpPr>
            <p:cNvPr id="42" name="Retângulo de cantos arredondados 41"/>
            <p:cNvSpPr/>
            <p:nvPr/>
          </p:nvSpPr>
          <p:spPr>
            <a:xfrm>
              <a:off x="-337934" y="4653137"/>
              <a:ext cx="3528392" cy="2484276"/>
            </a:xfrm>
            <a:prstGeom prst="roundRect">
              <a:avLst/>
            </a:prstGeom>
            <a:solidFill>
              <a:srgbClr val="8E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CaixaDeTexto 42"/>
            <p:cNvSpPr txBox="1"/>
            <p:nvPr/>
          </p:nvSpPr>
          <p:spPr>
            <a:xfrm>
              <a:off x="1259632" y="4509120"/>
              <a:ext cx="208823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80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12</a:t>
              </a:r>
              <a:r>
                <a:rPr lang="pt-BR" sz="40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%</a:t>
              </a:r>
              <a:endParaRPr lang="pt-BR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CaixaDeTexto 43"/>
            <p:cNvSpPr txBox="1"/>
            <p:nvPr/>
          </p:nvSpPr>
          <p:spPr>
            <a:xfrm>
              <a:off x="1223628" y="5662989"/>
              <a:ext cx="1692188" cy="929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pt-BR" sz="32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carinho e afeto</a:t>
              </a:r>
              <a:endParaRPr lang="pt-BR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5" name="Retângulo 44"/>
          <p:cNvSpPr/>
          <p:nvPr/>
        </p:nvSpPr>
        <p:spPr>
          <a:xfrm>
            <a:off x="130960" y="333693"/>
            <a:ext cx="6046808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5000"/>
              </a:lnSpc>
            </a:pPr>
            <a:r>
              <a:rPr lang="pt-BR" sz="4000" b="1" dirty="0" smtClean="0">
                <a:solidFill>
                  <a:srgbClr val="968D00"/>
                </a:solidFill>
                <a:latin typeface="Arial" pitchFamily="34" charset="0"/>
                <a:cs typeface="Arial" pitchFamily="34" charset="0"/>
              </a:rPr>
              <a:t>percepção da </a:t>
            </a:r>
          </a:p>
          <a:p>
            <a:pPr lvl="0">
              <a:lnSpc>
                <a:spcPct val="85000"/>
              </a:lnSpc>
            </a:pPr>
            <a:r>
              <a:rPr lang="pt-BR" sz="3200" b="1" dirty="0" smtClean="0">
                <a:solidFill>
                  <a:srgbClr val="968D00"/>
                </a:solidFill>
                <a:latin typeface="Arial" pitchFamily="34" charset="0"/>
                <a:cs typeface="Arial" pitchFamily="34" charset="0"/>
              </a:rPr>
              <a:t>população</a:t>
            </a:r>
            <a:endParaRPr lang="pt-BR" sz="3200" b="1" dirty="0">
              <a:solidFill>
                <a:srgbClr val="968D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79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24149" y="-1261567"/>
            <a:ext cx="4846198" cy="92486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9500" b="1" dirty="0" smtClean="0">
                <a:solidFill>
                  <a:srgbClr val="968D00">
                    <a:alpha val="40000"/>
                  </a:srgbClr>
                </a:solidFill>
                <a:latin typeface="Arial" pitchFamily="34" charset="0"/>
                <a:cs typeface="Arial" pitchFamily="34" charset="0"/>
              </a:rPr>
              <a:t>?</a:t>
            </a:r>
            <a:endParaRPr lang="pt-BR" sz="59500" b="1" dirty="0">
              <a:solidFill>
                <a:srgbClr val="968D00">
                  <a:alpha val="4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 rot="16200000">
            <a:off x="7436603" y="2902483"/>
            <a:ext cx="27926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9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Estudo: 2ª etapa Ibope Bus – População - 2012</a:t>
            </a:r>
          </a:p>
          <a:p>
            <a:r>
              <a:rPr lang="pt-BR" sz="9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Base:  Amostra total  (2002 </a:t>
            </a:r>
            <a:r>
              <a:rPr lang="pt-BR" sz="9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entrev</a:t>
            </a:r>
            <a:r>
              <a:rPr lang="pt-BR" sz="9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endParaRPr lang="pt-BR" sz="9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907704" y="1747842"/>
            <a:ext cx="5976663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pt-BR" sz="4000" dirty="0" smtClean="0">
                <a:solidFill>
                  <a:srgbClr val="968D00"/>
                </a:solidFill>
                <a:latin typeface="Arial" pitchFamily="34" charset="0"/>
                <a:cs typeface="Arial" pitchFamily="34" charset="0"/>
              </a:rPr>
              <a:t>Quais as fontes ou pessoas mais confiáveis para buscar informação sobre crianças de 0 a 3 anos?</a:t>
            </a:r>
            <a:endParaRPr lang="pt-BR" sz="4000" dirty="0">
              <a:solidFill>
                <a:srgbClr val="968D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9470422" y="101330"/>
            <a:ext cx="405870" cy="405870"/>
          </a:xfrm>
          <a:prstGeom prst="rect">
            <a:avLst/>
          </a:prstGeom>
          <a:solidFill>
            <a:srgbClr val="0049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9949849" y="101330"/>
            <a:ext cx="405870" cy="405870"/>
          </a:xfrm>
          <a:prstGeom prst="rect">
            <a:avLst/>
          </a:prstGeom>
          <a:solidFill>
            <a:srgbClr val="007D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10429277" y="101330"/>
            <a:ext cx="405870" cy="405870"/>
          </a:xfrm>
          <a:prstGeom prst="rect">
            <a:avLst/>
          </a:prstGeom>
          <a:solidFill>
            <a:srgbClr val="5DA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9470422" y="612719"/>
            <a:ext cx="405870" cy="405870"/>
          </a:xfrm>
          <a:prstGeom prst="rect">
            <a:avLst/>
          </a:prstGeom>
          <a:solidFill>
            <a:srgbClr val="952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10908704" y="101330"/>
            <a:ext cx="405870" cy="405870"/>
          </a:xfrm>
          <a:prstGeom prst="rect">
            <a:avLst/>
          </a:prstGeom>
          <a:solidFill>
            <a:srgbClr val="C7EA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9949849" y="612719"/>
            <a:ext cx="405870" cy="405870"/>
          </a:xfrm>
          <a:prstGeom prst="rect">
            <a:avLst/>
          </a:prstGeom>
          <a:solidFill>
            <a:srgbClr val="BB2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10429277" y="612719"/>
            <a:ext cx="405870" cy="405870"/>
          </a:xfrm>
          <a:prstGeom prst="rect">
            <a:avLst/>
          </a:prstGeom>
          <a:solidFill>
            <a:srgbClr val="E461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10908704" y="612719"/>
            <a:ext cx="405870" cy="405870"/>
          </a:xfrm>
          <a:prstGeom prst="rect">
            <a:avLst/>
          </a:prstGeom>
          <a:solidFill>
            <a:srgbClr val="EBAC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9470422" y="1156070"/>
            <a:ext cx="405870" cy="405870"/>
          </a:xfrm>
          <a:prstGeom prst="rect">
            <a:avLst/>
          </a:prstGeom>
          <a:solidFill>
            <a:srgbClr val="968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9949849" y="1156070"/>
            <a:ext cx="405870" cy="405870"/>
          </a:xfrm>
          <a:prstGeom prst="rect">
            <a:avLst/>
          </a:prstGeom>
          <a:solidFill>
            <a:srgbClr val="B7C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/>
          <p:cNvSpPr/>
          <p:nvPr/>
        </p:nvSpPr>
        <p:spPr>
          <a:xfrm>
            <a:off x="9470422" y="1699421"/>
            <a:ext cx="405870" cy="40587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10429277" y="1156070"/>
            <a:ext cx="405870" cy="405870"/>
          </a:xfrm>
          <a:prstGeom prst="rect">
            <a:avLst/>
          </a:prstGeom>
          <a:solidFill>
            <a:srgbClr val="DFE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/>
          <p:cNvSpPr/>
          <p:nvPr/>
        </p:nvSpPr>
        <p:spPr>
          <a:xfrm>
            <a:off x="10908704" y="1156070"/>
            <a:ext cx="405870" cy="405870"/>
          </a:xfrm>
          <a:prstGeom prst="rect">
            <a:avLst/>
          </a:prstGeom>
          <a:solidFill>
            <a:srgbClr val="F4F3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/>
          <p:cNvSpPr/>
          <p:nvPr/>
        </p:nvSpPr>
        <p:spPr>
          <a:xfrm>
            <a:off x="9949849" y="1699421"/>
            <a:ext cx="405870" cy="40587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/>
          <p:cNvSpPr/>
          <p:nvPr/>
        </p:nvSpPr>
        <p:spPr>
          <a:xfrm>
            <a:off x="10429277" y="1706957"/>
            <a:ext cx="405870" cy="405870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/>
          <p:cNvSpPr/>
          <p:nvPr/>
        </p:nvSpPr>
        <p:spPr>
          <a:xfrm>
            <a:off x="10908704" y="1700808"/>
            <a:ext cx="405870" cy="405870"/>
          </a:xfrm>
          <a:prstGeom prst="rect">
            <a:avLst/>
          </a:prstGeom>
          <a:solidFill>
            <a:srgbClr val="DCD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/>
          <p:cNvSpPr/>
          <p:nvPr/>
        </p:nvSpPr>
        <p:spPr>
          <a:xfrm>
            <a:off x="130960" y="333693"/>
            <a:ext cx="6046808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5000"/>
              </a:lnSpc>
            </a:pPr>
            <a:r>
              <a:rPr lang="pt-BR" sz="4000" b="1" dirty="0" smtClean="0">
                <a:solidFill>
                  <a:srgbClr val="968D00"/>
                </a:solidFill>
                <a:latin typeface="Arial" pitchFamily="34" charset="0"/>
                <a:cs typeface="Arial" pitchFamily="34" charset="0"/>
              </a:rPr>
              <a:t>percepção da </a:t>
            </a:r>
          </a:p>
          <a:p>
            <a:pPr lvl="0">
              <a:lnSpc>
                <a:spcPct val="85000"/>
              </a:lnSpc>
            </a:pPr>
            <a:r>
              <a:rPr lang="pt-BR" sz="3200" b="1" dirty="0" smtClean="0">
                <a:solidFill>
                  <a:srgbClr val="968D00"/>
                </a:solidFill>
                <a:latin typeface="Arial" pitchFamily="34" charset="0"/>
                <a:cs typeface="Arial" pitchFamily="34" charset="0"/>
              </a:rPr>
              <a:t>população</a:t>
            </a:r>
            <a:endParaRPr lang="pt-BR" sz="3200" b="1" dirty="0">
              <a:solidFill>
                <a:srgbClr val="968D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2" name="Grupo 21"/>
          <p:cNvGrpSpPr/>
          <p:nvPr/>
        </p:nvGrpSpPr>
        <p:grpSpPr>
          <a:xfrm>
            <a:off x="-38100" y="4777269"/>
            <a:ext cx="9182100" cy="2424689"/>
            <a:chOff x="-38100" y="4777269"/>
            <a:chExt cx="9182100" cy="2424689"/>
          </a:xfrm>
        </p:grpSpPr>
        <p:grpSp>
          <p:nvGrpSpPr>
            <p:cNvPr id="23" name="Grupo 22"/>
            <p:cNvGrpSpPr/>
            <p:nvPr/>
          </p:nvGrpSpPr>
          <p:grpSpPr>
            <a:xfrm>
              <a:off x="7288632" y="5112111"/>
              <a:ext cx="1855368" cy="2070797"/>
              <a:chOff x="1356978" y="4604370"/>
              <a:chExt cx="1833480" cy="2070797"/>
            </a:xfrm>
            <a:solidFill>
              <a:schemeClr val="accent1">
                <a:lumMod val="40000"/>
                <a:lumOff val="60000"/>
              </a:schemeClr>
            </a:solidFill>
          </p:grpSpPr>
          <p:sp>
            <p:nvSpPr>
              <p:cNvPr id="40" name="Retângulo de cantos arredondados 39"/>
              <p:cNvSpPr/>
              <p:nvPr/>
            </p:nvSpPr>
            <p:spPr>
              <a:xfrm>
                <a:off x="1356978" y="4653137"/>
                <a:ext cx="1833480" cy="202203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1" name="CaixaDeTexto 40"/>
              <p:cNvSpPr txBox="1"/>
              <p:nvPr/>
            </p:nvSpPr>
            <p:spPr>
              <a:xfrm>
                <a:off x="2243630" y="4604370"/>
                <a:ext cx="84246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pt-BR" sz="4400" b="1" dirty="0">
                    <a:solidFill>
                      <a:srgbClr val="952B2F"/>
                    </a:solidFill>
                    <a:latin typeface="Arial" pitchFamily="34" charset="0"/>
                    <a:cs typeface="Arial" pitchFamily="34" charset="0"/>
                  </a:rPr>
                  <a:t>8</a:t>
                </a:r>
                <a:r>
                  <a:rPr lang="pt-BR" b="1" dirty="0" smtClean="0">
                    <a:solidFill>
                      <a:srgbClr val="952B2F"/>
                    </a:solidFill>
                    <a:latin typeface="Arial" pitchFamily="34" charset="0"/>
                    <a:cs typeface="Arial" pitchFamily="34" charset="0"/>
                  </a:rPr>
                  <a:t>%</a:t>
                </a:r>
                <a:endParaRPr lang="pt-BR" b="1" dirty="0">
                  <a:solidFill>
                    <a:srgbClr val="952B2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2" name="CaixaDeTexto 41"/>
              <p:cNvSpPr txBox="1"/>
              <p:nvPr/>
            </p:nvSpPr>
            <p:spPr>
              <a:xfrm>
                <a:off x="1592674" y="5358189"/>
                <a:ext cx="1456492" cy="79868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85000"/>
                  </a:lnSpc>
                </a:pPr>
                <a:r>
                  <a:rPr lang="pt-BR" dirty="0" smtClean="0">
                    <a:solidFill>
                      <a:srgbClr val="952B2F"/>
                    </a:solidFill>
                    <a:latin typeface="Arial" pitchFamily="34" charset="0"/>
                    <a:cs typeface="Arial" pitchFamily="34" charset="0"/>
                  </a:rPr>
                  <a:t>Professoras / tias da creche</a:t>
                </a:r>
                <a:endParaRPr lang="pt-BR" dirty="0">
                  <a:solidFill>
                    <a:srgbClr val="952B2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4" name="Grupo 23"/>
            <p:cNvGrpSpPr/>
            <p:nvPr/>
          </p:nvGrpSpPr>
          <p:grpSpPr>
            <a:xfrm>
              <a:off x="5690848" y="5016861"/>
              <a:ext cx="1833480" cy="2185097"/>
              <a:chOff x="1356978" y="4604370"/>
              <a:chExt cx="1833480" cy="2185097"/>
            </a:xfrm>
            <a:solidFill>
              <a:schemeClr val="tx2">
                <a:lumMod val="60000"/>
                <a:lumOff val="40000"/>
              </a:schemeClr>
            </a:solidFill>
          </p:grpSpPr>
          <p:sp>
            <p:nvSpPr>
              <p:cNvPr id="37" name="Retângulo de cantos arredondados 36"/>
              <p:cNvSpPr/>
              <p:nvPr/>
            </p:nvSpPr>
            <p:spPr>
              <a:xfrm>
                <a:off x="1356978" y="4653137"/>
                <a:ext cx="1833480" cy="213633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8" name="CaixaDeTexto 37"/>
              <p:cNvSpPr txBox="1"/>
              <p:nvPr/>
            </p:nvSpPr>
            <p:spPr>
              <a:xfrm>
                <a:off x="1716832" y="4604370"/>
                <a:ext cx="136926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pt-BR" sz="44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8</a:t>
                </a:r>
                <a:r>
                  <a:rPr lang="pt-BR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%</a:t>
                </a:r>
                <a:endParaRPr lang="pt-BR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" name="CaixaDeTexto 38"/>
              <p:cNvSpPr txBox="1"/>
              <p:nvPr/>
            </p:nvSpPr>
            <p:spPr>
              <a:xfrm>
                <a:off x="2002856" y="5358189"/>
                <a:ext cx="1046310" cy="32778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85000"/>
                  </a:lnSpc>
                </a:pPr>
                <a:r>
                  <a:rPr lang="pt-BR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obstetra</a:t>
                </a:r>
                <a:endParaRPr lang="pt-BR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5" name="Grupo 24"/>
            <p:cNvGrpSpPr/>
            <p:nvPr/>
          </p:nvGrpSpPr>
          <p:grpSpPr>
            <a:xfrm>
              <a:off x="3707904" y="4883511"/>
              <a:ext cx="2088232" cy="2299397"/>
              <a:chOff x="1356978" y="4604370"/>
              <a:chExt cx="1833480" cy="2299397"/>
            </a:xfrm>
          </p:grpSpPr>
          <p:sp>
            <p:nvSpPr>
              <p:cNvPr id="34" name="Retângulo de cantos arredondados 33"/>
              <p:cNvSpPr/>
              <p:nvPr/>
            </p:nvSpPr>
            <p:spPr>
              <a:xfrm>
                <a:off x="1356978" y="4653137"/>
                <a:ext cx="1833480" cy="2250630"/>
              </a:xfrm>
              <a:prstGeom prst="round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5" name="CaixaDeTexto 34"/>
              <p:cNvSpPr txBox="1"/>
              <p:nvPr/>
            </p:nvSpPr>
            <p:spPr>
              <a:xfrm>
                <a:off x="1716832" y="4604370"/>
                <a:ext cx="136926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pt-BR" sz="48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14</a:t>
                </a:r>
                <a:r>
                  <a:rPr lang="pt-BR" sz="20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%</a:t>
                </a:r>
                <a:endParaRPr lang="pt-BR" sz="2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6" name="CaixaDeTexto 35"/>
              <p:cNvSpPr txBox="1"/>
              <p:nvPr/>
            </p:nvSpPr>
            <p:spPr>
              <a:xfrm>
                <a:off x="1716832" y="5358189"/>
                <a:ext cx="1332334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85000"/>
                  </a:lnSpc>
                </a:pPr>
                <a:r>
                  <a:rPr lang="pt-BR" sz="2000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Outro especialista da saúde</a:t>
                </a:r>
                <a:endParaRPr lang="pt-BR" sz="2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6" name="Grupo 25"/>
            <p:cNvGrpSpPr/>
            <p:nvPr/>
          </p:nvGrpSpPr>
          <p:grpSpPr>
            <a:xfrm>
              <a:off x="1801529" y="4856078"/>
              <a:ext cx="2050391" cy="2326830"/>
              <a:chOff x="1356978" y="4653137"/>
              <a:chExt cx="1833480" cy="2326830"/>
            </a:xfrm>
            <a:solidFill>
              <a:srgbClr val="0070C0"/>
            </a:solidFill>
          </p:grpSpPr>
          <p:sp>
            <p:nvSpPr>
              <p:cNvPr id="31" name="Retângulo de cantos arredondados 30"/>
              <p:cNvSpPr/>
              <p:nvPr/>
            </p:nvSpPr>
            <p:spPr>
              <a:xfrm>
                <a:off x="1356978" y="4653137"/>
                <a:ext cx="1833480" cy="2326830"/>
              </a:xfrm>
              <a:prstGeom prst="round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2" name="CaixaDeTexto 31"/>
              <p:cNvSpPr txBox="1"/>
              <p:nvPr/>
            </p:nvSpPr>
            <p:spPr>
              <a:xfrm>
                <a:off x="1716832" y="4751001"/>
                <a:ext cx="1369268" cy="92333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pt-BR" sz="54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38</a:t>
                </a:r>
                <a:r>
                  <a:rPr lang="pt-BR" sz="24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%</a:t>
                </a:r>
                <a:endParaRPr lang="pt-BR" sz="2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" name="CaixaDeTexto 32"/>
              <p:cNvSpPr txBox="1"/>
              <p:nvPr/>
            </p:nvSpPr>
            <p:spPr>
              <a:xfrm>
                <a:off x="1356978" y="5602206"/>
                <a:ext cx="1692188" cy="615553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85000"/>
                  </a:lnSpc>
                </a:pPr>
                <a:r>
                  <a:rPr lang="pt-BR" sz="2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</a:t>
                </a:r>
                <a:r>
                  <a:rPr lang="pt-BR" sz="2000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ulheres que já são mães</a:t>
                </a:r>
                <a:endParaRPr lang="pt-BR" sz="2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7" name="Grupo 26"/>
            <p:cNvGrpSpPr/>
            <p:nvPr/>
          </p:nvGrpSpPr>
          <p:grpSpPr>
            <a:xfrm>
              <a:off x="-38100" y="4777269"/>
              <a:ext cx="1945804" cy="2405638"/>
              <a:chOff x="1356978" y="4653137"/>
              <a:chExt cx="1833480" cy="2250630"/>
            </a:xfrm>
            <a:solidFill>
              <a:srgbClr val="004677"/>
            </a:solidFill>
          </p:grpSpPr>
          <p:sp>
            <p:nvSpPr>
              <p:cNvPr id="28" name="Retângulo de cantos arredondados 27"/>
              <p:cNvSpPr/>
              <p:nvPr/>
            </p:nvSpPr>
            <p:spPr>
              <a:xfrm>
                <a:off x="1356978" y="4653137"/>
                <a:ext cx="1833480" cy="225063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9" name="CaixaDeTexto 28"/>
              <p:cNvSpPr txBox="1"/>
              <p:nvPr/>
            </p:nvSpPr>
            <p:spPr>
              <a:xfrm>
                <a:off x="1507282" y="4716528"/>
                <a:ext cx="1369268" cy="77745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pt-BR" sz="48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71</a:t>
                </a:r>
                <a:r>
                  <a:rPr lang="pt-BR" sz="20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%</a:t>
                </a:r>
                <a:endParaRPr lang="pt-BR" sz="2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" name="CaixaDeTexto 29"/>
              <p:cNvSpPr txBox="1"/>
              <p:nvPr/>
            </p:nvSpPr>
            <p:spPr>
              <a:xfrm>
                <a:off x="1490328" y="5358189"/>
                <a:ext cx="1692188" cy="331137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5000"/>
                  </a:lnSpc>
                </a:pPr>
                <a:r>
                  <a:rPr lang="pt-BR" sz="2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</a:t>
                </a:r>
                <a:r>
                  <a:rPr lang="pt-BR" sz="2000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ediatra</a:t>
                </a:r>
                <a:endParaRPr lang="pt-BR" sz="2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5516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G:\Historico\Criacao\Clientes\2013\FMCSV\12188 Projetos\12188_PNG\S01_CARECA_03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412776"/>
            <a:ext cx="9144000" cy="68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G:\Historico\Criacao\Clientes\2013\FMCSV\12188 Projetos\12188_PNG\S01_CARECA_03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702328"/>
            <a:ext cx="914400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G:\Historico\Criacao\Clientes\2013\FMCSV\12188 Projetos\12188_PNG\S01_CARECA_03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178820"/>
            <a:ext cx="9144000" cy="64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G:\Historico\Criacao\Clientes\2013\FMCSV\12188 Projetos\12188_PNG\S01_CARECA_02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550"/>
          <a:stretch/>
        </p:blipFill>
        <p:spPr bwMode="auto">
          <a:xfrm>
            <a:off x="0" y="0"/>
            <a:ext cx="54360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1"/>
          <p:cNvSpPr txBox="1">
            <a:spLocks noChangeArrowheads="1"/>
          </p:cNvSpPr>
          <p:nvPr/>
        </p:nvSpPr>
        <p:spPr bwMode="auto">
          <a:xfrm>
            <a:off x="3850405" y="252555"/>
            <a:ext cx="5114084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2800" dirty="0" smtClean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 muito ouvimos falar sobre a</a:t>
            </a:r>
            <a:endParaRPr lang="pt-BR" sz="2800" dirty="0">
              <a:solidFill>
                <a:srgbClr val="5858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1"/>
          <p:cNvSpPr txBox="1">
            <a:spLocks noChangeArrowheads="1"/>
          </p:cNvSpPr>
          <p:nvPr/>
        </p:nvSpPr>
        <p:spPr bwMode="auto">
          <a:xfrm>
            <a:off x="4716016" y="711045"/>
            <a:ext cx="42915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4000" b="1" dirty="0" smtClean="0">
                <a:solidFill>
                  <a:srgbClr val="B91C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primeira infância</a:t>
            </a:r>
          </a:p>
        </p:txBody>
      </p:sp>
      <p:sp>
        <p:nvSpPr>
          <p:cNvPr id="8" name="CaixaDeTexto 3"/>
          <p:cNvSpPr txBox="1">
            <a:spLocks noChangeArrowheads="1"/>
          </p:cNvSpPr>
          <p:nvPr/>
        </p:nvSpPr>
        <p:spPr bwMode="auto">
          <a:xfrm>
            <a:off x="5417142" y="1587708"/>
            <a:ext cx="2287780" cy="39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2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1909 – Freud</a:t>
            </a:r>
          </a:p>
        </p:txBody>
      </p:sp>
      <p:sp>
        <p:nvSpPr>
          <p:cNvPr id="9" name="CaixaDeTexto 3"/>
          <p:cNvSpPr txBox="1">
            <a:spLocks noChangeArrowheads="1"/>
          </p:cNvSpPr>
          <p:nvPr/>
        </p:nvSpPr>
        <p:spPr bwMode="auto">
          <a:xfrm>
            <a:off x="5417142" y="2918352"/>
            <a:ext cx="2287780" cy="39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2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1934 – Vygotsky</a:t>
            </a:r>
          </a:p>
        </p:txBody>
      </p:sp>
      <p:sp>
        <p:nvSpPr>
          <p:cNvPr id="10" name="CaixaDeTexto 3"/>
          <p:cNvSpPr txBox="1">
            <a:spLocks noChangeArrowheads="1"/>
          </p:cNvSpPr>
          <p:nvPr/>
        </p:nvSpPr>
        <p:spPr bwMode="auto">
          <a:xfrm>
            <a:off x="5417142" y="4336699"/>
            <a:ext cx="2287780" cy="39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2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1971 -  </a:t>
            </a:r>
            <a:r>
              <a:rPr lang="pt-BR" sz="2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Winnicott</a:t>
            </a:r>
            <a:endParaRPr lang="pt-BR" sz="220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3"/>
          <p:cNvSpPr txBox="1">
            <a:spLocks noChangeArrowheads="1"/>
          </p:cNvSpPr>
          <p:nvPr/>
        </p:nvSpPr>
        <p:spPr bwMode="auto">
          <a:xfrm>
            <a:off x="5417142" y="2033708"/>
            <a:ext cx="3777658" cy="56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pt-BR" dirty="0" smtClean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Determinante na formação de uma pessoa</a:t>
            </a:r>
          </a:p>
        </p:txBody>
      </p:sp>
      <p:sp>
        <p:nvSpPr>
          <p:cNvPr id="12" name="CaixaDeTexto 3"/>
          <p:cNvSpPr txBox="1">
            <a:spLocks noChangeArrowheads="1"/>
          </p:cNvSpPr>
          <p:nvPr/>
        </p:nvSpPr>
        <p:spPr bwMode="auto">
          <a:xfrm>
            <a:off x="5283200" y="3350400"/>
            <a:ext cx="3911600" cy="79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pt-BR" dirty="0" smtClean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criança adquire certos hábitos  e qualificações antes de aprender a aplica-los</a:t>
            </a:r>
          </a:p>
        </p:txBody>
      </p:sp>
      <p:sp>
        <p:nvSpPr>
          <p:cNvPr id="13" name="CaixaDeTexto 3"/>
          <p:cNvSpPr txBox="1">
            <a:spLocks noChangeArrowheads="1"/>
          </p:cNvSpPr>
          <p:nvPr/>
        </p:nvSpPr>
        <p:spPr bwMode="auto">
          <a:xfrm>
            <a:off x="5417142" y="4743212"/>
            <a:ext cx="3711572" cy="79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pt-BR" dirty="0" smtClean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amamentação estarão </a:t>
            </a:r>
            <a:r>
              <a:rPr lang="pt-BR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estabelecendo as bases de uma riqueza de personalidade</a:t>
            </a:r>
            <a:endParaRPr lang="pt-BR" dirty="0" smtClean="0">
              <a:solidFill>
                <a:srgbClr val="5858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ixaDeTexto 1"/>
          <p:cNvSpPr txBox="1">
            <a:spLocks noChangeArrowheads="1"/>
          </p:cNvSpPr>
          <p:nvPr/>
        </p:nvSpPr>
        <p:spPr bwMode="auto">
          <a:xfrm>
            <a:off x="6084168" y="5746236"/>
            <a:ext cx="2454518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5400" dirty="0" smtClean="0">
                <a:solidFill>
                  <a:srgbClr val="0046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hoje?</a:t>
            </a:r>
          </a:p>
        </p:txBody>
      </p:sp>
    </p:spTree>
    <p:extLst>
      <p:ext uri="{BB962C8B-B14F-4D97-AF65-F5344CB8AC3E}">
        <p14:creationId xmlns:p14="http://schemas.microsoft.com/office/powerpoint/2010/main" val="160729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4074"/>
          <a:stretch/>
        </p:blipFill>
        <p:spPr>
          <a:xfrm>
            <a:off x="0" y="0"/>
            <a:ext cx="9144000" cy="31496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5989"/>
          <a:stretch/>
        </p:blipFill>
        <p:spPr>
          <a:xfrm>
            <a:off x="0" y="2636912"/>
            <a:ext cx="5853113" cy="685800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5629597" y="4864968"/>
            <a:ext cx="3225600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pt-BR" sz="2100" b="1" dirty="0" smtClean="0">
                <a:solidFill>
                  <a:srgbClr val="0046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vivências</a:t>
            </a:r>
            <a:r>
              <a:rPr lang="pt-BR" sz="2100" b="1" dirty="0" smtClean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100" dirty="0" smtClean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são fundamentais para o </a:t>
            </a:r>
            <a:r>
              <a:rPr lang="pt-BR" sz="2100" b="1" dirty="0" smtClean="0">
                <a:solidFill>
                  <a:srgbClr val="0046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pleno desenvolvimento do ser humano</a:t>
            </a:r>
            <a:endParaRPr lang="pt-BR" sz="2100" b="1" dirty="0">
              <a:solidFill>
                <a:srgbClr val="0046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629597" y="3280792"/>
            <a:ext cx="3514403" cy="1465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pt-BR" sz="2100" dirty="0" smtClean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2100" b="1" dirty="0" smtClean="0">
                <a:solidFill>
                  <a:srgbClr val="0046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arquitetura do cérebro </a:t>
            </a:r>
            <a:r>
              <a:rPr lang="pt-BR" sz="2100" dirty="0" smtClean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começa a se formar e segue evoluindo na </a:t>
            </a:r>
            <a:r>
              <a:rPr lang="pt-BR" sz="2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velocidade das experiências vividas</a:t>
            </a:r>
            <a:endParaRPr lang="pt-BR" sz="2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4499992" y="404664"/>
            <a:ext cx="4235624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pt-B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neurociência  tem sólidas evidências para afirmar que</a:t>
            </a:r>
            <a:endParaRPr lang="pt-B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4499992" y="1026980"/>
            <a:ext cx="3708412" cy="1321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pt-BR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primeira </a:t>
            </a:r>
            <a:r>
              <a:rPr lang="pt-BR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infância:</a:t>
            </a:r>
            <a:endParaRPr lang="pt-BR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Conector reto 7"/>
          <p:cNvCxnSpPr/>
          <p:nvPr/>
        </p:nvCxnSpPr>
        <p:spPr>
          <a:xfrm>
            <a:off x="5724128" y="4784452"/>
            <a:ext cx="2520280" cy="0"/>
          </a:xfrm>
          <a:prstGeom prst="line">
            <a:avLst/>
          </a:prstGeom>
          <a:ln>
            <a:solidFill>
              <a:srgbClr val="383838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354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79191E-6 L 4.72222E-6 -0.38405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2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4906" y="755414"/>
            <a:ext cx="2219093" cy="611925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380331" y="3960343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58585A"/>
                </a:solidFill>
                <a:latin typeface="Arial Narrow" pitchFamily="34" charset="0"/>
              </a:rPr>
              <a:t>-6</a:t>
            </a:r>
            <a:endParaRPr lang="pt-BR" b="1" dirty="0">
              <a:solidFill>
                <a:srgbClr val="58585A"/>
              </a:solidFill>
              <a:latin typeface="Arial Narrow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796339" y="3960343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58585A"/>
                </a:solidFill>
                <a:latin typeface="Arial Narrow" pitchFamily="34" charset="0"/>
              </a:rPr>
              <a:t>-3</a:t>
            </a:r>
            <a:endParaRPr lang="pt-BR" b="1" dirty="0">
              <a:solidFill>
                <a:srgbClr val="58585A"/>
              </a:solidFill>
              <a:latin typeface="Arial Narrow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212347" y="3960343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58585A"/>
                </a:solidFill>
                <a:latin typeface="Arial Narrow" pitchFamily="34" charset="0"/>
              </a:rPr>
              <a:t>0</a:t>
            </a:r>
            <a:endParaRPr lang="pt-BR" b="1" dirty="0">
              <a:solidFill>
                <a:srgbClr val="58585A"/>
              </a:solidFill>
              <a:latin typeface="Arial Narrow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565837" y="3960343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58585A"/>
                </a:solidFill>
                <a:latin typeface="Arial Narrow" pitchFamily="34" charset="0"/>
              </a:rPr>
              <a:t>3</a:t>
            </a:r>
            <a:endParaRPr lang="pt-BR" b="1" dirty="0">
              <a:solidFill>
                <a:srgbClr val="58585A"/>
              </a:solidFill>
              <a:latin typeface="Arial Narrow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919327" y="3960343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58585A"/>
                </a:solidFill>
                <a:latin typeface="Arial Narrow" pitchFamily="34" charset="0"/>
              </a:rPr>
              <a:t>6</a:t>
            </a:r>
            <a:endParaRPr lang="pt-BR" b="1" dirty="0">
              <a:solidFill>
                <a:srgbClr val="58585A"/>
              </a:solidFill>
              <a:latin typeface="Arial Narrow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4272817" y="3960343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58585A"/>
                </a:solidFill>
                <a:latin typeface="Arial Narrow" pitchFamily="34" charset="0"/>
              </a:rPr>
              <a:t>9</a:t>
            </a:r>
            <a:endParaRPr lang="pt-BR" b="1" dirty="0">
              <a:solidFill>
                <a:srgbClr val="58585A"/>
              </a:solidFill>
              <a:latin typeface="Arial Narrow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4704865" y="3960343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58585A"/>
                </a:solidFill>
                <a:latin typeface="Arial Narrow" pitchFamily="34" charset="0"/>
              </a:rPr>
              <a:t>1</a:t>
            </a:r>
            <a:endParaRPr lang="pt-BR" b="1" dirty="0">
              <a:solidFill>
                <a:srgbClr val="58585A"/>
              </a:solidFill>
              <a:latin typeface="Arial Narrow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5112530" y="3960343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58585A"/>
                </a:solidFill>
                <a:latin typeface="Arial Narrow" pitchFamily="34" charset="0"/>
              </a:rPr>
              <a:t>4</a:t>
            </a:r>
            <a:endParaRPr lang="pt-BR" b="1" dirty="0">
              <a:solidFill>
                <a:srgbClr val="58585A"/>
              </a:solidFill>
              <a:latin typeface="Arial Narrow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611019" y="3960343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58585A"/>
                </a:solidFill>
                <a:latin typeface="Arial Narrow" pitchFamily="34" charset="0"/>
              </a:rPr>
              <a:t>8</a:t>
            </a:r>
            <a:endParaRPr lang="pt-BR" b="1" dirty="0">
              <a:solidFill>
                <a:srgbClr val="58585A"/>
              </a:solidFill>
              <a:latin typeface="Arial Narrow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986333" y="3960343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58585A"/>
                </a:solidFill>
                <a:latin typeface="Arial Narrow" pitchFamily="34" charset="0"/>
              </a:rPr>
              <a:t>12</a:t>
            </a:r>
            <a:endParaRPr lang="pt-BR" b="1" dirty="0">
              <a:solidFill>
                <a:srgbClr val="58585A"/>
              </a:solidFill>
              <a:latin typeface="Arial Narrow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6444208" y="3960343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58585A"/>
                </a:solidFill>
                <a:latin typeface="Arial Narrow" pitchFamily="34" charset="0"/>
              </a:rPr>
              <a:t>16</a:t>
            </a:r>
            <a:endParaRPr lang="pt-BR" b="1" dirty="0">
              <a:solidFill>
                <a:srgbClr val="58585A"/>
              </a:solidFill>
              <a:latin typeface="Arial Narrow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212170" y="4447330"/>
            <a:ext cx="12048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rgbClr val="58585A"/>
                </a:solidFill>
                <a:latin typeface="Arial Narrow" pitchFamily="34" charset="0"/>
              </a:rPr>
              <a:t>anos</a:t>
            </a:r>
            <a:endParaRPr lang="pt-BR" sz="1600" b="1" dirty="0">
              <a:solidFill>
                <a:srgbClr val="58585A"/>
              </a:solidFill>
              <a:latin typeface="Arial Narrow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3027784" y="4447330"/>
            <a:ext cx="9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rgbClr val="58585A"/>
                </a:solidFill>
                <a:latin typeface="Arial Narrow" pitchFamily="34" charset="0"/>
              </a:rPr>
              <a:t>meses</a:t>
            </a:r>
            <a:endParaRPr lang="pt-BR" sz="1600" b="1" dirty="0">
              <a:solidFill>
                <a:srgbClr val="58585A"/>
              </a:solidFill>
              <a:latin typeface="Arial Narrow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2268830" y="6220001"/>
            <a:ext cx="36724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58585A"/>
                </a:solidFill>
                <a:latin typeface="Arial Narrow" pitchFamily="34" charset="0"/>
              </a:rPr>
              <a:t>C. Nelson. In </a:t>
            </a:r>
            <a:r>
              <a:rPr lang="pt-BR" sz="1200" dirty="0" err="1" smtClean="0">
                <a:solidFill>
                  <a:srgbClr val="58585A"/>
                </a:solidFill>
                <a:latin typeface="Arial Narrow" pitchFamily="34" charset="0"/>
              </a:rPr>
              <a:t>From</a:t>
            </a:r>
            <a:r>
              <a:rPr lang="pt-BR" sz="1200" dirty="0" smtClean="0">
                <a:solidFill>
                  <a:srgbClr val="58585A"/>
                </a:solidFill>
                <a:latin typeface="Arial Narrow" pitchFamily="34" charset="0"/>
              </a:rPr>
              <a:t> </a:t>
            </a:r>
            <a:r>
              <a:rPr lang="pt-BR" sz="1200" dirty="0" err="1" smtClean="0">
                <a:solidFill>
                  <a:srgbClr val="58585A"/>
                </a:solidFill>
                <a:latin typeface="Arial Narrow" pitchFamily="34" charset="0"/>
              </a:rPr>
              <a:t>Neurons</a:t>
            </a:r>
            <a:r>
              <a:rPr lang="pt-BR" sz="1200" dirty="0" smtClean="0">
                <a:solidFill>
                  <a:srgbClr val="58585A"/>
                </a:solidFill>
                <a:latin typeface="Arial Narrow" pitchFamily="34" charset="0"/>
              </a:rPr>
              <a:t> </a:t>
            </a:r>
            <a:r>
              <a:rPr lang="pt-BR" sz="1200" dirty="0" err="1" smtClean="0">
                <a:solidFill>
                  <a:srgbClr val="58585A"/>
                </a:solidFill>
                <a:latin typeface="Arial Narrow" pitchFamily="34" charset="0"/>
              </a:rPr>
              <a:t>to</a:t>
            </a:r>
            <a:r>
              <a:rPr lang="pt-BR" sz="1200" dirty="0" smtClean="0">
                <a:solidFill>
                  <a:srgbClr val="58585A"/>
                </a:solidFill>
                <a:latin typeface="Arial Narrow" pitchFamily="34" charset="0"/>
              </a:rPr>
              <a:t> </a:t>
            </a:r>
            <a:r>
              <a:rPr lang="pt-BR" sz="1200" dirty="0" err="1" smtClean="0">
                <a:solidFill>
                  <a:srgbClr val="58585A"/>
                </a:solidFill>
                <a:latin typeface="Arial Narrow" pitchFamily="34" charset="0"/>
              </a:rPr>
              <a:t>neighborhoods</a:t>
            </a:r>
            <a:r>
              <a:rPr lang="pt-BR" sz="1200" dirty="0" smtClean="0">
                <a:solidFill>
                  <a:srgbClr val="58585A"/>
                </a:solidFill>
                <a:latin typeface="Arial Narrow" pitchFamily="34" charset="0"/>
              </a:rPr>
              <a:t>, 2000</a:t>
            </a:r>
            <a:endParaRPr lang="pt-BR" sz="1200" dirty="0">
              <a:solidFill>
                <a:srgbClr val="58585A"/>
              </a:solidFill>
              <a:latin typeface="Arial Narrow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2632886" y="4869160"/>
            <a:ext cx="1296144" cy="45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pt-BR" sz="1500" b="1" dirty="0" smtClean="0">
                <a:solidFill>
                  <a:srgbClr val="004677"/>
                </a:solidFill>
                <a:latin typeface="Arial Narrow" pitchFamily="34" charset="0"/>
              </a:rPr>
              <a:t>Vias</a:t>
            </a:r>
            <a:r>
              <a:rPr lang="pt-BR" sz="1600" b="1" dirty="0" smtClean="0">
                <a:solidFill>
                  <a:srgbClr val="004677"/>
                </a:solidFill>
                <a:latin typeface="Arial Narrow" pitchFamily="34" charset="0"/>
              </a:rPr>
              <a:t> </a:t>
            </a:r>
            <a:r>
              <a:rPr lang="pt-BR" sz="1200" dirty="0" smtClean="0">
                <a:solidFill>
                  <a:srgbClr val="004677"/>
                </a:solidFill>
                <a:latin typeface="Arial Narrow" pitchFamily="34" charset="0"/>
              </a:rPr>
              <a:t>(sensoriais, visão, audição)</a:t>
            </a:r>
            <a:endParaRPr lang="pt-BR" sz="1200" dirty="0">
              <a:solidFill>
                <a:srgbClr val="004677"/>
              </a:solidFill>
              <a:latin typeface="Arial Narrow" pitchFamily="34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4361078" y="4869161"/>
            <a:ext cx="1080120" cy="288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pt-BR" sz="1500" b="1" dirty="0" smtClean="0">
                <a:solidFill>
                  <a:srgbClr val="9C8F00"/>
                </a:solidFill>
                <a:latin typeface="Arial Narrow" pitchFamily="34" charset="0"/>
              </a:rPr>
              <a:t>Linguagem</a:t>
            </a:r>
            <a:endParaRPr lang="pt-BR" sz="1500" dirty="0">
              <a:solidFill>
                <a:srgbClr val="9C8F00"/>
              </a:solidFill>
              <a:latin typeface="Arial Narrow" pitchFamily="34" charset="0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5801238" y="4869160"/>
            <a:ext cx="1296144" cy="680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pt-BR" sz="1500" b="1" dirty="0" smtClean="0">
                <a:solidFill>
                  <a:srgbClr val="953731"/>
                </a:solidFill>
                <a:latin typeface="Arial Narrow" pitchFamily="34" charset="0"/>
              </a:rPr>
              <a:t>Funções  cognitivas altas</a:t>
            </a:r>
            <a:endParaRPr lang="pt-BR" sz="1500" dirty="0">
              <a:solidFill>
                <a:srgbClr val="953731"/>
              </a:solidFill>
              <a:latin typeface="Arial Narrow" pitchFamily="34" charset="0"/>
            </a:endParaRPr>
          </a:p>
        </p:txBody>
      </p:sp>
      <p:cxnSp>
        <p:nvCxnSpPr>
          <p:cNvPr id="20" name="Conector reto 19"/>
          <p:cNvCxnSpPr/>
          <p:nvPr/>
        </p:nvCxnSpPr>
        <p:spPr>
          <a:xfrm flipH="1">
            <a:off x="2346887" y="5013176"/>
            <a:ext cx="261847" cy="0"/>
          </a:xfrm>
          <a:prstGeom prst="line">
            <a:avLst/>
          </a:prstGeom>
          <a:ln w="57150">
            <a:solidFill>
              <a:srgbClr val="00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/>
          <p:cNvCxnSpPr/>
          <p:nvPr/>
        </p:nvCxnSpPr>
        <p:spPr>
          <a:xfrm flipH="1">
            <a:off x="4111083" y="5013176"/>
            <a:ext cx="261847" cy="0"/>
          </a:xfrm>
          <a:prstGeom prst="line">
            <a:avLst/>
          </a:prstGeom>
          <a:ln w="57150">
            <a:solidFill>
              <a:srgbClr val="9C8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/>
          <p:cNvCxnSpPr/>
          <p:nvPr/>
        </p:nvCxnSpPr>
        <p:spPr>
          <a:xfrm flipH="1">
            <a:off x="5534289" y="5013176"/>
            <a:ext cx="261847" cy="0"/>
          </a:xfrm>
          <a:prstGeom prst="line">
            <a:avLst/>
          </a:prstGeom>
          <a:ln w="57150">
            <a:solidFill>
              <a:srgbClr val="9537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tângulo 22"/>
          <p:cNvSpPr/>
          <p:nvPr/>
        </p:nvSpPr>
        <p:spPr>
          <a:xfrm>
            <a:off x="2195736" y="345235"/>
            <a:ext cx="4954588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pt-BR" sz="2800" dirty="0" smtClean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períodos sensíveis do</a:t>
            </a:r>
            <a:endParaRPr lang="pt-BR" sz="2800" dirty="0">
              <a:solidFill>
                <a:srgbClr val="5858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2195736" y="843129"/>
            <a:ext cx="5112568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pt-BR" sz="3600" b="1" dirty="0" smtClean="0">
                <a:solidFill>
                  <a:srgbClr val="9537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desenvolvimento cerebral</a:t>
            </a:r>
            <a:endParaRPr lang="pt-BR" sz="3600" b="1" dirty="0">
              <a:solidFill>
                <a:srgbClr val="9537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Imagem 2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96429" cy="6524625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973766" cy="6858000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4488" y="2230244"/>
            <a:ext cx="4638907" cy="1817649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200" y="2330605"/>
            <a:ext cx="3925229" cy="1639230"/>
          </a:xfrm>
          <a:prstGeom prst="rect">
            <a:avLst/>
          </a:prstGeom>
        </p:spPr>
      </p:pic>
      <p:pic>
        <p:nvPicPr>
          <p:cNvPr id="29" name="Imagem 28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2771" y="2319454"/>
            <a:ext cx="2453268" cy="1650380"/>
          </a:xfrm>
          <a:prstGeom prst="rect">
            <a:avLst/>
          </a:prstGeom>
        </p:spPr>
      </p:pic>
      <p:pic>
        <p:nvPicPr>
          <p:cNvPr id="30" name="Imagem 29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0468" y="2553628"/>
            <a:ext cx="2464420" cy="1293543"/>
          </a:xfrm>
          <a:prstGeom prst="rect">
            <a:avLst/>
          </a:prstGeom>
        </p:spPr>
      </p:pic>
      <p:pic>
        <p:nvPicPr>
          <p:cNvPr id="31" name="Imagem 30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4488" y="4036742"/>
            <a:ext cx="2442117" cy="423746"/>
          </a:xfrm>
          <a:prstGeom prst="rect">
            <a:avLst/>
          </a:prstGeom>
        </p:spPr>
      </p:pic>
      <p:pic>
        <p:nvPicPr>
          <p:cNvPr id="32" name="Imagem 31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5454" y="4047894"/>
            <a:ext cx="2330605" cy="412594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360"/>
          <a:stretch/>
        </p:blipFill>
        <p:spPr>
          <a:xfrm>
            <a:off x="6572532" y="367990"/>
            <a:ext cx="2571468" cy="650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63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500"/>
                            </p:stCondLst>
                            <p:childTnLst>
                              <p:par>
                                <p:cTn id="9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91"/>
          <a:stretch/>
        </p:blipFill>
        <p:spPr>
          <a:xfrm>
            <a:off x="0" y="0"/>
            <a:ext cx="9144000" cy="2380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5" t="5291" r="35990" b="42857"/>
          <a:stretch/>
        </p:blipFill>
        <p:spPr>
          <a:xfrm>
            <a:off x="3480081" y="202884"/>
            <a:ext cx="5461227" cy="355600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0" t="7407" r="39047" b="40741"/>
          <a:stretch/>
        </p:blipFill>
        <p:spPr>
          <a:xfrm>
            <a:off x="3668765" y="348028"/>
            <a:ext cx="4992915" cy="3556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1" r="38571" b="47513"/>
          <a:stretch/>
        </p:blipFill>
        <p:spPr>
          <a:xfrm>
            <a:off x="3088195" y="377056"/>
            <a:ext cx="5617029" cy="306251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8" r="37302" b="47725"/>
          <a:stretch/>
        </p:blipFill>
        <p:spPr>
          <a:xfrm>
            <a:off x="3683281" y="-159972"/>
            <a:ext cx="5138057" cy="358502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26" t="50361"/>
          <a:stretch/>
        </p:blipFill>
        <p:spPr>
          <a:xfrm>
            <a:off x="4364084" y="3453762"/>
            <a:ext cx="4779915" cy="3404238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5322272" y="4042965"/>
            <a:ext cx="24529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dirty="0" smtClean="0">
                <a:solidFill>
                  <a:prstClr val="white"/>
                </a:solidFill>
                <a:latin typeface="Arial Narrow" pitchFamily="34" charset="0"/>
              </a:rPr>
              <a:t>evolução da</a:t>
            </a:r>
            <a:endParaRPr lang="pt-BR" sz="4000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5322272" y="4562526"/>
            <a:ext cx="35702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dirty="0" smtClean="0">
                <a:solidFill>
                  <a:prstClr val="white"/>
                </a:solidFill>
                <a:latin typeface="Berlin Sans FB" pitchFamily="34" charset="0"/>
              </a:rPr>
              <a:t>SINAPTIZAÇÃO</a:t>
            </a:r>
            <a:endParaRPr lang="pt-BR" sz="4000" dirty="0">
              <a:solidFill>
                <a:prstClr val="white"/>
              </a:solidFill>
              <a:latin typeface="Berlin Sans FB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322272" y="5272742"/>
            <a:ext cx="22140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>
                <a:solidFill>
                  <a:prstClr val="white"/>
                </a:solidFill>
                <a:latin typeface="Arial Narrow" pitchFamily="34" charset="0"/>
              </a:rPr>
              <a:t>Recém nascido</a:t>
            </a:r>
          </a:p>
        </p:txBody>
      </p:sp>
      <p:cxnSp>
        <p:nvCxnSpPr>
          <p:cNvPr id="12" name="Conector reto 11"/>
          <p:cNvCxnSpPr/>
          <p:nvPr/>
        </p:nvCxnSpPr>
        <p:spPr>
          <a:xfrm>
            <a:off x="5322272" y="5753178"/>
            <a:ext cx="2016224" cy="0"/>
          </a:xfrm>
          <a:prstGeom prst="line">
            <a:avLst/>
          </a:prstGeom>
          <a:ln>
            <a:solidFill>
              <a:srgbClr val="FFFFFF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5322272" y="6190830"/>
            <a:ext cx="2016224" cy="0"/>
          </a:xfrm>
          <a:prstGeom prst="line">
            <a:avLst/>
          </a:prstGeom>
          <a:ln>
            <a:solidFill>
              <a:srgbClr val="FFFFFF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ângulo 13"/>
          <p:cNvSpPr/>
          <p:nvPr/>
        </p:nvSpPr>
        <p:spPr>
          <a:xfrm>
            <a:off x="5322272" y="5710394"/>
            <a:ext cx="12971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>
                <a:solidFill>
                  <a:prstClr val="white"/>
                </a:solidFill>
                <a:latin typeface="Arial Narrow" pitchFamily="34" charset="0"/>
              </a:rPr>
              <a:t>6 meses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5322272" y="6148046"/>
            <a:ext cx="10679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 smtClean="0">
                <a:solidFill>
                  <a:prstClr val="white"/>
                </a:solidFill>
                <a:latin typeface="Arial Narrow" pitchFamily="34" charset="0"/>
              </a:rPr>
              <a:t>2 anos</a:t>
            </a:r>
            <a:endParaRPr lang="pt-BR" sz="2800" dirty="0">
              <a:solidFill>
                <a:prstClr val="white"/>
              </a:solidFill>
              <a:latin typeface="Arial Narrow" pitchFamily="34" charset="0"/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" y="-1"/>
            <a:ext cx="9144001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 r="39763"/>
          <a:stretch/>
        </p:blipFill>
        <p:spPr>
          <a:xfrm>
            <a:off x="0" y="1268760"/>
            <a:ext cx="5508104" cy="558924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18" r="39683"/>
          <a:stretch/>
        </p:blipFill>
        <p:spPr>
          <a:xfrm>
            <a:off x="0" y="1523676"/>
            <a:ext cx="5515429" cy="533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57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accel="30000" decel="7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9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696" y="620688"/>
            <a:ext cx="7411081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580016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352</Words>
  <Application>Microsoft Office PowerPoint</Application>
  <PresentationFormat>Apresentação na tela (4:3)</PresentationFormat>
  <Paragraphs>109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5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Anna Chiesa</dc:creator>
  <cp:lastModifiedBy>aula sala</cp:lastModifiedBy>
  <cp:revision>8</cp:revision>
  <dcterms:created xsi:type="dcterms:W3CDTF">2016-06-01T21:52:44Z</dcterms:created>
  <dcterms:modified xsi:type="dcterms:W3CDTF">2016-06-07T13:21:06Z</dcterms:modified>
</cp:coreProperties>
</file>