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3"/>
  </p:notesMasterIdLst>
  <p:sldIdLst>
    <p:sldId id="256" r:id="rId2"/>
    <p:sldId id="400" r:id="rId3"/>
    <p:sldId id="412" r:id="rId4"/>
    <p:sldId id="413" r:id="rId5"/>
    <p:sldId id="415" r:id="rId6"/>
    <p:sldId id="416" r:id="rId7"/>
    <p:sldId id="414" r:id="rId8"/>
    <p:sldId id="418" r:id="rId9"/>
    <p:sldId id="419" r:id="rId10"/>
    <p:sldId id="420" r:id="rId11"/>
    <p:sldId id="421" r:id="rId12"/>
    <p:sldId id="422" r:id="rId13"/>
    <p:sldId id="423" r:id="rId14"/>
    <p:sldId id="364" r:id="rId15"/>
    <p:sldId id="383" r:id="rId16"/>
    <p:sldId id="385" r:id="rId17"/>
    <p:sldId id="387" r:id="rId18"/>
    <p:sldId id="350" r:id="rId19"/>
    <p:sldId id="388" r:id="rId20"/>
    <p:sldId id="399" r:id="rId21"/>
    <p:sldId id="382" r:id="rId22"/>
    <p:sldId id="361" r:id="rId23"/>
    <p:sldId id="263" r:id="rId24"/>
    <p:sldId id="432" r:id="rId25"/>
    <p:sldId id="433" r:id="rId26"/>
    <p:sldId id="429" r:id="rId27"/>
    <p:sldId id="424" r:id="rId28"/>
    <p:sldId id="430" r:id="rId29"/>
    <p:sldId id="431" r:id="rId30"/>
    <p:sldId id="425" r:id="rId31"/>
    <p:sldId id="426" r:id="rId32"/>
    <p:sldId id="427" r:id="rId33"/>
    <p:sldId id="309" r:id="rId34"/>
    <p:sldId id="293" r:id="rId35"/>
    <p:sldId id="294" r:id="rId36"/>
    <p:sldId id="295" r:id="rId37"/>
    <p:sldId id="299" r:id="rId38"/>
    <p:sldId id="303" r:id="rId39"/>
    <p:sldId id="304" r:id="rId40"/>
    <p:sldId id="434" r:id="rId41"/>
    <p:sldId id="435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72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31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45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95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509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798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b7437716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b7437716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7437716_0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b7437716_0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armário como um dispositivo de regulação da vida. Estrutura de opressão. Uma opressão silenciosa, solitária, que produz invisibilidades: o sujeito não existe, seus desejos não existem, não podem existir, não podem se expressar. Privacidade compulsória.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7437716_0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b7437716_0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7437716_0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b7437716_0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Demonstrações públicas de afeto, por exemplo, são condenadas. Não devem acontecer. Casais que fingem não ser casais. Pode ser, eu respeito, mas longe de mim.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335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b7437716_0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b7437716_0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b7437716_0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b7437716_0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b7437716_0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b7437716_0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b7437716_0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b7437716_0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47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b7437716_0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b7437716_0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4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b7437716_0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b7437716_0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33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b7437716_0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b7437716_0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53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57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2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743771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743771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04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3461600"/>
            <a:ext cx="9144000" cy="1647972"/>
            <a:chOff x="0" y="3690483"/>
            <a:chExt cx="9144000" cy="850171"/>
          </a:xfrm>
        </p:grpSpPr>
        <p:sp>
          <p:nvSpPr>
            <p:cNvPr id="13" name="Google Shape;13;p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4186767"/>
              <a:ext cx="9144000" cy="13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478854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25" name="Google Shape;25;p3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33" name="Google Shape;33;p4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39" name="Google Shape;39;p5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4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45" name="Google Shape;45;p6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0" y="3461600"/>
            <a:ext cx="9144000" cy="1647972"/>
            <a:chOff x="0" y="3690483"/>
            <a:chExt cx="9144000" cy="850171"/>
          </a:xfrm>
        </p:grpSpPr>
        <p:sp>
          <p:nvSpPr>
            <p:cNvPr id="50" name="Google Shape;50;p7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0" y="4186767"/>
              <a:ext cx="9144000" cy="13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0" y="4478854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lor-strip">
    <p:bg>
      <p:bgPr>
        <a:solidFill>
          <a:srgbClr val="7E0F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Char char="●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orgia"/>
              <a:buChar char="○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Char char="■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○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■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○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■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991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br/j/pcp/a/zksLGXhzsLFVppDN5SvgYXP/?lang=p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lo.br/j/cpa/a/FM5rbRhS5hDXSVmTXNQ73Wt/?format=pdf&amp;lang=pt" TargetMode="External"/><Relationship Id="rId4" Type="http://schemas.openxmlformats.org/officeDocument/2006/relationships/hyperlink" Target="https://www.scielo.br/j/rs/a/nrZFVzmnrBv39cWBynCcHLw/?lang=p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1809444920210062001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lo.br/j/edur/a/mdtzSGnQGMJTrNDk5LZSx9M/?format=pdf&amp;lang=pt" TargetMode="External"/><Relationship Id="rId5" Type="http://schemas.openxmlformats.org/officeDocument/2006/relationships/hyperlink" Target="https://doi.org/10.1590/ES0101-73302017165522" TargetMode="External"/><Relationship Id="rId4" Type="http://schemas.openxmlformats.org/officeDocument/2006/relationships/hyperlink" Target="https://doi.org/10.1590/s0102-69922017.320300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ctrTitle"/>
          </p:nvPr>
        </p:nvSpPr>
        <p:spPr>
          <a:xfrm>
            <a:off x="315883" y="1038681"/>
            <a:ext cx="8246225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/>
              <a:t>A “cura gay”, ideologia de gênero e direitos humanos</a:t>
            </a:r>
            <a:endParaRPr sz="3800"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1"/>
          </p:nvPr>
        </p:nvSpPr>
        <p:spPr>
          <a:xfrm>
            <a:off x="4023360" y="2542703"/>
            <a:ext cx="473505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800" dirty="0"/>
              <a:t>Diversidade e inclusão social em direitos humanos – julho de 2022</a:t>
            </a:r>
            <a:endParaRPr sz="1800" dirty="0"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1"/>
          </p:nvPr>
        </p:nvSpPr>
        <p:spPr>
          <a:xfrm>
            <a:off x="2430087" y="3783025"/>
            <a:ext cx="64227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Luís Fernando de Oliveira Saraiva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err="1"/>
              <a:t>luis.osaraiva@gmail.com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A “ideologia de gênero”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/>
              <a:t>Planos Estaduais e Municipais de Educação</a:t>
            </a:r>
            <a:r>
              <a:rPr lang="pt-BR" sz="2000" dirty="0"/>
              <a:t>, entre 2015 e 2016, cujas discussões geraram intensa mobilização contrária à inclusão de qualquer referência à palavra “gênero”. Na ocasião, foram distribuídas milhares de cartilhas para as Câmaras de grande parte dos municípios brasileiros, a partir da articulação das Frentes Parlamentares Católica, Evangélica e Frente Mista de Defesa da Família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6355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A “ideologia de gênero”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/>
              <a:t>Eleições de 2018</a:t>
            </a:r>
            <a:r>
              <a:rPr lang="pt-BR" sz="2000" dirty="0"/>
              <a:t>, em que foi disseminado o medo do “marxismo cultural”, do qual os movimentos </a:t>
            </a:r>
            <a:r>
              <a:rPr lang="pt-BR" sz="2000" dirty="0" err="1"/>
              <a:t>lgbt</a:t>
            </a:r>
            <a:r>
              <a:rPr lang="pt-BR" sz="2000" dirty="0"/>
              <a:t>, feminista e negro seriam parceiros na destruição da família e da ordem social</a:t>
            </a:r>
          </a:p>
          <a:p>
            <a:endParaRPr lang="pt-BR" sz="2000" b="1" dirty="0"/>
          </a:p>
          <a:p>
            <a:r>
              <a:rPr lang="pt-BR" sz="2000" b="1" dirty="0"/>
              <a:t>Governo Bolsonaro</a:t>
            </a:r>
            <a:r>
              <a:rPr lang="pt-BR" sz="2000" dirty="0"/>
              <a:t>, com a intensificação da radicalização da direita brasileira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50683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Focos da luta contra a “ideologia de gênero”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pt-BR" sz="2000" dirty="0"/>
              <a:t>saúde sexual e reprodutiva, sobretudo das mulheres </a:t>
            </a:r>
          </a:p>
          <a:p>
            <a:pPr marL="342900" indent="-342900"/>
            <a:r>
              <a:rPr lang="pt-BR" sz="2000" dirty="0"/>
              <a:t>educação sexual nas escolas</a:t>
            </a:r>
          </a:p>
          <a:p>
            <a:pPr marL="342900" indent="-342900"/>
            <a:r>
              <a:rPr lang="pt-BR" sz="2000" dirty="0"/>
              <a:t>reconhecimento de identidades não heterossexuais e não </a:t>
            </a:r>
            <a:r>
              <a:rPr lang="pt-BR" sz="2000" dirty="0" err="1"/>
              <a:t>cisgêneras</a:t>
            </a:r>
            <a:r>
              <a:rPr lang="pt-BR" sz="2000" dirty="0"/>
              <a:t> e de seus direitos</a:t>
            </a:r>
          </a:p>
          <a:p>
            <a:pPr marL="342900" indent="-342900"/>
            <a:r>
              <a:rPr lang="pt-BR" sz="2000" dirty="0"/>
              <a:t>reconhecimento das (</a:t>
            </a:r>
            <a:r>
              <a:rPr lang="pt-BR" sz="2000" dirty="0" err="1"/>
              <a:t>des</a:t>
            </a:r>
            <a:r>
              <a:rPr lang="pt-BR" sz="2000" dirty="0"/>
              <a:t>)igualdades de gênero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5400" lvl="0" indent="0" algn="ctr">
              <a:buNone/>
            </a:pPr>
            <a:r>
              <a:rPr lang="pt-BR" sz="2000" dirty="0"/>
              <a:t>Resumidamente: a luta contra a “ideologia de gênero” luta contra movimentos feministas e </a:t>
            </a:r>
            <a:r>
              <a:rPr lang="pt-BR" sz="2000" dirty="0" err="1"/>
              <a:t>lgbtqia</a:t>
            </a:r>
            <a:r>
              <a:rPr lang="pt-BR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92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Funcionamento da “ideologia de gênero”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pt-BR" sz="2000" dirty="0"/>
              <a:t>Opera a partir da </a:t>
            </a:r>
            <a:r>
              <a:rPr lang="pt-BR" sz="2000" u="sng" dirty="0"/>
              <a:t>produção de medo</a:t>
            </a:r>
            <a:r>
              <a:rPr lang="pt-BR" sz="2000" dirty="0"/>
              <a:t>, como se as discussões de gênero fossem um anúncio de um certo apocalipse moral, no campo religioso, legislativo e dos costumes</a:t>
            </a:r>
          </a:p>
          <a:p>
            <a:pPr marL="342900" indent="-342900"/>
            <a:endParaRPr lang="pt-BR" sz="2000" dirty="0"/>
          </a:p>
          <a:p>
            <a:pPr marL="342900" indent="-342900"/>
            <a:r>
              <a:rPr lang="pt-BR" sz="2000" dirty="0"/>
              <a:t>Aposta na ideia de destruição da família e da sociedade</a:t>
            </a:r>
          </a:p>
          <a:p>
            <a:pPr marL="342900" indent="-342900"/>
            <a:endParaRPr lang="pt-BR" sz="2000" dirty="0"/>
          </a:p>
          <a:p>
            <a:pPr marL="342900" indent="-342900"/>
            <a:r>
              <a:rPr lang="pt-BR" sz="2000" dirty="0"/>
              <a:t>No Brasil, compôs com o Movimento Escola Sem Partido, que luta contra uma suposta “doutrinação política e ideológica” ocorrida nas escolas e “usurpação do direito dos pais” sobre a educação moral e religiosa de seus filhos</a:t>
            </a:r>
          </a:p>
        </p:txBody>
      </p:sp>
    </p:spTree>
    <p:extLst>
      <p:ext uri="{BB962C8B-B14F-4D97-AF65-F5344CB8AC3E}">
        <p14:creationId xmlns:p14="http://schemas.microsoft.com/office/powerpoint/2010/main" val="381598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B761582-6D0E-4F41-9EE9-B5ABE120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71" y="931027"/>
            <a:ext cx="5131398" cy="26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B5237A-C856-2842-9E59-15EFA067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4" y="637752"/>
            <a:ext cx="4333447" cy="32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0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C45BC5-9690-BD4C-BCA6-95B8873F0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93" y="781115"/>
            <a:ext cx="2604401" cy="30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2FA0D9-41C8-BD43-A816-F72F4D07A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08" y="551550"/>
            <a:ext cx="5044596" cy="35757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849D9A-2351-654D-B294-CA7C0136C711}"/>
              </a:ext>
            </a:extLst>
          </p:cNvPr>
          <p:cNvSpPr txBox="1"/>
          <p:nvPr/>
        </p:nvSpPr>
        <p:spPr>
          <a:xfrm>
            <a:off x="4572000" y="4197927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Wagner Schwartz - La </a:t>
            </a:r>
            <a:r>
              <a:rPr lang="pt-BR" dirty="0" err="1"/>
              <a:t>Bête</a:t>
            </a:r>
            <a:r>
              <a:rPr lang="pt-BR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52204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33143E-CE24-482D-9D60-6BD331CF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12" y="343558"/>
            <a:ext cx="4033052" cy="396609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6326BAF-A2AE-B447-8ECC-979CB2796337}"/>
              </a:ext>
            </a:extLst>
          </p:cNvPr>
          <p:cNvSpPr txBox="1"/>
          <p:nvPr/>
        </p:nvSpPr>
        <p:spPr>
          <a:xfrm>
            <a:off x="3661065" y="4276722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BIA LEITE: Adriano </a:t>
            </a:r>
            <a:r>
              <a:rPr lang="pt-BR" b="1" i="1" dirty="0" err="1"/>
              <a:t>bafônica</a:t>
            </a:r>
            <a:r>
              <a:rPr lang="pt-BR" b="1" i="1" dirty="0"/>
              <a:t> e Luiz França </a:t>
            </a:r>
            <a:r>
              <a:rPr lang="pt-BR" b="1" i="1" dirty="0" err="1"/>
              <a:t>She</a:t>
            </a:r>
            <a:r>
              <a:rPr lang="pt-BR" b="1" i="1" dirty="0"/>
              <a:t>-há (2013)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18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F434CB-01E9-C04E-BA2B-25D74EE8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2" y="852597"/>
            <a:ext cx="7407795" cy="307412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D8B61C7-5424-3842-AA31-42A71DE34435}"/>
              </a:ext>
            </a:extLst>
          </p:cNvPr>
          <p:cNvSpPr txBox="1"/>
          <p:nvPr/>
        </p:nvSpPr>
        <p:spPr>
          <a:xfrm>
            <a:off x="6442364" y="4114800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Youtube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2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Ideologia de gênero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pt-BR" sz="2400" dirty="0"/>
              <a:t>Conceito inventado no fim dos anos 1990, que afirma que as discussões sobre gênero são “ferramenta de dominação” e um sistema de pensamento fechado que defende que as diferenças entre homens e mulheres são construções culturais e convencionais, negando aspectos biológicos e naturais (Scala, 2010, apud </a:t>
            </a:r>
            <a:r>
              <a:rPr lang="pt-BR" sz="2400" dirty="0" err="1"/>
              <a:t>Miskolci</a:t>
            </a:r>
            <a:r>
              <a:rPr lang="pt-BR" sz="2400" dirty="0"/>
              <a:t> &amp; Campana, 2017)</a:t>
            </a:r>
            <a:r>
              <a:rPr lang="pt-BR" dirty="0"/>
              <a:t> 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61316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3E9BC5-AEBC-C64F-BDC5-36C9381C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38" y="697395"/>
            <a:ext cx="4610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34E2D8-BA4A-3E40-B8A1-A61C7D3C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17" y="829242"/>
            <a:ext cx="4934186" cy="249774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F6C33E7-382C-E64B-9CF7-52216031E02A}"/>
              </a:ext>
            </a:extLst>
          </p:cNvPr>
          <p:cNvSpPr txBox="1"/>
          <p:nvPr/>
        </p:nvSpPr>
        <p:spPr>
          <a:xfrm>
            <a:off x="4912822" y="339327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O Globo</a:t>
            </a:r>
          </a:p>
        </p:txBody>
      </p:sp>
    </p:spTree>
    <p:extLst>
      <p:ext uri="{BB962C8B-B14F-4D97-AF65-F5344CB8AC3E}">
        <p14:creationId xmlns:p14="http://schemas.microsoft.com/office/powerpoint/2010/main" val="340114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D1747DC-B300-4CC8-B069-2B63DF7E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1" y="192496"/>
            <a:ext cx="4305956" cy="43059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875B9B5-427B-A144-8896-1295BD30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662" y="1159923"/>
            <a:ext cx="3154915" cy="26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Cura</a:t>
            </a:r>
            <a:r>
              <a:rPr lang="en" dirty="0"/>
              <a:t> gay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dirty="0"/>
              <a:t>Tentativas em permitir que psicólogos realizassem terapias de reorientação / conversão / reversão sexual</a:t>
            </a:r>
          </a:p>
          <a:p>
            <a:pPr lvl="0" indent="-406400">
              <a:spcBef>
                <a:spcPts val="1000"/>
              </a:spcBef>
              <a:buSzPts val="2800"/>
            </a:pPr>
            <a:r>
              <a:rPr lang="pt-BR" sz="2800" dirty="0"/>
              <a:t>Alvo: Resolução 01/1999 do Conselho Federal de Psicologia</a:t>
            </a:r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Histórico</a:t>
            </a:r>
            <a:r>
              <a:rPr lang="en" dirty="0"/>
              <a:t> da </a:t>
            </a:r>
            <a:r>
              <a:rPr lang="en" dirty="0" err="1"/>
              <a:t>cura</a:t>
            </a:r>
            <a:r>
              <a:rPr lang="en" dirty="0"/>
              <a:t> gay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266007" y="1200150"/>
            <a:ext cx="8603673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b="1" dirty="0"/>
              <a:t>1999: </a:t>
            </a:r>
            <a:r>
              <a:rPr lang="pt-BR" sz="2800" dirty="0"/>
              <a:t>Resolução CFP 01/99 </a:t>
            </a:r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b="1" dirty="0"/>
              <a:t>2007: </a:t>
            </a:r>
            <a:r>
              <a:rPr lang="pt-BR" sz="2800" dirty="0"/>
              <a:t>psicóloga carioca que realizava terapias de reorientação sexual é processada</a:t>
            </a:r>
          </a:p>
          <a:p>
            <a:pPr indent="-406400">
              <a:spcBef>
                <a:spcPts val="1000"/>
              </a:spcBef>
              <a:buSzPts val="2800"/>
            </a:pPr>
            <a:r>
              <a:rPr lang="pt-BR" sz="2800" b="1" dirty="0"/>
              <a:t>2009: </a:t>
            </a:r>
            <a:r>
              <a:rPr lang="pt-BR" sz="2800" dirty="0"/>
              <a:t>PDC 1640/2009 (Paes de Lira, PTC/SP) </a:t>
            </a:r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b="1" dirty="0"/>
              <a:t>2011: </a:t>
            </a:r>
            <a:r>
              <a:rPr lang="pt-BR" sz="2800" dirty="0"/>
              <a:t>PDC  234/2011 (João Campos, PSDB/GO)</a:t>
            </a:r>
          </a:p>
          <a:p>
            <a:pPr marL="5080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5289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Histórico</a:t>
            </a:r>
            <a:r>
              <a:rPr lang="en" dirty="0"/>
              <a:t> da </a:t>
            </a:r>
            <a:r>
              <a:rPr lang="en" dirty="0" err="1"/>
              <a:t>cura</a:t>
            </a:r>
            <a:r>
              <a:rPr lang="en" dirty="0"/>
              <a:t> gay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270163" y="938250"/>
            <a:ext cx="8603673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06400">
              <a:spcBef>
                <a:spcPts val="1000"/>
              </a:spcBef>
              <a:buSzPts val="2800"/>
            </a:pPr>
            <a:r>
              <a:rPr lang="pt-BR" sz="2400" b="1" dirty="0"/>
              <a:t>2013: </a:t>
            </a:r>
            <a:r>
              <a:rPr lang="pt-BR" sz="2400" dirty="0"/>
              <a:t>PDC 993/2013 (Anderson Ferreira, PR/PE)</a:t>
            </a:r>
          </a:p>
          <a:p>
            <a:pPr lvl="0" indent="-406400">
              <a:spcBef>
                <a:spcPts val="1000"/>
              </a:spcBef>
              <a:buSzPts val="2800"/>
            </a:pPr>
            <a:r>
              <a:rPr lang="pt-BR" sz="2400" b="1" dirty="0"/>
              <a:t>2016: </a:t>
            </a:r>
            <a:r>
              <a:rPr lang="pt-BR" sz="2400" dirty="0"/>
              <a:t>PDC 539/2016 (Pastor Eurico, PHS/PE)</a:t>
            </a:r>
          </a:p>
          <a:p>
            <a:pPr lvl="0" indent="-406400">
              <a:spcBef>
                <a:spcPts val="1000"/>
              </a:spcBef>
              <a:buSzPts val="2800"/>
            </a:pPr>
            <a:r>
              <a:rPr lang="pt-BR" sz="2400" b="1" dirty="0"/>
              <a:t>2017: </a:t>
            </a:r>
            <a:r>
              <a:rPr lang="pt-BR" sz="2400" dirty="0"/>
              <a:t>Justiça do DF concede liminar que permite a cura gay</a:t>
            </a:r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400" b="1" dirty="0"/>
              <a:t>2019: </a:t>
            </a:r>
            <a:r>
              <a:rPr lang="pt-BR" sz="2400" dirty="0"/>
              <a:t>STF revoga liminar que autorizava a cura gay</a:t>
            </a:r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400" b="1" dirty="0"/>
              <a:t>2022: </a:t>
            </a:r>
            <a:r>
              <a:rPr lang="pt-BR" sz="2400" dirty="0"/>
              <a:t>psicóloga carioca tem registro profissional cassado pelo CFP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0882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Resolução</a:t>
            </a:r>
            <a:r>
              <a:rPr lang="en" dirty="0"/>
              <a:t> CFP 01/1999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dirty="0"/>
              <a:t>Criada após denúncias de que psicólogos vinham realizando atendimentos visando alterar a orientação sexual e/ou identidade de gênero de </a:t>
            </a:r>
            <a:r>
              <a:rPr lang="pt-BR" sz="2800" dirty="0" err="1"/>
              <a:t>lgbtqia</a:t>
            </a:r>
            <a:r>
              <a:rPr lang="pt-BR" sz="2800" dirty="0"/>
              <a:t>+</a:t>
            </a:r>
          </a:p>
          <a:p>
            <a:pPr lvl="0" indent="-406400">
              <a:spcBef>
                <a:spcPts val="1000"/>
              </a:spcBef>
              <a:buSzPts val="2800"/>
            </a:pPr>
            <a:r>
              <a:rPr lang="pt-BR" sz="2800" dirty="0"/>
              <a:t>Estabelece normas de atuação para os psicólogos em relação à questão da “Orientação Sexual”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2243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Resolução</a:t>
            </a:r>
            <a:r>
              <a:rPr lang="en" dirty="0"/>
              <a:t> CFP 01/1999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indent="-342900">
              <a:spcBef>
                <a:spcPts val="1000"/>
              </a:spcBef>
              <a:buSzPts val="2800"/>
            </a:pPr>
            <a:r>
              <a:rPr lang="pt-BR" sz="2400" dirty="0"/>
              <a:t>Estabelece que psicólogos deverão contribuir para o enfrentamento de preconceitos e discriminações, não favorecendo a </a:t>
            </a:r>
            <a:r>
              <a:rPr lang="pt-BR" sz="2400" dirty="0" err="1"/>
              <a:t>patologização</a:t>
            </a:r>
            <a:r>
              <a:rPr lang="pt-BR" sz="2400" dirty="0"/>
              <a:t> de comportamentos ou práticas homoeróticas</a:t>
            </a:r>
          </a:p>
          <a:p>
            <a:pPr marL="393700" indent="-342900">
              <a:spcBef>
                <a:spcPts val="1000"/>
              </a:spcBef>
              <a:buSzPts val="2800"/>
            </a:pPr>
            <a:r>
              <a:rPr lang="pt-BR" sz="2400" dirty="0"/>
              <a:t>Veda a colaboração com serviços que proponham a cura das homossexualidades e o pronunciamento público que reforcem preconceitos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85311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b="1" dirty="0" err="1"/>
              <a:t>PDCs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278476" y="938250"/>
            <a:ext cx="8587047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>
              <a:spcBef>
                <a:spcPts val="1000"/>
              </a:spcBef>
              <a:buSzPts val="2800"/>
              <a:buNone/>
            </a:pPr>
            <a:r>
              <a:rPr lang="pt-BR" sz="2000" dirty="0"/>
              <a:t>Visavam alterar os seguintes trechos da Resolução:</a:t>
            </a:r>
          </a:p>
          <a:p>
            <a:pPr marL="50800" lvl="0" indent="0">
              <a:spcBef>
                <a:spcPts val="1000"/>
              </a:spcBef>
              <a:buSzPts val="2800"/>
              <a:buNone/>
            </a:pPr>
            <a:r>
              <a:rPr lang="pt-BR" sz="2000" dirty="0"/>
              <a:t>Art. 3° - os psicólogos não exercerão qualquer ação que favoreça a </a:t>
            </a:r>
            <a:r>
              <a:rPr lang="pt-BR" sz="2000" dirty="0" err="1"/>
              <a:t>patologização</a:t>
            </a:r>
            <a:r>
              <a:rPr lang="pt-BR" sz="2000" dirty="0"/>
              <a:t> de comportamentos ou práticas homoeróticas, nem adotarão ação coercitiva tendente a orientar homossexuais para tratamentos não solicitados. </a:t>
            </a:r>
          </a:p>
          <a:p>
            <a:pPr marL="50800" lvl="0" indent="0">
              <a:spcBef>
                <a:spcPts val="1000"/>
              </a:spcBef>
              <a:buSzPts val="2800"/>
              <a:buNone/>
            </a:pPr>
            <a:r>
              <a:rPr lang="pt-BR" sz="2000" dirty="0"/>
              <a:t>Parágrafo único - Os psicólogos não colaborarão com eventos e serviços que proponham tratamento e cura das homossexualidades. </a:t>
            </a:r>
          </a:p>
          <a:p>
            <a:pPr marL="50800" lvl="0" indent="0">
              <a:spcBef>
                <a:spcPts val="1000"/>
              </a:spcBef>
              <a:buSzPts val="2800"/>
              <a:buNone/>
            </a:pPr>
            <a:r>
              <a:rPr lang="pt-BR" sz="2000" dirty="0"/>
              <a:t>Art. 4° - Os psicólogos não se pronunciarão, nem participarão de pronunciamentos públicos, nos meios de comunicação de massa, de modo a reforçar os preconceitos sociais existentes em </a:t>
            </a:r>
            <a:r>
              <a:rPr lang="pt-BR" sz="2000" dirty="0" err="1"/>
              <a:t>re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33817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b="1" dirty="0" err="1"/>
              <a:t>PDCs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278476" y="938250"/>
            <a:ext cx="8587047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>
              <a:spcBef>
                <a:spcPts val="1000"/>
              </a:spcBef>
              <a:buSzPts val="2800"/>
              <a:buNone/>
            </a:pPr>
            <a:r>
              <a:rPr lang="pt-BR" sz="2000" dirty="0"/>
              <a:t>Argumentos utilizados:</a:t>
            </a:r>
          </a:p>
          <a:p>
            <a:pPr marL="393700" indent="-342900">
              <a:spcBef>
                <a:spcPts val="1000"/>
              </a:spcBef>
              <a:buSzPts val="2800"/>
            </a:pPr>
            <a:r>
              <a:rPr lang="pt-BR" sz="2000" dirty="0"/>
              <a:t>CFP extrapolou sua competência, ao restringir direitos da população atendida e da categoria profissional</a:t>
            </a:r>
          </a:p>
          <a:p>
            <a:pPr marL="393700" indent="-342900">
              <a:spcBef>
                <a:spcPts val="1000"/>
              </a:spcBef>
              <a:buSzPts val="2800"/>
            </a:pPr>
            <a:r>
              <a:rPr lang="pt-BR" sz="2000" dirty="0"/>
              <a:t>CFP promove ditadura gay</a:t>
            </a:r>
          </a:p>
          <a:p>
            <a:pPr marL="393700" indent="-342900">
              <a:spcBef>
                <a:spcPts val="1000"/>
              </a:spcBef>
              <a:buSzPts val="2800"/>
            </a:pPr>
            <a:r>
              <a:rPr lang="pt-BR" sz="2000" dirty="0"/>
              <a:t>Resolução viola o direito fundamental ao livre exercício profissional, cerceando psicólogos de atuarem</a:t>
            </a:r>
          </a:p>
          <a:p>
            <a:pPr marL="393700" indent="-342900">
              <a:spcBef>
                <a:spcPts val="1000"/>
              </a:spcBef>
              <a:buSzPts val="2800"/>
            </a:pPr>
            <a:r>
              <a:rPr lang="pt-BR" sz="2000" dirty="0"/>
              <a:t>Resolução impede o acesso a serviços psicológicos de pessoas que queiram se tratar e deixar de ser homossexuais (homossexuais </a:t>
            </a:r>
            <a:r>
              <a:rPr lang="pt-BR" sz="2000" dirty="0" err="1"/>
              <a:t>egodistônicos</a:t>
            </a:r>
            <a:r>
              <a:rPr lang="pt-BR" sz="2000" dirty="0"/>
              <a:t>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5758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8"/>
            <a:ext cx="8495607" cy="857400"/>
          </a:xfrm>
        </p:spPr>
        <p:txBody>
          <a:bodyPr/>
          <a:lstStyle/>
          <a:p>
            <a:r>
              <a:rPr lang="pt-BR" sz="3600" b="1" dirty="0"/>
              <a:t>A história da “ideologia de gênero”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pt-BR" sz="2400" dirty="0"/>
              <a:t>Ideia nasce em um texto escrito em 1997 por Joseph </a:t>
            </a:r>
            <a:r>
              <a:rPr lang="pt-BR" sz="2400" dirty="0" err="1"/>
              <a:t>Ratzinger</a:t>
            </a:r>
            <a:r>
              <a:rPr lang="pt-BR" sz="2400" dirty="0"/>
              <a:t>, futuro Papa Bento XVI, como reação à Conferência Mundial de Beijing sobre a Mulher, organizada pela ONU em 1995, em que se insere o conceito de gênero nas discussões feitas. O texto se contrapõe às críticas trazidas pelo conceito de gênero quanto ao caráter essencialista e biologizante de ser homem ou mulher.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7761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</a:t>
            </a:r>
            <a:r>
              <a:rPr lang="en" dirty="0" err="1"/>
              <a:t>não</a:t>
            </a:r>
            <a:r>
              <a:rPr lang="en" dirty="0"/>
              <a:t> </a:t>
            </a:r>
            <a:r>
              <a:rPr lang="en" dirty="0" err="1"/>
              <a:t>é</a:t>
            </a:r>
            <a:r>
              <a:rPr lang="en" dirty="0"/>
              <a:t> </a:t>
            </a:r>
            <a:r>
              <a:rPr lang="en" dirty="0" err="1"/>
              <a:t>falado</a:t>
            </a:r>
            <a:r>
              <a:rPr lang="en" dirty="0"/>
              <a:t>?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dirty="0"/>
              <a:t>Autor do PDC </a:t>
            </a:r>
            <a:r>
              <a:rPr lang="pt-BR" sz="2800" dirty="0" err="1"/>
              <a:t>orginal</a:t>
            </a:r>
            <a:r>
              <a:rPr lang="pt-BR" sz="2800" dirty="0"/>
              <a:t>, </a:t>
            </a:r>
            <a:r>
              <a:rPr lang="pt-BR" sz="2800" dirty="0" err="1"/>
              <a:t>ex-coronel</a:t>
            </a:r>
            <a:r>
              <a:rPr lang="pt-BR" sz="2800" dirty="0"/>
              <a:t> da PM, afirma que homossexualidade é “distúrbio”</a:t>
            </a:r>
            <a:endParaRPr sz="2800" dirty="0"/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dirty="0"/>
              <a:t>Autores dos outros </a:t>
            </a:r>
            <a:r>
              <a:rPr lang="pt-BR" sz="2800" dirty="0" err="1"/>
              <a:t>PDCs</a:t>
            </a:r>
            <a:r>
              <a:rPr lang="pt-BR" sz="2800" dirty="0"/>
              <a:t> atuam em uma perspectiva religiosa</a:t>
            </a:r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692638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</a:t>
            </a:r>
            <a:r>
              <a:rPr lang="en" dirty="0" err="1"/>
              <a:t>não</a:t>
            </a:r>
            <a:r>
              <a:rPr lang="en" dirty="0"/>
              <a:t> se </a:t>
            </a:r>
            <a:r>
              <a:rPr lang="en" dirty="0" err="1"/>
              <a:t>pergunta</a:t>
            </a:r>
            <a:r>
              <a:rPr lang="en" dirty="0"/>
              <a:t>?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pt-BR" sz="2800" dirty="0"/>
              <a:t>Há sujeitos que sofrem diante de suas orientações sexuais / identidades de gênero</a:t>
            </a:r>
          </a:p>
          <a:p>
            <a:pPr marL="5080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pt-BR" sz="2800" dirty="0"/>
          </a:p>
          <a:p>
            <a:pPr marL="508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BR" sz="2800" dirty="0"/>
              <a:t>O que os faz sofrer? Como esses sofrimentos são produzidos?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1387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Sujeitos que não são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Sujeitos que não deveriam desejar o que desejam</a:t>
            </a:r>
            <a:endParaRPr sz="2800" dirty="0"/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Sujeitos que não deveriam viver do jeito que vivem</a:t>
            </a:r>
            <a:endParaRPr sz="2800" dirty="0"/>
          </a:p>
          <a:p>
            <a: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Sujeitos que não deveriam ser do jeito que são</a:t>
            </a:r>
            <a:endParaRPr sz="2800" dirty="0"/>
          </a:p>
          <a:p>
            <a:pPr marL="457200" lvl="0" indent="-406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Sujeitos que não deveriam existir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332962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"/>
          <p:cNvSpPr txBox="1">
            <a:spLocks noGrp="1"/>
          </p:cNvSpPr>
          <p:nvPr>
            <p:ph type="title"/>
          </p:nvPr>
        </p:nvSpPr>
        <p:spPr>
          <a:xfrm>
            <a:off x="497150" y="159422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será viver com a sensação de que não deveria existir?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pt-BR" dirty="0"/>
              <a:t>LGBT</a:t>
            </a:r>
            <a:r>
              <a:rPr lang="en" dirty="0"/>
              <a:t>fobia cotidiana</a:t>
            </a:r>
            <a:endParaRPr dirty="0"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vida no armário, em muitos armários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mesmo, a família, os amigos, o trabalho, o mundo público...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5"/>
          <p:cNvSpPr/>
          <p:nvPr/>
        </p:nvSpPr>
        <p:spPr>
          <a:xfrm>
            <a:off x="3860000" y="1976825"/>
            <a:ext cx="740100" cy="857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vida nos armários</a:t>
            </a: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Dificuldade em se aproximar de desejos, vontades, curiosidades, podendo experimentá-los, vivenciá-los</a:t>
            </a:r>
            <a:endParaRPr/>
          </a:p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Tentativa de acabar com eles, de não sentir o que se sente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vida nos armários</a:t>
            </a: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Impossibilidade ou restrições para viver e expressar publicamente desejos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“Isso é coisa de se fazer entre quatro paredes”</a:t>
            </a:r>
            <a:endParaRPr sz="3000"/>
          </a:p>
        </p:txBody>
      </p:sp>
      <p:sp>
        <p:nvSpPr>
          <p:cNvPr id="314" name="Google Shape;314;p47"/>
          <p:cNvSpPr/>
          <p:nvPr/>
        </p:nvSpPr>
        <p:spPr>
          <a:xfrm>
            <a:off x="3719425" y="2389050"/>
            <a:ext cx="861900" cy="93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vida nos armários</a:t>
            </a:r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“Pode ser, mas não precisa parecer”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1"/>
          <p:cNvSpPr/>
          <p:nvPr/>
        </p:nvSpPr>
        <p:spPr>
          <a:xfrm>
            <a:off x="3878700" y="2014300"/>
            <a:ext cx="1049400" cy="16209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1"/>
          <p:cNvSpPr txBox="1"/>
          <p:nvPr/>
        </p:nvSpPr>
        <p:spPr>
          <a:xfrm>
            <a:off x="965000" y="2529600"/>
            <a:ext cx="23796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Homens masculinos</a:t>
            </a:r>
            <a:endParaRPr sz="30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0" name="Google Shape;340;p51"/>
          <p:cNvSpPr txBox="1"/>
          <p:nvPr/>
        </p:nvSpPr>
        <p:spPr>
          <a:xfrm>
            <a:off x="5539500" y="2607050"/>
            <a:ext cx="23796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Mulheres femininas</a:t>
            </a:r>
            <a:endParaRPr sz="30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pt-BR" dirty="0"/>
              <a:t>LGBT</a:t>
            </a:r>
            <a:r>
              <a:rPr lang="en" dirty="0"/>
              <a:t>fobia cotidiana</a:t>
            </a:r>
            <a:endParaRPr dirty="0"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Preconceitos e estereótipos</a:t>
            </a:r>
            <a:endParaRPr/>
          </a:p>
        </p:txBody>
      </p:sp>
      <p:sp>
        <p:nvSpPr>
          <p:cNvPr id="368" name="Google Shape;368;p55"/>
          <p:cNvSpPr txBox="1"/>
          <p:nvPr/>
        </p:nvSpPr>
        <p:spPr>
          <a:xfrm>
            <a:off x="534025" y="2211050"/>
            <a:ext cx="216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5"/>
          <p:cNvSpPr txBox="1"/>
          <p:nvPr/>
        </p:nvSpPr>
        <p:spPr>
          <a:xfrm>
            <a:off x="683925" y="1939350"/>
            <a:ext cx="20985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Promíscuos</a:t>
            </a:r>
            <a:endParaRPr sz="2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55"/>
          <p:cNvSpPr txBox="1"/>
          <p:nvPr/>
        </p:nvSpPr>
        <p:spPr>
          <a:xfrm>
            <a:off x="948750" y="3640750"/>
            <a:ext cx="1683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Pedófilos</a:t>
            </a:r>
            <a:endParaRPr sz="2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55"/>
          <p:cNvSpPr txBox="1"/>
          <p:nvPr/>
        </p:nvSpPr>
        <p:spPr>
          <a:xfrm>
            <a:off x="6196447" y="1939350"/>
            <a:ext cx="1831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Abusados</a:t>
            </a:r>
            <a:endParaRPr sz="2800" dirty="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55"/>
          <p:cNvSpPr txBox="1"/>
          <p:nvPr/>
        </p:nvSpPr>
        <p:spPr>
          <a:xfrm>
            <a:off x="1843800" y="2597538"/>
            <a:ext cx="19038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Pecadores</a:t>
            </a:r>
            <a:endParaRPr sz="2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55"/>
          <p:cNvSpPr txBox="1"/>
          <p:nvPr/>
        </p:nvSpPr>
        <p:spPr>
          <a:xfrm>
            <a:off x="2904975" y="3255725"/>
            <a:ext cx="15360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Doentes</a:t>
            </a:r>
            <a:endParaRPr sz="2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4" name="Google Shape;374;p55"/>
          <p:cNvSpPr txBox="1"/>
          <p:nvPr/>
        </p:nvSpPr>
        <p:spPr>
          <a:xfrm>
            <a:off x="4837450" y="2857550"/>
            <a:ext cx="236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Molestadores</a:t>
            </a:r>
            <a:endParaRPr sz="2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5" name="Google Shape;375;p55"/>
          <p:cNvSpPr txBox="1"/>
          <p:nvPr/>
        </p:nvSpPr>
        <p:spPr>
          <a:xfrm>
            <a:off x="4624450" y="3846850"/>
            <a:ext cx="20985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IST e AIDS</a:t>
            </a:r>
            <a:endParaRPr sz="2800" dirty="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371;p55">
            <a:extLst>
              <a:ext uri="{FF2B5EF4-FFF2-40B4-BE49-F238E27FC236}">
                <a16:creationId xmlns:a16="http://schemas.microsoft.com/office/drawing/2014/main" id="{64B85B5C-EE1C-4098-9660-B46FB5AC29CC}"/>
              </a:ext>
            </a:extLst>
          </p:cNvPr>
          <p:cNvSpPr txBox="1"/>
          <p:nvPr/>
        </p:nvSpPr>
        <p:spPr>
          <a:xfrm>
            <a:off x="3902675" y="2059300"/>
            <a:ext cx="1831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Vulgares</a:t>
            </a:r>
            <a:endParaRPr sz="2800" dirty="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Preconceitos e estereótipos</a:t>
            </a:r>
            <a:endParaRPr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2400" dirty="0"/>
              <a:t>LGBTQIA+ sofreram abusos na infância/adolescência</a:t>
            </a: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endParaRPr lang="pt-BR" sz="2400" dirty="0"/>
          </a:p>
          <a:p>
            <a:r>
              <a:rPr lang="pt-BR" sz="2400" dirty="0"/>
              <a:t>LGBTQIA+ não podem nem devem casar</a:t>
            </a:r>
          </a:p>
          <a:p>
            <a:endParaRPr lang="pt-BR" sz="2400" dirty="0"/>
          </a:p>
          <a:p>
            <a:pPr lvl="0"/>
            <a:r>
              <a:rPr lang="pt-BR" sz="2400" dirty="0"/>
              <a:t>LGBTQIA+</a:t>
            </a:r>
            <a:r>
              <a:rPr lang="en" sz="2400" dirty="0"/>
              <a:t> não têm condições de </a:t>
            </a:r>
            <a:r>
              <a:rPr lang="en" sz="2400" dirty="0" err="1"/>
              <a:t>constituir</a:t>
            </a:r>
            <a:r>
              <a:rPr lang="en" sz="2400" dirty="0"/>
              <a:t> </a:t>
            </a:r>
            <a:r>
              <a:rPr lang="en" sz="2400" dirty="0" err="1"/>
              <a:t>famílias</a:t>
            </a:r>
            <a:endParaRPr lang="en" sz="2400" dirty="0"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endParaRPr sz="2400" dirty="0"/>
          </a:p>
          <a:p>
            <a:pPr lvl="0"/>
            <a:r>
              <a:rPr lang="pt-BR" sz="2400" dirty="0"/>
              <a:t>LGBTQIA+</a:t>
            </a:r>
            <a:r>
              <a:rPr lang="en" sz="2400" dirty="0"/>
              <a:t> não podem nem devem </a:t>
            </a:r>
            <a:r>
              <a:rPr lang="en" sz="2400" dirty="0" err="1"/>
              <a:t>adotar</a:t>
            </a:r>
            <a:r>
              <a:rPr lang="en" sz="2400" dirty="0"/>
              <a:t> </a:t>
            </a:r>
            <a:r>
              <a:rPr lang="en" sz="2400" dirty="0" err="1"/>
              <a:t>crianças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0812"/>
            <a:ext cx="8229600" cy="3267000"/>
          </a:xfrm>
        </p:spPr>
        <p:txBody>
          <a:bodyPr/>
          <a:lstStyle/>
          <a:p>
            <a:pPr marL="25400" indent="0">
              <a:buNone/>
            </a:pPr>
            <a:r>
              <a:rPr lang="pt-BR" sz="1800" dirty="0"/>
              <a:t>“Atualmente se considera a mulher como um ser oprimido; assim que a liberação da mulher serve de centro nuclear para qualquer atividade de liberação tanto política como antropológica com o objetivo de liberar o ser humano de sua biologia. Se distingue então o fenômeno biológico da sexualidade de suas formas históricas, às quais se denomina “</a:t>
            </a:r>
            <a:r>
              <a:rPr lang="pt-BR" sz="1800" dirty="0" err="1"/>
              <a:t>gender</a:t>
            </a:r>
            <a:r>
              <a:rPr lang="pt-BR" sz="1800" dirty="0"/>
              <a:t>”, mas a pretendida revolução contra as formas históricas da sexualidade culmina em uma revolução contra os pressupostos biológicos. Já não se admite que a “natureza” tenha algo a dizer, é melhor que o homem possa moldar-se ao seu gosto, tem que se libertar de qualquer pressuposto de seu ser: o ser humano tem que fazer a si mesmo segundo o que queira, apenas desse modo será “livre” e liberado. Tudo isso, no fundo, dissimula uma insurreição do homem contra os limites que leva consigo como ser biológico. Se opõe, em seu extremo último, a ser criatura. O ser humano tem que ser seu próprio criador, versão moderna de aquele “serei como deuses”: tem que ser como Deus” (</a:t>
            </a:r>
            <a:r>
              <a:rPr lang="pt-BR" sz="1800" dirty="0" err="1"/>
              <a:t>Ratzinger</a:t>
            </a:r>
            <a:r>
              <a:rPr lang="pt-BR" sz="1800" dirty="0"/>
              <a:t>  apud </a:t>
            </a:r>
            <a:r>
              <a:rPr lang="pt-BR" sz="1800" dirty="0" err="1"/>
              <a:t>Miskolci</a:t>
            </a:r>
            <a:r>
              <a:rPr lang="pt-BR" sz="1800" dirty="0"/>
              <a:t> &amp; Campana, 2017)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04642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Bibliografia</a:t>
            </a:r>
            <a:endParaRPr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83127" y="938250"/>
            <a:ext cx="877824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pt-BR" sz="1400" dirty="0"/>
              <a:t>Garcia, M. R. V.; Mattos, A. R. (2019). “Terapias de conversão”: histórico da (</a:t>
            </a:r>
            <a:r>
              <a:rPr lang="pt-BR" sz="1400" dirty="0" err="1"/>
              <a:t>des</a:t>
            </a:r>
            <a:r>
              <a:rPr lang="pt-BR" sz="1400" dirty="0"/>
              <a:t>)</a:t>
            </a:r>
            <a:r>
              <a:rPr lang="pt-BR" sz="1400" dirty="0" err="1"/>
              <a:t>patologização</a:t>
            </a:r>
            <a:r>
              <a:rPr lang="pt-BR" sz="1400" dirty="0"/>
              <a:t> das homossexualidades e embates jurídicos contemporâneos. Psicologia: Ciência e Profissão, 39 (</a:t>
            </a:r>
            <a:r>
              <a:rPr lang="pt-BR" sz="1400" dirty="0" err="1"/>
              <a:t>spe</a:t>
            </a:r>
            <a:r>
              <a:rPr lang="pt-BR" sz="1400" dirty="0"/>
              <a:t> 3). Recuperado de: </a:t>
            </a:r>
            <a:r>
              <a:rPr lang="pt-BR" sz="1400" dirty="0">
                <a:hlinkClick r:id="rId3"/>
              </a:rPr>
              <a:t>https://www.scielo.br/j/pcp/a/zksLGXhzsLFVppDN5SvgYXP/?lang=pt</a:t>
            </a:r>
            <a:r>
              <a:rPr lang="pt-BR" sz="1400" dirty="0"/>
              <a:t> </a:t>
            </a:r>
          </a:p>
          <a:p>
            <a:pPr marL="25400" indent="0">
              <a:buNone/>
            </a:pPr>
            <a:endParaRPr lang="pt-BR" sz="1400" dirty="0"/>
          </a:p>
          <a:p>
            <a:pPr marL="25400" indent="0">
              <a:buNone/>
            </a:pPr>
            <a:r>
              <a:rPr lang="pt-BR" sz="1400" dirty="0"/>
              <a:t>Gonçalves, A. O. (2019). Religião, política e direitos sexuais: controvérsias públicas em torno da “cura gay”. </a:t>
            </a:r>
            <a:r>
              <a:rPr lang="pt-BR" sz="1400" i="1" dirty="0"/>
              <a:t>Religião &amp; Sociedade</a:t>
            </a:r>
            <a:r>
              <a:rPr lang="pt-BR" sz="1400" dirty="0"/>
              <a:t>, 39 (02). Recuperado de: </a:t>
            </a:r>
            <a:r>
              <a:rPr lang="pt-BR" sz="1400" dirty="0">
                <a:hlinkClick r:id="rId4"/>
              </a:rPr>
              <a:t>https://www.scielo.br/j/rs/a/nrZFVzmnrBv39cWBynCcHLw/?lang=pt</a:t>
            </a:r>
            <a:r>
              <a:rPr lang="pt-BR" sz="1400" dirty="0"/>
              <a:t> </a:t>
            </a:r>
          </a:p>
          <a:p>
            <a:pPr marL="25400" indent="0">
              <a:buNone/>
            </a:pPr>
            <a:endParaRPr lang="pt-BR" sz="1400" dirty="0"/>
          </a:p>
          <a:p>
            <a:pPr marL="25400" indent="0">
              <a:buNone/>
            </a:pPr>
            <a:r>
              <a:rPr lang="pt-BR" sz="1400" dirty="0"/>
              <a:t>Louro, G. L. (1997). </a:t>
            </a:r>
            <a:r>
              <a:rPr lang="pt-BR" sz="1400" i="1" dirty="0"/>
              <a:t>Gênero, sexualidade e educação: uma perspectiva pós estruturalista</a:t>
            </a:r>
            <a:r>
              <a:rPr lang="pt-BR" sz="1400" dirty="0"/>
              <a:t>. Petrópolis: Vozes.</a:t>
            </a:r>
          </a:p>
          <a:p>
            <a:pPr marL="25400" indent="0">
              <a:buNone/>
            </a:pPr>
            <a:endParaRPr lang="pt-BR" sz="1400" dirty="0"/>
          </a:p>
          <a:p>
            <a:pPr marL="25400" indent="0">
              <a:buNone/>
            </a:pPr>
            <a:r>
              <a:rPr lang="pt-BR" sz="1400" dirty="0"/>
              <a:t>Luna, N. (2017). A criminalização da “ideologia de gênero”: uma análise do debate sobre diversidade sexual na Câmara dos Deputados em 2015. </a:t>
            </a:r>
            <a:r>
              <a:rPr lang="pt-BR" sz="1400" i="1" dirty="0"/>
              <a:t>Cadernos </a:t>
            </a:r>
            <a:r>
              <a:rPr lang="pt-BR" sz="1400" i="1" dirty="0" err="1"/>
              <a:t>Pagu</a:t>
            </a:r>
            <a:r>
              <a:rPr lang="pt-BR" sz="1400" dirty="0"/>
              <a:t>, 50. Recuperado de: </a:t>
            </a:r>
            <a:r>
              <a:rPr lang="pt-BR" sz="1400" dirty="0">
                <a:hlinkClick r:id="rId5"/>
              </a:rPr>
              <a:t>https://www.scielo.br/j/cpa/a/FM5rbRhS5hDXSVmTXNQ73Wt/?format=pdf&amp;lang=pt</a:t>
            </a:r>
            <a:r>
              <a:rPr lang="pt-BR" sz="1400" dirty="0"/>
              <a:t> </a:t>
            </a:r>
          </a:p>
          <a:p>
            <a:pPr marL="25400" indent="0">
              <a:buNone/>
            </a:pPr>
            <a:endParaRPr lang="pt-BR" sz="1600" dirty="0"/>
          </a:p>
          <a:p>
            <a:pPr marL="25400" indent="0">
              <a:buNone/>
            </a:pPr>
            <a:r>
              <a:rPr lang="pt-BR" sz="1400" dirty="0" err="1"/>
              <a:t>Mandelbaum</a:t>
            </a:r>
            <a:r>
              <a:rPr lang="pt-BR" sz="1400" dirty="0"/>
              <a:t>, B.; Saraiva, L. F. O. (2017). A farsa da destruição da família em tempos de conservadorismo. In: Saraiva, L. F. O.; </a:t>
            </a:r>
            <a:r>
              <a:rPr lang="pt-BR" sz="1400" dirty="0" err="1"/>
              <a:t>Mandelbaum</a:t>
            </a:r>
            <a:r>
              <a:rPr lang="pt-BR" sz="1400" dirty="0"/>
              <a:t>, B. (</a:t>
            </a:r>
            <a:r>
              <a:rPr lang="pt-BR" sz="1400" dirty="0" err="1"/>
              <a:t>orgs</a:t>
            </a:r>
            <a:r>
              <a:rPr lang="pt-BR" sz="1400" dirty="0"/>
              <a:t>), </a:t>
            </a:r>
            <a:r>
              <a:rPr lang="pt-BR" sz="1400" i="1" dirty="0"/>
              <a:t>Família, conservadorismo e contemporaneidade</a:t>
            </a:r>
            <a:r>
              <a:rPr lang="pt-BR" sz="1400" dirty="0"/>
              <a:t>. São Paulo: Benjamin Editorial. </a:t>
            </a:r>
          </a:p>
          <a:p>
            <a:pPr marL="2540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6481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Bibliografia</a:t>
            </a:r>
            <a:endParaRPr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124691" y="938250"/>
            <a:ext cx="8761614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pt-BR" sz="1400" dirty="0"/>
              <a:t>Miguel, L. F. (2021). O mito da “ideologia de gênero” no discurso da extrema direita brasileira. </a:t>
            </a:r>
            <a:r>
              <a:rPr lang="pt-BR" sz="1400" i="1" dirty="0"/>
              <a:t>Cadernos </a:t>
            </a:r>
            <a:r>
              <a:rPr lang="pt-BR" sz="1400" i="1" dirty="0" err="1"/>
              <a:t>Pagu</a:t>
            </a:r>
            <a:r>
              <a:rPr lang="pt-BR" sz="1400" dirty="0"/>
              <a:t>, 62. Recuperado de: </a:t>
            </a:r>
            <a:r>
              <a:rPr lang="pt-BR" sz="1400" dirty="0">
                <a:hlinkClick r:id="rId3"/>
              </a:rPr>
              <a:t>https://doi.org/10.1590/18094449202100620016</a:t>
            </a:r>
            <a:r>
              <a:rPr lang="pt-BR" sz="1400" dirty="0"/>
              <a:t> </a:t>
            </a:r>
          </a:p>
          <a:p>
            <a:pPr marL="25400" indent="0">
              <a:buNone/>
            </a:pPr>
            <a:endParaRPr lang="pt-BR" sz="1400" dirty="0"/>
          </a:p>
          <a:p>
            <a:pPr marL="25400" indent="0">
              <a:buNone/>
            </a:pPr>
            <a:r>
              <a:rPr lang="pt-BR" sz="1400" dirty="0" err="1"/>
              <a:t>Miskolci</a:t>
            </a:r>
            <a:r>
              <a:rPr lang="pt-BR" sz="1400" dirty="0"/>
              <a:t>, R. &amp; Campana, M. (2017) “Ideologia de gênero”: notas para a genealogia de um pânico moral contemporâneo. </a:t>
            </a:r>
            <a:r>
              <a:rPr lang="pt-BR" sz="1400" i="1" dirty="0"/>
              <a:t>Sociedade e Estado</a:t>
            </a:r>
            <a:r>
              <a:rPr lang="pt-BR" sz="1400" dirty="0"/>
              <a:t>, 32 (03). Recuperado de: </a:t>
            </a:r>
            <a:r>
              <a:rPr lang="pt-BR" sz="1400" u="sng" dirty="0">
                <a:hlinkClick r:id="rId4"/>
              </a:rPr>
              <a:t>https://doi.org/10.1590/s0102-69922017.3203008</a:t>
            </a:r>
            <a:r>
              <a:rPr lang="pt-BR" sz="1400" dirty="0"/>
              <a:t> </a:t>
            </a:r>
          </a:p>
          <a:p>
            <a:pPr marL="25400" indent="0">
              <a:buNone/>
            </a:pPr>
            <a:r>
              <a:rPr lang="pt-BR" sz="1400" dirty="0"/>
              <a:t> </a:t>
            </a:r>
          </a:p>
          <a:p>
            <a:pPr marL="25400" indent="0">
              <a:buNone/>
            </a:pPr>
            <a:r>
              <a:rPr lang="pt-BR" sz="1400" dirty="0"/>
              <a:t>Reis, T. &amp; </a:t>
            </a:r>
            <a:r>
              <a:rPr lang="pt-BR" sz="1400" dirty="0" err="1"/>
              <a:t>Eggert</a:t>
            </a:r>
            <a:r>
              <a:rPr lang="pt-BR" sz="1400" dirty="0"/>
              <a:t>, E. (2015). Ideologia de gênero: uma falácia construída sobre os planos de educação brasileiros. </a:t>
            </a:r>
            <a:r>
              <a:rPr lang="pt-BR" sz="1400" i="1" dirty="0"/>
              <a:t>Educação &amp; Sociedade</a:t>
            </a:r>
            <a:r>
              <a:rPr lang="pt-BR" sz="1400" dirty="0"/>
              <a:t>, 38 (138). Recuperado de: </a:t>
            </a:r>
            <a:r>
              <a:rPr lang="pt-BR" sz="1400" u="sng" dirty="0">
                <a:hlinkClick r:id="rId5"/>
              </a:rPr>
              <a:t>https://doi.org/10.1590/ES0101-73302017165522</a:t>
            </a:r>
            <a:r>
              <a:rPr lang="pt-BR" sz="1400" dirty="0"/>
              <a:t> </a:t>
            </a:r>
          </a:p>
          <a:p>
            <a:endParaRPr lang="pt-BR" sz="1400" dirty="0"/>
          </a:p>
          <a:p>
            <a:pPr marL="25400" indent="0">
              <a:buNone/>
            </a:pPr>
            <a:r>
              <a:rPr lang="pt-BR" sz="1400" dirty="0"/>
              <a:t>Silva, I. P. (2018). Em busca de significados para a expressão “ideologia de gênero”. </a:t>
            </a:r>
            <a:r>
              <a:rPr lang="pt-BR" sz="1400" i="1" dirty="0"/>
              <a:t>Educação em Revista</a:t>
            </a:r>
            <a:r>
              <a:rPr lang="pt-BR" sz="1400" dirty="0"/>
              <a:t>, 34. Recuperado de: </a:t>
            </a:r>
            <a:r>
              <a:rPr lang="pt-BR" sz="1400" dirty="0">
                <a:hlinkClick r:id="rId6"/>
              </a:rPr>
              <a:t>https://www.scielo.br/j/edur/a/mdtzSGnQGMJTrNDk5LZSx9M/?format=pdf&amp;lang=pt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20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8"/>
            <a:ext cx="8495607" cy="857400"/>
          </a:xfrm>
        </p:spPr>
        <p:txBody>
          <a:bodyPr/>
          <a:lstStyle/>
          <a:p>
            <a:r>
              <a:rPr lang="pt-BR" sz="3600" b="1" dirty="0"/>
              <a:t>A história da “ideologia de gênero”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/>
              <a:t>2004: na “Carta aos bispos”, o Papa João Paulo II manifestou-se contra o discurso feminista, reiterando que a maternidade era um elemento-chave da identidade feminina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9754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8"/>
            <a:ext cx="8495607" cy="857400"/>
          </a:xfrm>
        </p:spPr>
        <p:txBody>
          <a:bodyPr/>
          <a:lstStyle/>
          <a:p>
            <a:r>
              <a:rPr lang="pt-BR" sz="3600" b="1" dirty="0"/>
              <a:t>A história da “ideologia de gênero”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/>
              <a:t>2007: no Documento de Aparecida, fruto das discussões da V Conferência Geral do Episcopado Latino-Americano e do Caribe, constam preocupações com demandas de cidadania por homossexuais:</a:t>
            </a:r>
          </a:p>
          <a:p>
            <a:endParaRPr lang="pt-BR" sz="1800" dirty="0"/>
          </a:p>
          <a:p>
            <a:pPr marL="25400" indent="0">
              <a:buNone/>
            </a:pPr>
            <a:r>
              <a:rPr lang="pt-BR" sz="1800" dirty="0"/>
              <a:t>“Entre os pressupostos que enfraquecem e menosprezam a vida familiar, encontramos a ideologia de gênero, segundo a qual cada um pode escolher sua orientação sexual, sem levar em consideração as diferenças dadas pela natureza humana. Isso tem provocado modificações legais que ferem gravemente a dignidade do matrimônio, o respeito ao direito à vida e a identidade da família” (</a:t>
            </a:r>
            <a:r>
              <a:rPr lang="pt-BR" sz="1800" dirty="0" err="1"/>
              <a:t>Celam</a:t>
            </a:r>
            <a:r>
              <a:rPr lang="pt-BR" sz="1800" dirty="0"/>
              <a:t>, apud </a:t>
            </a:r>
            <a:r>
              <a:rPr lang="pt-BR" sz="1800" dirty="0" err="1"/>
              <a:t>Miskolci</a:t>
            </a:r>
            <a:r>
              <a:rPr lang="pt-BR" sz="1800" dirty="0"/>
              <a:t> &amp; Campana, 2017)</a:t>
            </a:r>
          </a:p>
          <a:p>
            <a:pPr marL="2540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202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A “ideologia de gênero”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pt-BR" sz="2400" dirty="0"/>
              <a:t>A luta contra a tal “ideologia de gênero” basicamente é uma reação contra os recentes avanços em matéria de direitos sexuais e reprodutivos. Alguns momentos em que ganhou evidência:</a:t>
            </a:r>
          </a:p>
          <a:p>
            <a:pPr marL="25400" indent="0">
              <a:buNone/>
            </a:pPr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853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A “ideologia de gênero”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229600" cy="3267000"/>
          </a:xfrm>
        </p:spPr>
        <p:txBody>
          <a:bodyPr/>
          <a:lstStyle/>
          <a:p>
            <a:r>
              <a:rPr lang="pt-BR" sz="2000" b="1" dirty="0"/>
              <a:t>Projeto de Lei 122/2006</a:t>
            </a:r>
            <a:r>
              <a:rPr lang="pt-BR" sz="2000" dirty="0"/>
              <a:t>, que previa a criminalização da homofobia e foi acusado de promover privilégios à população LGBTQIA+</a:t>
            </a:r>
          </a:p>
          <a:p>
            <a:r>
              <a:rPr lang="pt-BR" sz="2000" b="1" dirty="0"/>
              <a:t>Decisão do STF de 2011 </a:t>
            </a:r>
            <a:r>
              <a:rPr lang="pt-BR" sz="2000" dirty="0"/>
              <a:t>que equiparou as uniões homoafetivas ao casamento heterossexual, que foi acusada de visar a destruição da família</a:t>
            </a:r>
          </a:p>
          <a:p>
            <a:r>
              <a:rPr lang="pt-BR" sz="2000" b="1" dirty="0"/>
              <a:t>Projeto de Decreto Legislativo 234/2011</a:t>
            </a:r>
            <a:r>
              <a:rPr lang="pt-BR" sz="2000" dirty="0"/>
              <a:t>, conhecido como “cura gay”</a:t>
            </a:r>
          </a:p>
          <a:p>
            <a:r>
              <a:rPr lang="pt-BR" sz="2000" b="1" dirty="0"/>
              <a:t>Programa Escola sem Homofobia</a:t>
            </a:r>
            <a:r>
              <a:rPr lang="pt-BR" sz="2000" dirty="0"/>
              <a:t>, apelidado de forma pejorativa de “kit gay” e acusado de fazer “propaganda de opções sexuais”</a:t>
            </a:r>
          </a:p>
          <a:p>
            <a:pPr marL="25400" indent="0">
              <a:buNone/>
            </a:pPr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994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B240-6AC3-F64B-916B-50B179E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A “ideologia de gênero”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25DACC-9286-B84E-90A5-AF1DA89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/>
              <a:t>Plano Nacional de Educação</a:t>
            </a:r>
            <a:r>
              <a:rPr lang="pt-BR" sz="2000" dirty="0"/>
              <a:t>, cuja proposta inicial foi aprovada pela Câmara dos Deputados, em 2010, a qual contava com flexão de gênero (os/as educadores/as) e estabelecia como diretriz “a superação das desigualdades educacionais, com ênfase na </a:t>
            </a:r>
            <a:r>
              <a:rPr lang="pt-BR" sz="2000" u="sng" dirty="0"/>
              <a:t>promoção da igualdade racial, regional, de gênero e de orientação sexual</a:t>
            </a:r>
            <a:r>
              <a:rPr lang="pt-BR" sz="2000" dirty="0"/>
              <a:t> e na erradicação de todas as formas de discriminação”. Tal trecho gerou polêmica e acabou excluído pelo Senado </a:t>
            </a:r>
          </a:p>
          <a:p>
            <a:pPr marL="25400" indent="0">
              <a:buNone/>
            </a:pPr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3246426"/>
      </p:ext>
    </p:extLst>
  </p:cSld>
  <p:clrMapOvr>
    <a:masterClrMapping/>
  </p:clrMapOvr>
</p:sld>
</file>

<file path=ppt/theme/theme1.xml><?xml version="1.0" encoding="utf-8"?>
<a:theme xmlns:a="http://schemas.openxmlformats.org/drawingml/2006/main" name="Color 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2212</Words>
  <Application>Microsoft Macintosh PowerPoint</Application>
  <PresentationFormat>Apresentação na tela (16:9)</PresentationFormat>
  <Paragraphs>154</Paragraphs>
  <Slides>41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4" baseType="lpstr">
      <vt:lpstr>Arial</vt:lpstr>
      <vt:lpstr>Georgia</vt:lpstr>
      <vt:lpstr>Color Strip</vt:lpstr>
      <vt:lpstr>A “cura gay”, ideologia de gênero e direitos humanos</vt:lpstr>
      <vt:lpstr>Ideologia de gênero</vt:lpstr>
      <vt:lpstr>A história da “ideologia de gênero”</vt:lpstr>
      <vt:lpstr>Apresentação do PowerPoint</vt:lpstr>
      <vt:lpstr>A história da “ideologia de gênero”</vt:lpstr>
      <vt:lpstr>A história da “ideologia de gênero”</vt:lpstr>
      <vt:lpstr>A “ideologia de gênero” no Brasil</vt:lpstr>
      <vt:lpstr>A “ideologia de gênero” no Brasil</vt:lpstr>
      <vt:lpstr>A “ideologia de gênero” no Brasil</vt:lpstr>
      <vt:lpstr>A “ideologia de gênero” no Brasil</vt:lpstr>
      <vt:lpstr>A “ideologia de gênero” no Brasil</vt:lpstr>
      <vt:lpstr>Focos da luta contra a “ideologia de gênero” </vt:lpstr>
      <vt:lpstr>Funcionamento da “ideologia de gênero”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Cura gay</vt:lpstr>
      <vt:lpstr>Histórico da cura gay</vt:lpstr>
      <vt:lpstr>Histórico da cura gay</vt:lpstr>
      <vt:lpstr>Resolução CFP 01/1999</vt:lpstr>
      <vt:lpstr>Resolução CFP 01/1999</vt:lpstr>
      <vt:lpstr>PDCs</vt:lpstr>
      <vt:lpstr>PDCs</vt:lpstr>
      <vt:lpstr>O que não é falado?</vt:lpstr>
      <vt:lpstr>O que não se pergunta?</vt:lpstr>
      <vt:lpstr>Sujeitos que não são</vt:lpstr>
      <vt:lpstr>Como será viver com a sensação de que não deveria existir?</vt:lpstr>
      <vt:lpstr>A LGBTfobia cotidiana</vt:lpstr>
      <vt:lpstr>A vida nos armários</vt:lpstr>
      <vt:lpstr>A vida nos armários</vt:lpstr>
      <vt:lpstr>A vida nos armários</vt:lpstr>
      <vt:lpstr>A LGBTfobia cotidiana</vt:lpstr>
      <vt:lpstr>Preconceitos e estereótipos</vt:lpstr>
      <vt:lpstr>Bibliografia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Diversidade sexual e de gênero na infância e na adolescência </dc:title>
  <dc:creator>ana luiza mendes borges</dc:creator>
  <cp:lastModifiedBy>R</cp:lastModifiedBy>
  <cp:revision>52</cp:revision>
  <dcterms:modified xsi:type="dcterms:W3CDTF">2022-07-30T16:15:22Z</dcterms:modified>
</cp:coreProperties>
</file>