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66"/>
  </p:notesMasterIdLst>
  <p:sldIdLst>
    <p:sldId id="256" r:id="rId2"/>
    <p:sldId id="319" r:id="rId3"/>
    <p:sldId id="320" r:id="rId4"/>
    <p:sldId id="325" r:id="rId5"/>
    <p:sldId id="297" r:id="rId6"/>
    <p:sldId id="323" r:id="rId7"/>
    <p:sldId id="338" r:id="rId8"/>
    <p:sldId id="324" r:id="rId9"/>
    <p:sldId id="321" r:id="rId10"/>
    <p:sldId id="335" r:id="rId11"/>
    <p:sldId id="339" r:id="rId12"/>
    <p:sldId id="337" r:id="rId13"/>
    <p:sldId id="360" r:id="rId14"/>
    <p:sldId id="322" r:id="rId15"/>
    <p:sldId id="326" r:id="rId16"/>
    <p:sldId id="327" r:id="rId17"/>
    <p:sldId id="328" r:id="rId18"/>
    <p:sldId id="329" r:id="rId19"/>
    <p:sldId id="330" r:id="rId20"/>
    <p:sldId id="331" r:id="rId21"/>
    <p:sldId id="333" r:id="rId22"/>
    <p:sldId id="340" r:id="rId23"/>
    <p:sldId id="342" r:id="rId24"/>
    <p:sldId id="343" r:id="rId25"/>
    <p:sldId id="350" r:id="rId26"/>
    <p:sldId id="344" r:id="rId27"/>
    <p:sldId id="345" r:id="rId28"/>
    <p:sldId id="354" r:id="rId29"/>
    <p:sldId id="356" r:id="rId30"/>
    <p:sldId id="361" r:id="rId31"/>
    <p:sldId id="362" r:id="rId32"/>
    <p:sldId id="357" r:id="rId33"/>
    <p:sldId id="358" r:id="rId34"/>
    <p:sldId id="274" r:id="rId35"/>
    <p:sldId id="363" r:id="rId36"/>
    <p:sldId id="364" r:id="rId37"/>
    <p:sldId id="365" r:id="rId38"/>
    <p:sldId id="366" r:id="rId39"/>
    <p:sldId id="275" r:id="rId40"/>
    <p:sldId id="346" r:id="rId41"/>
    <p:sldId id="347" r:id="rId42"/>
    <p:sldId id="367" r:id="rId43"/>
    <p:sldId id="368" r:id="rId44"/>
    <p:sldId id="369" r:id="rId45"/>
    <p:sldId id="370" r:id="rId46"/>
    <p:sldId id="371" r:id="rId47"/>
    <p:sldId id="348" r:id="rId48"/>
    <p:sldId id="306" r:id="rId49"/>
    <p:sldId id="305" r:id="rId50"/>
    <p:sldId id="310" r:id="rId51"/>
    <p:sldId id="351" r:id="rId52"/>
    <p:sldId id="352" r:id="rId53"/>
    <p:sldId id="312" r:id="rId54"/>
    <p:sldId id="353" r:id="rId55"/>
    <p:sldId id="277" r:id="rId56"/>
    <p:sldId id="285" r:id="rId57"/>
    <p:sldId id="313" r:id="rId58"/>
    <p:sldId id="279" r:id="rId59"/>
    <p:sldId id="316" r:id="rId60"/>
    <p:sldId id="317" r:id="rId61"/>
    <p:sldId id="315" r:id="rId62"/>
    <p:sldId id="318" r:id="rId63"/>
    <p:sldId id="372" r:id="rId64"/>
    <p:sldId id="359" r:id="rId6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p" initials="u" lastIdx="2" clrIdx="0">
    <p:extLst>
      <p:ext uri="{19B8F6BF-5375-455C-9EA6-DF929625EA0E}">
        <p15:presenceInfo xmlns:p15="http://schemas.microsoft.com/office/powerpoint/2012/main" userId="us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94660"/>
  </p:normalViewPr>
  <p:slideViewPr>
    <p:cSldViewPr>
      <p:cViewPr varScale="1">
        <p:scale>
          <a:sx n="76" d="100"/>
          <a:sy n="76" d="100"/>
        </p:scale>
        <p:origin x="43"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8E94ECFF-21DD-4CD3-B365-ECAF4E9AA3C2}" type="datetimeFigureOut">
              <a:rPr lang="pt-BR"/>
              <a:pPr>
                <a:defRPr/>
              </a:pPr>
              <a:t>18/08/2021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E18973FB-89E7-4EF7-90A9-1C882C9745AD}" type="slidenum">
              <a:rPr lang="pt-BR"/>
              <a:pPr>
                <a:defRPr/>
              </a:pPr>
              <a:t>‹nº›</a:t>
            </a:fld>
            <a:endParaRPr lang="pt-BR"/>
          </a:p>
        </p:txBody>
      </p:sp>
    </p:spTree>
    <p:extLst>
      <p:ext uri="{BB962C8B-B14F-4D97-AF65-F5344CB8AC3E}">
        <p14:creationId xmlns:p14="http://schemas.microsoft.com/office/powerpoint/2010/main" val="90984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19</a:t>
            </a:fld>
            <a:endParaRPr lang="pt-BR"/>
          </a:p>
        </p:txBody>
      </p:sp>
    </p:spTree>
    <p:extLst>
      <p:ext uri="{BB962C8B-B14F-4D97-AF65-F5344CB8AC3E}">
        <p14:creationId xmlns:p14="http://schemas.microsoft.com/office/powerpoint/2010/main" val="151456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20</a:t>
            </a:fld>
            <a:endParaRPr lang="pt-BR"/>
          </a:p>
        </p:txBody>
      </p:sp>
    </p:spTree>
    <p:extLst>
      <p:ext uri="{BB962C8B-B14F-4D97-AF65-F5344CB8AC3E}">
        <p14:creationId xmlns:p14="http://schemas.microsoft.com/office/powerpoint/2010/main" val="332649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21</a:t>
            </a:fld>
            <a:endParaRPr lang="pt-BR"/>
          </a:p>
        </p:txBody>
      </p:sp>
    </p:spTree>
    <p:extLst>
      <p:ext uri="{BB962C8B-B14F-4D97-AF65-F5344CB8AC3E}">
        <p14:creationId xmlns:p14="http://schemas.microsoft.com/office/powerpoint/2010/main" val="362462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40</a:t>
            </a:fld>
            <a:endParaRPr lang="pt-BR"/>
          </a:p>
        </p:txBody>
      </p:sp>
    </p:spTree>
    <p:extLst>
      <p:ext uri="{BB962C8B-B14F-4D97-AF65-F5344CB8AC3E}">
        <p14:creationId xmlns:p14="http://schemas.microsoft.com/office/powerpoint/2010/main" val="327085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43</a:t>
            </a:fld>
            <a:endParaRPr lang="pt-BR"/>
          </a:p>
        </p:txBody>
      </p:sp>
    </p:spTree>
    <p:extLst>
      <p:ext uri="{BB962C8B-B14F-4D97-AF65-F5344CB8AC3E}">
        <p14:creationId xmlns:p14="http://schemas.microsoft.com/office/powerpoint/2010/main" val="25105045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F3680A4D-D3AF-48C0-AC0D-51A18EA12532}" type="datetimeFigureOut">
              <a:rPr lang="pt-BR" smtClean="0"/>
              <a:pPr>
                <a:defRPr/>
              </a:pPr>
              <a:t>18/08/2021</a:t>
            </a:fld>
            <a:endParaRPr lang="pt-B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pt-B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373951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F3680A4D-D3AF-48C0-AC0D-51A18EA12532}" type="datetimeFigureOut">
              <a:rPr lang="pt-BR" smtClean="0"/>
              <a:pPr>
                <a:defRPr/>
              </a:pPr>
              <a:t>18/08/2021</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422743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F3680A4D-D3AF-48C0-AC0D-51A18EA12532}" type="datetimeFigureOut">
              <a:rPr lang="pt-BR" smtClean="0"/>
              <a:pPr>
                <a:defRPr/>
              </a:pPr>
              <a:t>18/08/2021</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205785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F3680A4D-D3AF-48C0-AC0D-51A18EA12532}" type="datetimeFigureOut">
              <a:rPr lang="pt-BR" smtClean="0"/>
              <a:pPr>
                <a:defRPr/>
              </a:pPr>
              <a:t>18/08/2021</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120998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pt-BR" smtClean="0"/>
              <a:t>Clique para editar o título mestre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18F779AB-E7B8-45C7-9514-4CBD31C4368D}" type="datetimeFigureOut">
              <a:rPr lang="pt-BR" smtClean="0"/>
              <a:pPr>
                <a:defRPr/>
              </a:pPr>
              <a:t>18/08/2021</a:t>
            </a:fld>
            <a:endParaRPr lang="pt-B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pt-B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418F8796-FAB3-4CF2-8B6D-F48332E9A359}" type="slidenum">
              <a:rPr lang="pt-BR" smtClean="0"/>
              <a:pPr>
                <a:defRPr/>
              </a:pPr>
              <a:t>‹nº›</a:t>
            </a:fld>
            <a:endParaRPr lang="pt-BR"/>
          </a:p>
        </p:txBody>
      </p:sp>
    </p:spTree>
    <p:extLst>
      <p:ext uri="{BB962C8B-B14F-4D97-AF65-F5344CB8AC3E}">
        <p14:creationId xmlns:p14="http://schemas.microsoft.com/office/powerpoint/2010/main" val="161095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pPr>
              <a:defRPr/>
            </a:pPr>
            <a:fld id="{B63D3A24-FA2D-4D64-BD2C-D1B33EE0E023}" type="datetimeFigureOut">
              <a:rPr lang="pt-BR" smtClean="0"/>
              <a:pPr>
                <a:defRPr/>
              </a:pPr>
              <a:t>18/08/2021</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4DD2633D-A219-48DA-BDA5-6CA16B648213}" type="slidenum">
              <a:rPr lang="pt-BR" smtClean="0"/>
              <a:pPr>
                <a:defRPr/>
              </a:pPr>
              <a:t>‹nº›</a:t>
            </a:fld>
            <a:endParaRPr lang="pt-BR"/>
          </a:p>
        </p:txBody>
      </p:sp>
    </p:spTree>
    <p:extLst>
      <p:ext uri="{BB962C8B-B14F-4D97-AF65-F5344CB8AC3E}">
        <p14:creationId xmlns:p14="http://schemas.microsoft.com/office/powerpoint/2010/main" val="306194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96F686FC-802E-4987-A5C3-8A0012597334}" type="datetimeFigureOut">
              <a:rPr lang="pt-BR" smtClean="0"/>
              <a:pPr>
                <a:defRPr/>
              </a:pPr>
              <a:t>18/08/2021</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5FC54921-BD49-47CB-A561-9D2FFE3CE160}" type="slidenum">
              <a:rPr lang="pt-BR" smtClean="0"/>
              <a:pPr>
                <a:defRPr/>
              </a:pPr>
              <a:t>‹nº›</a:t>
            </a:fld>
            <a:endParaRPr lang="pt-BR"/>
          </a:p>
        </p:txBody>
      </p:sp>
    </p:spTree>
    <p:extLst>
      <p:ext uri="{BB962C8B-B14F-4D97-AF65-F5344CB8AC3E}">
        <p14:creationId xmlns:p14="http://schemas.microsoft.com/office/powerpoint/2010/main" val="240566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F3680A4D-D3AF-48C0-AC0D-51A18EA12532}" type="datetimeFigureOut">
              <a:rPr lang="pt-BR" smtClean="0"/>
              <a:pPr>
                <a:defRPr/>
              </a:pPr>
              <a:t>18/08/2021</a:t>
            </a:fld>
            <a:endParaRPr lang="pt-B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pt-BR"/>
          </a:p>
        </p:txBody>
      </p:sp>
      <p:sp>
        <p:nvSpPr>
          <p:cNvPr id="5" name="Slide Number Placeholder 4"/>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25744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F848173-A074-425B-BD24-B76A4753E12A}" type="datetimeFigureOut">
              <a:rPr lang="pt-BR" smtClean="0"/>
              <a:pPr>
                <a:defRPr/>
              </a:pPr>
              <a:t>18/08/2021</a:t>
            </a:fld>
            <a:endParaRPr lang="pt-BR"/>
          </a:p>
        </p:txBody>
      </p:sp>
      <p:sp>
        <p:nvSpPr>
          <p:cNvPr id="3" name="Footer Placeholder 2"/>
          <p:cNvSpPr>
            <a:spLocks noGrp="1"/>
          </p:cNvSpPr>
          <p:nvPr>
            <p:ph type="ftr" sz="quarter" idx="11"/>
          </p:nvPr>
        </p:nvSpPr>
        <p:spPr/>
        <p:txBody>
          <a:bodyPr/>
          <a:lstStyle/>
          <a:p>
            <a:pPr>
              <a:defRPr/>
            </a:pPr>
            <a:endParaRPr lang="pt-BR"/>
          </a:p>
        </p:txBody>
      </p:sp>
      <p:sp>
        <p:nvSpPr>
          <p:cNvPr id="4" name="Slide Number Placeholder 3"/>
          <p:cNvSpPr>
            <a:spLocks noGrp="1"/>
          </p:cNvSpPr>
          <p:nvPr>
            <p:ph type="sldNum" sz="quarter" idx="12"/>
          </p:nvPr>
        </p:nvSpPr>
        <p:spPr/>
        <p:txBody>
          <a:bodyPr/>
          <a:lstStyle/>
          <a:p>
            <a:pPr>
              <a:defRPr/>
            </a:pPr>
            <a:fld id="{FEB6CC19-005A-4E29-BB0B-9BA1CC40BE2E}" type="slidenum">
              <a:rPr lang="pt-BR" smtClean="0"/>
              <a:pPr>
                <a:defRPr/>
              </a:pPr>
              <a:t>‹nº›</a:t>
            </a:fld>
            <a:endParaRPr lang="pt-BR"/>
          </a:p>
        </p:txBody>
      </p:sp>
    </p:spTree>
    <p:extLst>
      <p:ext uri="{BB962C8B-B14F-4D97-AF65-F5344CB8AC3E}">
        <p14:creationId xmlns:p14="http://schemas.microsoft.com/office/powerpoint/2010/main" val="319706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pt-BR" smtClean="0"/>
              <a:t>Clique para editar o título mestre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6315274F-B087-44CF-8CE5-3ED613FA9B60}" type="datetimeFigureOut">
              <a:rPr lang="pt-BR" smtClean="0"/>
              <a:pPr>
                <a:defRPr/>
              </a:pPr>
              <a:t>18/08/2021</a:t>
            </a:fld>
            <a:endParaRPr lang="pt-BR"/>
          </a:p>
        </p:txBody>
      </p:sp>
      <p:sp>
        <p:nvSpPr>
          <p:cNvPr id="10" name="Footer Placeholder 9"/>
          <p:cNvSpPr>
            <a:spLocks noGrp="1"/>
          </p:cNvSpPr>
          <p:nvPr>
            <p:ph type="ftr" sz="quarter" idx="11"/>
          </p:nvPr>
        </p:nvSpPr>
        <p:spPr/>
        <p:txBody>
          <a:bodyPr/>
          <a:lstStyle/>
          <a:p>
            <a:pPr>
              <a:defRPr/>
            </a:pPr>
            <a:endParaRPr lang="pt-BR"/>
          </a:p>
        </p:txBody>
      </p:sp>
      <p:sp>
        <p:nvSpPr>
          <p:cNvPr id="11" name="Slide Number Placeholder 10"/>
          <p:cNvSpPr>
            <a:spLocks noGrp="1"/>
          </p:cNvSpPr>
          <p:nvPr>
            <p:ph type="sldNum" sz="quarter" idx="12"/>
          </p:nvPr>
        </p:nvSpPr>
        <p:spPr/>
        <p:txBody>
          <a:bodyPr/>
          <a:lstStyle/>
          <a:p>
            <a:pPr>
              <a:defRPr/>
            </a:pPr>
            <a:fld id="{64B62C7C-5A50-4DDE-A645-1F792030BF8F}" type="slidenum">
              <a:rPr lang="pt-BR" smtClean="0"/>
              <a:pPr>
                <a:defRPr/>
              </a:pPr>
              <a:t>‹nº›</a:t>
            </a:fld>
            <a:endParaRPr lang="pt-BR"/>
          </a:p>
        </p:txBody>
      </p:sp>
    </p:spTree>
    <p:extLst>
      <p:ext uri="{BB962C8B-B14F-4D97-AF65-F5344CB8AC3E}">
        <p14:creationId xmlns:p14="http://schemas.microsoft.com/office/powerpoint/2010/main" val="40805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BCB6DD78-F91A-45DB-AC9C-F42DB13973FD}" type="datetimeFigureOut">
              <a:rPr lang="pt-BR" smtClean="0"/>
              <a:pPr>
                <a:defRPr/>
              </a:pPr>
              <a:t>18/08/2021</a:t>
            </a:fld>
            <a:endParaRPr lang="pt-BR"/>
          </a:p>
        </p:txBody>
      </p:sp>
      <p:sp>
        <p:nvSpPr>
          <p:cNvPr id="10" name="Slide Number Placeholder 9"/>
          <p:cNvSpPr>
            <a:spLocks noGrp="1"/>
          </p:cNvSpPr>
          <p:nvPr>
            <p:ph type="sldNum" sz="quarter" idx="12"/>
          </p:nvPr>
        </p:nvSpPr>
        <p:spPr/>
        <p:txBody>
          <a:bodyPr/>
          <a:lstStyle/>
          <a:p>
            <a:pPr>
              <a:defRPr/>
            </a:pPr>
            <a:fld id="{38C115E1-50A3-42AF-87D7-4A88E7118FC8}" type="slidenum">
              <a:rPr lang="pt-BR" smtClean="0"/>
              <a:pPr>
                <a:defRPr/>
              </a:pPr>
              <a:t>‹nº›</a:t>
            </a:fld>
            <a:endParaRPr lang="pt-BR"/>
          </a:p>
        </p:txBody>
      </p:sp>
    </p:spTree>
    <p:extLst>
      <p:ext uri="{BB962C8B-B14F-4D97-AF65-F5344CB8AC3E}">
        <p14:creationId xmlns:p14="http://schemas.microsoft.com/office/powerpoint/2010/main" val="220751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F3680A4D-D3AF-48C0-AC0D-51A18EA12532}" type="datetimeFigureOut">
              <a:rPr lang="pt-BR" smtClean="0"/>
              <a:pPr>
                <a:defRPr/>
              </a:pPr>
              <a:t>18/08/2021</a:t>
            </a:fld>
            <a:endParaRPr lang="pt-B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pt-B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1892962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ítulo 2"/>
          <p:cNvSpPr>
            <a:spLocks noGrp="1"/>
          </p:cNvSpPr>
          <p:nvPr>
            <p:ph type="subTitle" idx="1"/>
          </p:nvPr>
        </p:nvSpPr>
        <p:spPr>
          <a:xfrm>
            <a:off x="683568" y="1700808"/>
            <a:ext cx="7416824" cy="3600400"/>
          </a:xfrm>
        </p:spPr>
        <p:txBody>
          <a:bodyPr/>
          <a:lstStyle/>
          <a:p>
            <a:pPr eaLnBrk="1" hangingPunct="1">
              <a:lnSpc>
                <a:spcPct val="90000"/>
              </a:lnSpc>
            </a:pPr>
            <a:r>
              <a:rPr lang="pt-BR" sz="4400" dirty="0" smtClean="0">
                <a:solidFill>
                  <a:srgbClr val="898989"/>
                </a:solidFill>
                <a:ea typeface="ＭＳ Ｐゴシック" pitchFamily="34" charset="-128"/>
              </a:rPr>
              <a:t>Aula 3  -Classificação</a:t>
            </a:r>
            <a:br>
              <a:rPr lang="pt-BR" sz="4400" dirty="0" smtClean="0">
                <a:solidFill>
                  <a:srgbClr val="898989"/>
                </a:solidFill>
                <a:ea typeface="ＭＳ Ｐゴシック" pitchFamily="34" charset="-128"/>
              </a:rPr>
            </a:br>
            <a:r>
              <a:rPr lang="pt-BR" sz="4400" dirty="0" smtClean="0">
                <a:solidFill>
                  <a:srgbClr val="898989"/>
                </a:solidFill>
                <a:ea typeface="ＭＳ Ｐゴシック" pitchFamily="34" charset="-128"/>
              </a:rPr>
              <a:t>de </a:t>
            </a:r>
            <a:r>
              <a:rPr lang="pt-BR" sz="4400" dirty="0">
                <a:solidFill>
                  <a:srgbClr val="898989"/>
                </a:solidFill>
                <a:ea typeface="ＭＳ Ｐゴシック" pitchFamily="34" charset="-128"/>
              </a:rPr>
              <a:t>dados vetoriais &amp; Criação de mapas </a:t>
            </a:r>
          </a:p>
        </p:txBody>
      </p:sp>
      <p:pic>
        <p:nvPicPr>
          <p:cNvPr id="2" name="Imagem 1"/>
          <p:cNvPicPr>
            <a:picLocks noChangeAspect="1"/>
          </p:cNvPicPr>
          <p:nvPr/>
        </p:nvPicPr>
        <p:blipFill>
          <a:blip r:embed="rId2" cstate="print">
            <a:extLst>
              <a:ext uri="{BEBA8EAE-BF5A-486C-A8C5-ECC9F3942E4B}">
                <a14:imgProps xmlns:a14="http://schemas.microsoft.com/office/drawing/2010/main">
                  <a14:imgLayer r:embed="rId3">
                    <a14:imgEffect>
                      <a14:backgroundRemoval t="0" b="96154" l="196" r="97843">
                        <a14:foregroundMark x1="4706" y1="34615" x2="16275" y2="14615"/>
                        <a14:foregroundMark x1="72941" y1="14615" x2="84706" y2="19615"/>
                      </a14:backgroundRemoval>
                    </a14:imgEffect>
                  </a14:imgLayer>
                </a14:imgProps>
              </a:ext>
              <a:ext uri="{28A0092B-C50C-407E-A947-70E740481C1C}">
                <a14:useLocalDpi xmlns:a14="http://schemas.microsoft.com/office/drawing/2010/main" val="0"/>
              </a:ext>
            </a:extLst>
          </a:blip>
          <a:stretch>
            <a:fillRect/>
          </a:stretch>
        </p:blipFill>
        <p:spPr>
          <a:xfrm>
            <a:off x="6300192" y="1412776"/>
            <a:ext cx="2121124" cy="10801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71047" y="1988840"/>
            <a:ext cx="8352928" cy="3139321"/>
          </a:xfrm>
          <a:prstGeom prst="rect">
            <a:avLst/>
          </a:prstGeom>
          <a:noFill/>
        </p:spPr>
        <p:txBody>
          <a:bodyPr wrap="square" rtlCol="0">
            <a:spAutoFit/>
          </a:bodyPr>
          <a:lstStyle/>
          <a:p>
            <a:pPr>
              <a:lnSpc>
                <a:spcPct val="150000"/>
              </a:lnSpc>
            </a:pPr>
            <a:endParaRPr lang="pt-BR" sz="2400" dirty="0"/>
          </a:p>
          <a:p>
            <a:pPr>
              <a:lnSpc>
                <a:spcPct val="150000"/>
              </a:lnSpc>
            </a:pPr>
            <a:r>
              <a:rPr lang="pt-BR" sz="2400" dirty="0">
                <a:latin typeface="+mn-lt"/>
              </a:rPr>
              <a:t>Cálculo da taxa de </a:t>
            </a:r>
            <a:r>
              <a:rPr lang="pt-BR" sz="2400" dirty="0" smtClean="0">
                <a:latin typeface="+mn-lt"/>
              </a:rPr>
              <a:t>mortalidade por câncer </a:t>
            </a:r>
            <a:r>
              <a:rPr lang="pt-BR" sz="2400" dirty="0">
                <a:latin typeface="+mn-lt"/>
              </a:rPr>
              <a:t>de </a:t>
            </a:r>
            <a:r>
              <a:rPr lang="pt-BR" sz="2400" dirty="0" smtClean="0">
                <a:latin typeface="+mn-lt"/>
              </a:rPr>
              <a:t>mama </a:t>
            </a:r>
            <a:r>
              <a:rPr lang="pt-BR" sz="2400" dirty="0">
                <a:latin typeface="+mn-lt"/>
              </a:rPr>
              <a:t>(por 100 mil </a:t>
            </a:r>
            <a:r>
              <a:rPr lang="pt-BR" sz="2400" dirty="0" smtClean="0">
                <a:latin typeface="+mn-lt"/>
              </a:rPr>
              <a:t>hab.), </a:t>
            </a:r>
            <a:r>
              <a:rPr lang="pt-BR" sz="2400" dirty="0">
                <a:latin typeface="+mn-lt"/>
              </a:rPr>
              <a:t>no ano 2012, em mulheres com 15 anos ou mais, segundo municípios do estado de São Paulo. </a:t>
            </a:r>
          </a:p>
          <a:p>
            <a:pPr>
              <a:lnSpc>
                <a:spcPct val="150000"/>
              </a:lnSpc>
            </a:pPr>
            <a:endParaRPr lang="pt-BR" sz="2000" dirty="0" smtClean="0">
              <a:latin typeface="+mn-lt"/>
            </a:endParaRPr>
          </a:p>
          <a:p>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atividade 2</a:t>
            </a:r>
            <a:endParaRPr lang="pt-BR" u="sng" dirty="0"/>
          </a:p>
        </p:txBody>
      </p:sp>
    </p:spTree>
    <p:extLst>
      <p:ext uri="{BB962C8B-B14F-4D97-AF65-F5344CB8AC3E}">
        <p14:creationId xmlns:p14="http://schemas.microsoft.com/office/powerpoint/2010/main" val="362146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124744"/>
            <a:ext cx="8352928" cy="3785652"/>
          </a:xfrm>
          <a:prstGeom prst="rect">
            <a:avLst/>
          </a:prstGeom>
          <a:noFill/>
        </p:spPr>
        <p:txBody>
          <a:bodyPr wrap="square" rtlCol="0">
            <a:spAutoFit/>
          </a:bodyPr>
          <a:lstStyle/>
          <a:p>
            <a:pPr>
              <a:lnSpc>
                <a:spcPct val="150000"/>
              </a:lnSpc>
            </a:pPr>
            <a:endParaRPr lang="pt-BR" sz="2400" dirty="0"/>
          </a:p>
          <a:p>
            <a:pPr>
              <a:lnSpc>
                <a:spcPct val="150000"/>
              </a:lnSpc>
            </a:pPr>
            <a:endParaRPr lang="pt-BR" sz="2000" dirty="0" smtClean="0">
              <a:latin typeface="+mn-lt"/>
            </a:endParaRPr>
          </a:p>
          <a:p>
            <a:pPr marL="342900" indent="-342900">
              <a:lnSpc>
                <a:spcPct val="150000"/>
              </a:lnSpc>
              <a:buFont typeface="Courier New" panose="02070309020205020404" pitchFamily="49" charset="0"/>
              <a:buChar char="o"/>
            </a:pPr>
            <a:r>
              <a:rPr lang="pt-BR" sz="2000" dirty="0" smtClean="0">
                <a:latin typeface="+mn-lt"/>
              </a:rPr>
              <a:t>Abrir </a:t>
            </a:r>
            <a:r>
              <a:rPr lang="pt-BR" sz="2000" dirty="0">
                <a:latin typeface="+mn-lt"/>
              </a:rPr>
              <a:t>a tabela de atributos da camada ‘</a:t>
            </a:r>
            <a:r>
              <a:rPr lang="pt-BR" sz="2000" dirty="0" err="1">
                <a:latin typeface="+mn-lt"/>
              </a:rPr>
              <a:t>Municipios_sp</a:t>
            </a:r>
            <a:r>
              <a:rPr lang="pt-BR" sz="2000" dirty="0">
                <a:latin typeface="+mn-lt"/>
              </a:rPr>
              <a:t>’ </a:t>
            </a:r>
          </a:p>
          <a:p>
            <a:pPr marL="342900" indent="-342900">
              <a:lnSpc>
                <a:spcPct val="150000"/>
              </a:lnSpc>
              <a:buFont typeface="Courier New" panose="02070309020205020404" pitchFamily="49" charset="0"/>
              <a:buChar char="o"/>
            </a:pPr>
            <a:r>
              <a:rPr lang="pt-BR" sz="2000" dirty="0" smtClean="0">
                <a:latin typeface="+mn-lt"/>
              </a:rPr>
              <a:t>Clicar </a:t>
            </a:r>
            <a:r>
              <a:rPr lang="pt-BR" sz="2000" dirty="0">
                <a:latin typeface="+mn-lt"/>
              </a:rPr>
              <a:t>em ‘Abrir calculadora de </a:t>
            </a:r>
            <a:r>
              <a:rPr lang="pt-BR" sz="2000" dirty="0" smtClean="0">
                <a:latin typeface="+mn-lt"/>
              </a:rPr>
              <a:t>campo’</a:t>
            </a:r>
          </a:p>
          <a:p>
            <a:pPr marL="342900" indent="-342900">
              <a:lnSpc>
                <a:spcPct val="150000"/>
              </a:lnSpc>
              <a:buFont typeface="Courier New" panose="02070309020205020404" pitchFamily="49" charset="0"/>
              <a:buChar char="o"/>
            </a:pPr>
            <a:r>
              <a:rPr lang="pt-BR" sz="2000" dirty="0" smtClean="0">
                <a:latin typeface="+mn-lt"/>
              </a:rPr>
              <a:t>Marcar </a:t>
            </a:r>
            <a:r>
              <a:rPr lang="pt-BR" sz="2000" dirty="0">
                <a:latin typeface="+mn-lt"/>
              </a:rPr>
              <a:t>‘Criar um novo campo’</a:t>
            </a:r>
          </a:p>
          <a:p>
            <a:pPr marL="342900" indent="-342900">
              <a:lnSpc>
                <a:spcPct val="150000"/>
              </a:lnSpc>
              <a:buFont typeface="Courier New" panose="02070309020205020404" pitchFamily="49" charset="0"/>
              <a:buChar char="o"/>
            </a:pPr>
            <a:r>
              <a:rPr lang="pt-BR" sz="2000" dirty="0">
                <a:latin typeface="+mn-lt"/>
              </a:rPr>
              <a:t>Informar o nome do novo campo (</a:t>
            </a:r>
            <a:r>
              <a:rPr lang="pt-BR" sz="2000" dirty="0" err="1" smtClean="0">
                <a:latin typeface="+mn-lt"/>
              </a:rPr>
              <a:t>tx_mort_cm</a:t>
            </a:r>
            <a:r>
              <a:rPr lang="pt-BR" sz="2000" dirty="0" smtClean="0">
                <a:latin typeface="+mn-lt"/>
              </a:rPr>
              <a:t>)</a:t>
            </a:r>
            <a:endParaRPr lang="pt-BR" sz="2000" dirty="0">
              <a:latin typeface="+mn-lt"/>
            </a:endParaRPr>
          </a:p>
          <a:p>
            <a:pPr marL="342900" indent="-342900">
              <a:lnSpc>
                <a:spcPct val="150000"/>
              </a:lnSpc>
              <a:buFont typeface="Courier New" panose="02070309020205020404" pitchFamily="49" charset="0"/>
              <a:buChar char="o"/>
            </a:pPr>
            <a:r>
              <a:rPr lang="pt-BR" sz="2000" dirty="0">
                <a:latin typeface="+mn-lt"/>
              </a:rPr>
              <a:t>Informar o ‘Tipo </a:t>
            </a:r>
            <a:r>
              <a:rPr lang="pt-BR" sz="2000" dirty="0" smtClean="0">
                <a:latin typeface="+mn-lt"/>
              </a:rPr>
              <a:t>do novo campo’: </a:t>
            </a:r>
            <a:r>
              <a:rPr lang="pt-BR" sz="2000" dirty="0">
                <a:latin typeface="+mn-lt"/>
              </a:rPr>
              <a:t>nº </a:t>
            </a:r>
            <a:r>
              <a:rPr lang="pt-BR" sz="2000" dirty="0" smtClean="0">
                <a:latin typeface="+mn-lt"/>
              </a:rPr>
              <a:t>decimal</a:t>
            </a:r>
          </a:p>
          <a:p>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2</a:t>
            </a:r>
            <a:endParaRPr lang="pt-BR" u="sng" dirty="0"/>
          </a:p>
        </p:txBody>
      </p:sp>
    </p:spTree>
    <p:extLst>
      <p:ext uri="{BB962C8B-B14F-4D97-AF65-F5344CB8AC3E}">
        <p14:creationId xmlns:p14="http://schemas.microsoft.com/office/powerpoint/2010/main" val="2201624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882051" y="2348170"/>
            <a:ext cx="4048363" cy="3806670"/>
          </a:xfrm>
          <a:prstGeom prst="rect">
            <a:avLst/>
          </a:prstGeom>
        </p:spPr>
      </p:pic>
      <p:sp>
        <p:nvSpPr>
          <p:cNvPr id="2" name="CaixaDeTexto 1"/>
          <p:cNvSpPr txBox="1"/>
          <p:nvPr/>
        </p:nvSpPr>
        <p:spPr>
          <a:xfrm>
            <a:off x="539552" y="548680"/>
            <a:ext cx="8352928" cy="2437462"/>
          </a:xfrm>
          <a:prstGeom prst="rect">
            <a:avLst/>
          </a:prstGeom>
          <a:noFill/>
        </p:spPr>
        <p:txBody>
          <a:bodyPr wrap="square" rtlCol="0">
            <a:spAutoFit/>
          </a:bodyPr>
          <a:lstStyle/>
          <a:p>
            <a:pPr>
              <a:lnSpc>
                <a:spcPct val="150000"/>
              </a:lnSpc>
            </a:pPr>
            <a:endParaRPr lang="pt-BR" sz="2400" dirty="0" smtClean="0"/>
          </a:p>
          <a:p>
            <a:pPr>
              <a:lnSpc>
                <a:spcPct val="150000"/>
              </a:lnSpc>
            </a:pPr>
            <a:r>
              <a:rPr lang="pt-BR" sz="2000" dirty="0" smtClean="0">
                <a:latin typeface="+mn-lt"/>
              </a:rPr>
              <a:t>Cálculo da taxa de mortalidade por câncer de mama (no ano 2012) em mulheres com 15 anos ou mais, segundo municípios do estado de São Paulo. </a:t>
            </a:r>
          </a:p>
          <a:p>
            <a:pPr>
              <a:lnSpc>
                <a:spcPct val="150000"/>
              </a:lnSpc>
            </a:pPr>
            <a:endParaRPr lang="pt-BR" sz="2000" dirty="0" smtClean="0">
              <a:latin typeface="+mn-lt"/>
            </a:endParaRPr>
          </a:p>
        </p:txBody>
      </p:sp>
      <p:sp>
        <p:nvSpPr>
          <p:cNvPr id="5" name="Retângulo 4"/>
          <p:cNvSpPr/>
          <p:nvPr/>
        </p:nvSpPr>
        <p:spPr>
          <a:xfrm>
            <a:off x="159901" y="5157192"/>
            <a:ext cx="4263260" cy="1022972"/>
          </a:xfrm>
          <a:prstGeom prst="rect">
            <a:avLst/>
          </a:prstGeom>
        </p:spPr>
        <p:txBody>
          <a:bodyPr wrap="square">
            <a:spAutoFit/>
          </a:bodyPr>
          <a:lstStyle/>
          <a:p>
            <a:pPr algn="just">
              <a:lnSpc>
                <a:spcPct val="150000"/>
              </a:lnSpc>
            </a:pPr>
            <a:r>
              <a:rPr lang="pt-BR" sz="1400" dirty="0">
                <a:latin typeface="+mn-lt"/>
              </a:rPr>
              <a:t>Também</a:t>
            </a:r>
            <a:r>
              <a:rPr lang="pt-BR" sz="1400" dirty="0" smtClean="0"/>
              <a:t> </a:t>
            </a:r>
            <a:r>
              <a:rPr lang="pt-BR" sz="1400" dirty="0">
                <a:latin typeface="+mn-lt"/>
              </a:rPr>
              <a:t>é possível montar a expressão clicando em ‘Campo e valores’ (b) e escolher os campos ‘</a:t>
            </a:r>
            <a:r>
              <a:rPr lang="pt-BR" sz="1400" dirty="0" err="1">
                <a:latin typeface="+mn-lt"/>
              </a:rPr>
              <a:t>obitos</a:t>
            </a:r>
            <a:r>
              <a:rPr lang="pt-BR" sz="1400" dirty="0">
                <a:latin typeface="+mn-lt"/>
              </a:rPr>
              <a:t>’ </a:t>
            </a:r>
            <a:r>
              <a:rPr lang="pt-BR" sz="1400" dirty="0" smtClean="0">
                <a:latin typeface="+mn-lt"/>
              </a:rPr>
              <a:t>e ‘Pop’. </a:t>
            </a:r>
            <a:endParaRPr lang="pt-BR" sz="1400" dirty="0">
              <a:latin typeface="+mn-lt"/>
            </a:endParaRPr>
          </a:p>
        </p:txBody>
      </p:sp>
      <p:sp>
        <p:nvSpPr>
          <p:cNvPr id="6" name="Retângulo 5"/>
          <p:cNvSpPr/>
          <p:nvPr/>
        </p:nvSpPr>
        <p:spPr>
          <a:xfrm>
            <a:off x="576975" y="3418634"/>
            <a:ext cx="3923418" cy="1477328"/>
          </a:xfrm>
          <a:prstGeom prst="rect">
            <a:avLst/>
          </a:prstGeom>
        </p:spPr>
        <p:txBody>
          <a:bodyPr wrap="square">
            <a:spAutoFit/>
          </a:bodyPr>
          <a:lstStyle/>
          <a:p>
            <a:pPr>
              <a:lnSpc>
                <a:spcPct val="150000"/>
              </a:lnSpc>
            </a:pPr>
            <a:r>
              <a:rPr lang="pt-BR" sz="2000" dirty="0">
                <a:latin typeface="+mn-lt"/>
              </a:rPr>
              <a:t>Em</a:t>
            </a:r>
            <a:r>
              <a:rPr lang="pt-BR" dirty="0"/>
              <a:t> </a:t>
            </a:r>
            <a:r>
              <a:rPr lang="pt-BR" sz="2000" dirty="0">
                <a:latin typeface="+mn-lt"/>
              </a:rPr>
              <a:t>expressão, digitar (a): </a:t>
            </a:r>
            <a:br>
              <a:rPr lang="pt-BR" sz="2000" dirty="0">
                <a:latin typeface="+mn-lt"/>
              </a:rPr>
            </a:br>
            <a:r>
              <a:rPr lang="pt-BR" sz="2000" dirty="0" smtClean="0">
                <a:latin typeface="+mn-lt"/>
              </a:rPr>
              <a:t>“óbitos” *100000</a:t>
            </a:r>
            <a:r>
              <a:rPr lang="pt-BR" sz="2000" dirty="0">
                <a:latin typeface="+mn-lt"/>
              </a:rPr>
              <a:t>/ </a:t>
            </a:r>
            <a:r>
              <a:rPr lang="pt-BR" sz="2000" dirty="0" smtClean="0">
                <a:latin typeface="+mn-lt"/>
              </a:rPr>
              <a:t>“Pop”</a:t>
            </a:r>
          </a:p>
          <a:p>
            <a:pPr>
              <a:lnSpc>
                <a:spcPct val="150000"/>
              </a:lnSpc>
            </a:pPr>
            <a:r>
              <a:rPr lang="pt-BR" sz="2000" dirty="0" smtClean="0">
                <a:latin typeface="+mn-lt"/>
              </a:rPr>
              <a:t>Clicar em ok!</a:t>
            </a:r>
            <a:endParaRPr lang="pt-BR" sz="2000" dirty="0">
              <a:latin typeface="+mn-lt"/>
            </a:endParaRPr>
          </a:p>
        </p:txBody>
      </p:sp>
      <p:cxnSp>
        <p:nvCxnSpPr>
          <p:cNvPr id="7" name="Conector de Seta Reta 6"/>
          <p:cNvCxnSpPr/>
          <p:nvPr/>
        </p:nvCxnSpPr>
        <p:spPr>
          <a:xfrm>
            <a:off x="4608763" y="3897631"/>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CaixaDeTexto 7"/>
          <p:cNvSpPr txBox="1"/>
          <p:nvPr/>
        </p:nvSpPr>
        <p:spPr>
          <a:xfrm>
            <a:off x="4070669" y="3560561"/>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9" name="Conector de Seta Reta 8"/>
          <p:cNvCxnSpPr/>
          <p:nvPr/>
        </p:nvCxnSpPr>
        <p:spPr>
          <a:xfrm>
            <a:off x="6173549" y="4157298"/>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6173549" y="3807172"/>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11" name="Retângulo 10"/>
          <p:cNvSpPr/>
          <p:nvPr/>
        </p:nvSpPr>
        <p:spPr>
          <a:xfrm>
            <a:off x="6590932" y="4293097"/>
            <a:ext cx="630602" cy="1064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718376" y="4654991"/>
            <a:ext cx="503158" cy="2390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2</a:t>
            </a:r>
            <a:endParaRPr lang="pt-BR" u="sng" dirty="0"/>
          </a:p>
        </p:txBody>
      </p:sp>
    </p:spTree>
    <p:extLst>
      <p:ext uri="{BB962C8B-B14F-4D97-AF65-F5344CB8AC3E}">
        <p14:creationId xmlns:p14="http://schemas.microsoft.com/office/powerpoint/2010/main" val="372638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Resultado da atividade 2</a:t>
            </a:r>
            <a:endParaRPr lang="pt-BR" u="sng" dirty="0"/>
          </a:p>
        </p:txBody>
      </p:sp>
      <p:pic>
        <p:nvPicPr>
          <p:cNvPr id="3" name="Imagem 2"/>
          <p:cNvPicPr>
            <a:picLocks noChangeAspect="1"/>
          </p:cNvPicPr>
          <p:nvPr/>
        </p:nvPicPr>
        <p:blipFill>
          <a:blip r:embed="rId3"/>
          <a:stretch>
            <a:fillRect/>
          </a:stretch>
        </p:blipFill>
        <p:spPr>
          <a:xfrm>
            <a:off x="987933" y="1417638"/>
            <a:ext cx="7096125" cy="5114925"/>
          </a:xfrm>
          <a:prstGeom prst="rect">
            <a:avLst/>
          </a:prstGeom>
        </p:spPr>
      </p:pic>
    </p:spTree>
    <p:extLst>
      <p:ext uri="{BB962C8B-B14F-4D97-AF65-F5344CB8AC3E}">
        <p14:creationId xmlns:p14="http://schemas.microsoft.com/office/powerpoint/2010/main" val="399553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628800"/>
            <a:ext cx="3744416" cy="4754562"/>
          </a:xfrm>
        </p:spPr>
        <p:txBody>
          <a:bodyPr>
            <a:normAutofit lnSpcReduction="10000"/>
          </a:bodyPr>
          <a:lstStyle/>
          <a:p>
            <a:pPr marL="0" indent="0" algn="just">
              <a:lnSpc>
                <a:spcPct val="150000"/>
              </a:lnSpc>
              <a:buNone/>
            </a:pPr>
            <a:r>
              <a:rPr lang="pt-BR" dirty="0" smtClean="0">
                <a:ea typeface="ＭＳ Ｐゴシック" pitchFamily="34" charset="-128"/>
              </a:rPr>
              <a:t>	Os </a:t>
            </a:r>
            <a:r>
              <a:rPr lang="pt-BR" dirty="0">
                <a:ea typeface="ＭＳ Ｐゴシック" pitchFamily="34" charset="-128"/>
              </a:rPr>
              <a:t>rótulos servem para mostrar a informação da tabela de atributos no mapa. </a:t>
            </a:r>
            <a:endParaRPr lang="pt-BR" dirty="0" smtClean="0">
              <a:ea typeface="ＭＳ Ｐゴシック" pitchFamily="34" charset="-128"/>
            </a:endParaRPr>
          </a:p>
          <a:p>
            <a:pPr marL="0" indent="0" algn="just">
              <a:lnSpc>
                <a:spcPct val="150000"/>
              </a:lnSpc>
              <a:buNone/>
            </a:pPr>
            <a:r>
              <a:rPr lang="pt-BR" dirty="0" smtClean="0">
                <a:ea typeface="ＭＳ Ｐゴシック" pitchFamily="34" charset="-128"/>
              </a:rPr>
              <a:t>	Os </a:t>
            </a:r>
            <a:r>
              <a:rPr lang="pt-BR" dirty="0">
                <a:ea typeface="ＭＳ Ｐゴシック" pitchFamily="34" charset="-128"/>
              </a:rPr>
              <a:t>rótulos fazem parte da simbologia cartográfica. Isto significa que existem normas para a elaboração dos rótulos porém, o senso comum na hora de criar os rótulos é fundamental.</a:t>
            </a: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pic>
        <p:nvPicPr>
          <p:cNvPr id="5" name="Imagem 4"/>
          <p:cNvPicPr>
            <a:picLocks noChangeAspect="1"/>
          </p:cNvPicPr>
          <p:nvPr/>
        </p:nvPicPr>
        <p:blipFill>
          <a:blip r:embed="rId2"/>
          <a:stretch>
            <a:fillRect/>
          </a:stretch>
        </p:blipFill>
        <p:spPr>
          <a:xfrm>
            <a:off x="4788024" y="841655"/>
            <a:ext cx="4000698" cy="4150568"/>
          </a:xfrm>
          <a:prstGeom prst="rect">
            <a:avLst/>
          </a:prstGeom>
        </p:spPr>
      </p:pic>
      <p:pic>
        <p:nvPicPr>
          <p:cNvPr id="6" name="Imagem 5"/>
          <p:cNvPicPr>
            <a:picLocks noChangeAspect="1"/>
          </p:cNvPicPr>
          <p:nvPr/>
        </p:nvPicPr>
        <p:blipFill>
          <a:blip r:embed="rId3"/>
          <a:stretch>
            <a:fillRect/>
          </a:stretch>
        </p:blipFill>
        <p:spPr>
          <a:xfrm>
            <a:off x="4211960" y="5944418"/>
            <a:ext cx="4117338" cy="650106"/>
          </a:xfrm>
          <a:prstGeom prst="rect">
            <a:avLst/>
          </a:prstGeom>
        </p:spPr>
      </p:pic>
    </p:spTree>
    <p:extLst>
      <p:ext uri="{BB962C8B-B14F-4D97-AF65-F5344CB8AC3E}">
        <p14:creationId xmlns:p14="http://schemas.microsoft.com/office/powerpoint/2010/main" val="2283321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417638"/>
            <a:ext cx="7869670" cy="4603650"/>
          </a:xfrm>
        </p:spPr>
        <p:txBody>
          <a:bodyPr>
            <a:normAutofit lnSpcReduction="10000"/>
          </a:bodyPr>
          <a:lstStyle/>
          <a:p>
            <a:pPr>
              <a:lnSpc>
                <a:spcPct val="150000"/>
              </a:lnSpc>
            </a:pPr>
            <a:r>
              <a:rPr lang="pt-BR" dirty="0" smtClean="0">
                <a:ea typeface="ＭＳ Ｐゴシック" pitchFamily="34" charset="-128"/>
              </a:rPr>
              <a:t>Vamos </a:t>
            </a:r>
            <a:r>
              <a:rPr lang="pt-BR" dirty="0">
                <a:ea typeface="ＭＳ Ｐゴシック" pitchFamily="34" charset="-128"/>
              </a:rPr>
              <a:t>colocar rótulos no </a:t>
            </a:r>
            <a:r>
              <a:rPr lang="pt-BR" dirty="0" err="1">
                <a:ea typeface="ＭＳ Ｐゴシック" pitchFamily="34" charset="-128"/>
              </a:rPr>
              <a:t>layer</a:t>
            </a:r>
            <a:r>
              <a:rPr lang="pt-BR" dirty="0">
                <a:ea typeface="ＭＳ Ｐゴシック" pitchFamily="34" charset="-128"/>
              </a:rPr>
              <a:t> </a:t>
            </a:r>
            <a:r>
              <a:rPr lang="pt-BR" b="1" i="1" dirty="0" smtClean="0">
                <a:ea typeface="ＭＳ Ｐゴシック" pitchFamily="34" charset="-128"/>
              </a:rPr>
              <a:t>Brasil</a:t>
            </a:r>
            <a:endParaRPr lang="pt-BR" b="1" i="1" dirty="0">
              <a:ea typeface="ＭＳ Ｐゴシック" pitchFamily="34" charset="-128"/>
            </a:endParaRPr>
          </a:p>
          <a:p>
            <a:pPr>
              <a:lnSpc>
                <a:spcPct val="150000"/>
              </a:lnSpc>
            </a:pPr>
            <a:r>
              <a:rPr lang="pt-BR" dirty="0">
                <a:ea typeface="ＭＳ Ｐゴシック" pitchFamily="34" charset="-128"/>
              </a:rPr>
              <a:t>O atributo utilizado será </a:t>
            </a:r>
            <a:r>
              <a:rPr lang="pt-BR" b="1" dirty="0" smtClean="0">
                <a:ea typeface="ＭＳ Ｐゴシック" pitchFamily="34" charset="-128"/>
              </a:rPr>
              <a:t>UF</a:t>
            </a:r>
          </a:p>
          <a:p>
            <a:pPr>
              <a:lnSpc>
                <a:spcPct val="150000"/>
              </a:lnSpc>
            </a:pPr>
            <a:r>
              <a:rPr lang="pt-BR" dirty="0" smtClean="0">
                <a:ea typeface="ＭＳ Ｐゴシック" pitchFamily="34" charset="-128"/>
              </a:rPr>
              <a:t>Fonte</a:t>
            </a:r>
            <a:r>
              <a:rPr lang="pt-BR" dirty="0">
                <a:ea typeface="ＭＳ Ｐゴシック" pitchFamily="34" charset="-128"/>
              </a:rPr>
              <a:t>: </a:t>
            </a:r>
            <a:r>
              <a:rPr lang="pt-BR" b="1" dirty="0" err="1">
                <a:ea typeface="ＭＳ Ｐゴシック" pitchFamily="34" charset="-128"/>
              </a:rPr>
              <a:t>Georgia</a:t>
            </a:r>
            <a:endParaRPr lang="pt-BR" b="1" dirty="0">
              <a:ea typeface="ＭＳ Ｐゴシック" pitchFamily="34" charset="-128"/>
            </a:endParaRPr>
          </a:p>
          <a:p>
            <a:pPr>
              <a:lnSpc>
                <a:spcPct val="150000"/>
              </a:lnSpc>
            </a:pPr>
            <a:r>
              <a:rPr lang="pt-BR" dirty="0">
                <a:ea typeface="ＭＳ Ｐゴシック" pitchFamily="34" charset="-128"/>
              </a:rPr>
              <a:t>Tamanho: </a:t>
            </a:r>
            <a:r>
              <a:rPr lang="pt-BR" b="1" dirty="0">
                <a:ea typeface="ＭＳ Ｐゴシック" pitchFamily="34" charset="-128"/>
              </a:rPr>
              <a:t>10</a:t>
            </a:r>
          </a:p>
          <a:p>
            <a:pPr>
              <a:lnSpc>
                <a:spcPct val="150000"/>
              </a:lnSpc>
            </a:pPr>
            <a:r>
              <a:rPr lang="pt-BR" dirty="0">
                <a:ea typeface="ＭＳ Ｐゴシック" pitchFamily="34" charset="-128"/>
              </a:rPr>
              <a:t>Estilo: </a:t>
            </a:r>
            <a:r>
              <a:rPr lang="pt-BR" b="1" dirty="0" smtClean="0">
                <a:ea typeface="ＭＳ Ｐゴシック" pitchFamily="34" charset="-128"/>
              </a:rPr>
              <a:t>negrito</a:t>
            </a:r>
          </a:p>
          <a:p>
            <a:pPr>
              <a:lnSpc>
                <a:spcPct val="150000"/>
              </a:lnSpc>
            </a:pPr>
            <a:r>
              <a:rPr lang="pt-BR" dirty="0" smtClean="0">
                <a:ea typeface="ＭＳ Ｐゴシック" pitchFamily="34" charset="-128"/>
              </a:rPr>
              <a:t>Espaçamento “carta”: </a:t>
            </a:r>
            <a:r>
              <a:rPr lang="pt-BR" b="1" dirty="0" smtClean="0">
                <a:ea typeface="ＭＳ Ｐゴシック" pitchFamily="34" charset="-128"/>
              </a:rPr>
              <a:t>1</a:t>
            </a:r>
          </a:p>
          <a:p>
            <a:pPr>
              <a:lnSpc>
                <a:spcPct val="150000"/>
              </a:lnSpc>
            </a:pPr>
            <a:r>
              <a:rPr lang="pt-BR" dirty="0" smtClean="0">
                <a:ea typeface="ＭＳ Ｐゴシック" pitchFamily="34" charset="-128"/>
              </a:rPr>
              <a:t>Buffer</a:t>
            </a:r>
            <a:r>
              <a:rPr lang="pt-BR" dirty="0">
                <a:ea typeface="ＭＳ Ｐゴシック" pitchFamily="34" charset="-128"/>
              </a:rPr>
              <a:t>: </a:t>
            </a:r>
            <a:r>
              <a:rPr lang="pt-BR" b="1" dirty="0">
                <a:ea typeface="ＭＳ Ｐゴシック" pitchFamily="34" charset="-128"/>
              </a:rPr>
              <a:t>cor </a:t>
            </a:r>
            <a:r>
              <a:rPr lang="pt-BR" b="1" dirty="0" smtClean="0">
                <a:ea typeface="ＭＳ Ｐゴシック" pitchFamily="34" charset="-128"/>
              </a:rPr>
              <a:t>banca </a:t>
            </a:r>
            <a:r>
              <a:rPr lang="pt-BR" b="1" dirty="0">
                <a:ea typeface="ＭＳ Ｐゴシック" pitchFamily="34" charset="-128"/>
              </a:rPr>
              <a:t>e tamanho </a:t>
            </a:r>
            <a:r>
              <a:rPr lang="pt-BR" b="1" dirty="0" smtClean="0">
                <a:ea typeface="ＭＳ Ｐゴシック" pitchFamily="34" charset="-128"/>
              </a:rPr>
              <a:t>0,5</a:t>
            </a:r>
            <a:endParaRPr lang="pt-BR" b="1" dirty="0">
              <a:ea typeface="ＭＳ Ｐゴシック" pitchFamily="34" charset="-128"/>
            </a:endParaRPr>
          </a:p>
          <a:p>
            <a:pPr>
              <a:lnSpc>
                <a:spcPct val="150000"/>
              </a:lnSpc>
            </a:pPr>
            <a:r>
              <a:rPr lang="pt-BR" dirty="0" smtClean="0">
                <a:ea typeface="ＭＳ Ｐゴシック" pitchFamily="34" charset="-128"/>
              </a:rPr>
              <a:t>Posição: </a:t>
            </a:r>
            <a:r>
              <a:rPr lang="pt-BR" b="1" dirty="0" smtClean="0">
                <a:ea typeface="ＭＳ Ｐゴシック" pitchFamily="34" charset="-128"/>
              </a:rPr>
              <a:t>Em torno do centroide</a:t>
            </a:r>
            <a:endParaRPr lang="pt-BR" b="1"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spTree>
    <p:extLst>
      <p:ext uri="{BB962C8B-B14F-4D97-AF65-F5344CB8AC3E}">
        <p14:creationId xmlns:p14="http://schemas.microsoft.com/office/powerpoint/2010/main" val="328255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2728" y="1438276"/>
            <a:ext cx="4883368" cy="4603650"/>
          </a:xfrm>
        </p:spPr>
        <p:txBody>
          <a:bodyPr>
            <a:normAutofit/>
          </a:bodyPr>
          <a:lstStyle/>
          <a:p>
            <a:pPr marL="0" indent="0">
              <a:buNone/>
            </a:pPr>
            <a:r>
              <a:rPr lang="pt-BR" dirty="0"/>
              <a:t>Clicar com o botão direito na camada </a:t>
            </a:r>
            <a:r>
              <a:rPr lang="pt-BR" dirty="0" smtClean="0"/>
              <a:t>‘Brasil’, </a:t>
            </a:r>
            <a:r>
              <a:rPr lang="pt-BR" dirty="0"/>
              <a:t>em ‘propriedades’ e em ‘rótulos’.</a:t>
            </a: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pic>
        <p:nvPicPr>
          <p:cNvPr id="2" name="Imagem 1"/>
          <p:cNvPicPr>
            <a:picLocks noChangeAspect="1"/>
          </p:cNvPicPr>
          <p:nvPr/>
        </p:nvPicPr>
        <p:blipFill>
          <a:blip r:embed="rId2"/>
          <a:stretch>
            <a:fillRect/>
          </a:stretch>
        </p:blipFill>
        <p:spPr>
          <a:xfrm>
            <a:off x="6372200" y="265673"/>
            <a:ext cx="2400911" cy="4323184"/>
          </a:xfrm>
          <a:prstGeom prst="rect">
            <a:avLst/>
          </a:prstGeom>
        </p:spPr>
      </p:pic>
      <p:pic>
        <p:nvPicPr>
          <p:cNvPr id="7" name="Imagem 6"/>
          <p:cNvPicPr>
            <a:picLocks noChangeAspect="1"/>
          </p:cNvPicPr>
          <p:nvPr/>
        </p:nvPicPr>
        <p:blipFill>
          <a:blip r:embed="rId3"/>
          <a:stretch>
            <a:fillRect/>
          </a:stretch>
        </p:blipFill>
        <p:spPr>
          <a:xfrm>
            <a:off x="1037444" y="2436001"/>
            <a:ext cx="4866704" cy="4134587"/>
          </a:xfrm>
          <a:prstGeom prst="rect">
            <a:avLst/>
          </a:prstGeom>
        </p:spPr>
      </p:pic>
    </p:spTree>
    <p:extLst>
      <p:ext uri="{BB962C8B-B14F-4D97-AF65-F5344CB8AC3E}">
        <p14:creationId xmlns:p14="http://schemas.microsoft.com/office/powerpoint/2010/main" val="210794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753169" y="1700808"/>
            <a:ext cx="5347223" cy="5127916"/>
          </a:xfrm>
          <a:prstGeom prst="rect">
            <a:avLst/>
          </a:prstGeom>
        </p:spPr>
      </p:pic>
      <p:sp>
        <p:nvSpPr>
          <p:cNvPr id="3" name="Espaço Reservado para Conteúdo 2"/>
          <p:cNvSpPr>
            <a:spLocks noGrp="1"/>
          </p:cNvSpPr>
          <p:nvPr>
            <p:ph idx="1"/>
          </p:nvPr>
        </p:nvSpPr>
        <p:spPr>
          <a:xfrm>
            <a:off x="685800" y="1268760"/>
            <a:ext cx="8267744" cy="4773166"/>
          </a:xfrm>
        </p:spPr>
        <p:txBody>
          <a:bodyPr>
            <a:normAutofit/>
          </a:bodyPr>
          <a:lstStyle/>
          <a:p>
            <a:pPr marL="0" indent="0">
              <a:buNone/>
            </a:pPr>
            <a:r>
              <a:rPr lang="pt-BR" dirty="0"/>
              <a:t>Em rótulos, </a:t>
            </a:r>
            <a:r>
              <a:rPr lang="pt-BR" dirty="0" smtClean="0"/>
              <a:t>alterar para ‘Single </a:t>
            </a:r>
            <a:r>
              <a:rPr lang="pt-BR" dirty="0" err="1" smtClean="0"/>
              <a:t>labels</a:t>
            </a:r>
            <a:r>
              <a:rPr lang="pt-BR" dirty="0" smtClean="0"/>
              <a:t>’ (a) escolher </a:t>
            </a:r>
            <a:r>
              <a:rPr lang="pt-BR" dirty="0"/>
              <a:t>o campo </a:t>
            </a:r>
            <a:r>
              <a:rPr lang="pt-BR" dirty="0" smtClean="0"/>
              <a:t>‘UF’ (b).</a:t>
            </a:r>
            <a:endParaRPr lang="pt-BR" dirty="0"/>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cxnSp>
        <p:nvCxnSpPr>
          <p:cNvPr id="7" name="Conector de Seta Reta 6"/>
          <p:cNvCxnSpPr/>
          <p:nvPr/>
        </p:nvCxnSpPr>
        <p:spPr>
          <a:xfrm>
            <a:off x="3275856" y="198884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Conector de Seta Reta 9"/>
          <p:cNvCxnSpPr/>
          <p:nvPr/>
        </p:nvCxnSpPr>
        <p:spPr>
          <a:xfrm>
            <a:off x="3275856" y="2276872"/>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2314322" y="1804174"/>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12" name="CaixaDeTexto 11"/>
          <p:cNvSpPr txBox="1"/>
          <p:nvPr/>
        </p:nvSpPr>
        <p:spPr>
          <a:xfrm>
            <a:off x="2314835" y="2051393"/>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Tree>
    <p:extLst>
      <p:ext uri="{BB962C8B-B14F-4D97-AF65-F5344CB8AC3E}">
        <p14:creationId xmlns:p14="http://schemas.microsoft.com/office/powerpoint/2010/main" val="205982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35696" y="2518139"/>
            <a:ext cx="4346036" cy="4220216"/>
          </a:xfrm>
          <a:prstGeom prst="rect">
            <a:avLst/>
          </a:prstGeom>
        </p:spPr>
      </p:pic>
      <p:sp>
        <p:nvSpPr>
          <p:cNvPr id="3" name="Espaço Reservado para Conteúdo 2"/>
          <p:cNvSpPr>
            <a:spLocks noGrp="1"/>
          </p:cNvSpPr>
          <p:nvPr>
            <p:ph idx="1"/>
          </p:nvPr>
        </p:nvSpPr>
        <p:spPr>
          <a:xfrm>
            <a:off x="467544" y="1196752"/>
            <a:ext cx="8352928" cy="4773166"/>
          </a:xfrm>
        </p:spPr>
        <p:txBody>
          <a:bodyPr>
            <a:normAutofit/>
          </a:bodyPr>
          <a:lstStyle/>
          <a:p>
            <a:pPr marL="0" indent="0">
              <a:lnSpc>
                <a:spcPct val="150000"/>
              </a:lnSpc>
              <a:buNone/>
            </a:pPr>
            <a:r>
              <a:rPr lang="pt-BR" dirty="0" smtClean="0">
                <a:ea typeface="ＭＳ Ｐゴシック" pitchFamily="34" charset="-128"/>
              </a:rPr>
              <a:t>Em texto: Fonte</a:t>
            </a:r>
            <a:r>
              <a:rPr lang="pt-BR" dirty="0">
                <a:ea typeface="ＭＳ Ｐゴシック" pitchFamily="34" charset="-128"/>
              </a:rPr>
              <a:t>: </a:t>
            </a:r>
            <a:r>
              <a:rPr lang="pt-BR" b="1" dirty="0" err="1" smtClean="0">
                <a:ea typeface="ＭＳ Ｐゴシック" pitchFamily="34" charset="-128"/>
              </a:rPr>
              <a:t>Georgia</a:t>
            </a:r>
            <a:r>
              <a:rPr lang="pt-BR" b="1" dirty="0" smtClean="0">
                <a:ea typeface="ＭＳ Ｐゴシック" pitchFamily="34" charset="-128"/>
              </a:rPr>
              <a:t>, </a:t>
            </a:r>
            <a:r>
              <a:rPr lang="pt-BR" dirty="0" smtClean="0">
                <a:ea typeface="ＭＳ Ｐゴシック" pitchFamily="34" charset="-128"/>
              </a:rPr>
              <a:t>Tamanho</a:t>
            </a:r>
            <a:r>
              <a:rPr lang="pt-BR" dirty="0">
                <a:ea typeface="ＭＳ Ｐゴシック" pitchFamily="34" charset="-128"/>
              </a:rPr>
              <a:t>: </a:t>
            </a:r>
            <a:r>
              <a:rPr lang="pt-BR" b="1" dirty="0" smtClean="0">
                <a:ea typeface="ＭＳ Ｐゴシック" pitchFamily="34" charset="-128"/>
              </a:rPr>
              <a:t>10, </a:t>
            </a:r>
            <a:r>
              <a:rPr lang="pt-BR" dirty="0" smtClean="0">
                <a:ea typeface="ＭＳ Ｐゴシック" pitchFamily="34" charset="-128"/>
              </a:rPr>
              <a:t>Estilo</a:t>
            </a:r>
            <a:r>
              <a:rPr lang="pt-BR" dirty="0">
                <a:ea typeface="ＭＳ Ｐゴシック" pitchFamily="34" charset="-128"/>
              </a:rPr>
              <a:t>: </a:t>
            </a:r>
            <a:r>
              <a:rPr lang="pt-BR" b="1" dirty="0" smtClean="0">
                <a:ea typeface="ＭＳ Ｐゴシック" pitchFamily="34" charset="-128"/>
              </a:rPr>
              <a:t>negrito e </a:t>
            </a:r>
            <a:r>
              <a:rPr lang="pt-BR" dirty="0">
                <a:ea typeface="ＭＳ Ｐゴシック" pitchFamily="34" charset="-128"/>
              </a:rPr>
              <a:t>Espaçamento “carta”: </a:t>
            </a:r>
            <a:r>
              <a:rPr lang="pt-BR" b="1" dirty="0">
                <a:ea typeface="ＭＳ Ｐゴシック" pitchFamily="34" charset="-128"/>
              </a:rPr>
              <a:t>1</a:t>
            </a:r>
          </a:p>
          <a:p>
            <a:pPr marL="0" indent="0">
              <a:lnSpc>
                <a:spcPct val="150000"/>
              </a:lnSpc>
              <a:buNone/>
            </a:pPr>
            <a:endParaRPr lang="pt-BR" b="1" dirty="0">
              <a:ea typeface="ＭＳ Ｐゴシック" pitchFamily="34" charset="-128"/>
            </a:endParaRP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cxnSp>
        <p:nvCxnSpPr>
          <p:cNvPr id="13" name="Conector de Seta Reta 12"/>
          <p:cNvCxnSpPr/>
          <p:nvPr/>
        </p:nvCxnSpPr>
        <p:spPr>
          <a:xfrm>
            <a:off x="2411760" y="3933056"/>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Retângulo 5"/>
          <p:cNvSpPr/>
          <p:nvPr/>
        </p:nvSpPr>
        <p:spPr>
          <a:xfrm>
            <a:off x="3347864" y="4005064"/>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3347864" y="4221088"/>
            <a:ext cx="36004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3347864" y="4531350"/>
            <a:ext cx="576064" cy="193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318917" y="5465605"/>
            <a:ext cx="605011" cy="190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846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1559992" y="2247812"/>
            <a:ext cx="4524176" cy="4349540"/>
          </a:xfrm>
          <a:prstGeom prst="rect">
            <a:avLst/>
          </a:prstGeom>
        </p:spPr>
      </p:pic>
      <p:sp>
        <p:nvSpPr>
          <p:cNvPr id="3" name="Espaço Reservado para Conteúdo 2"/>
          <p:cNvSpPr>
            <a:spLocks noGrp="1"/>
          </p:cNvSpPr>
          <p:nvPr>
            <p:ph idx="1"/>
          </p:nvPr>
        </p:nvSpPr>
        <p:spPr>
          <a:xfrm>
            <a:off x="467544" y="1196752"/>
            <a:ext cx="8676456" cy="4773166"/>
          </a:xfrm>
        </p:spPr>
        <p:txBody>
          <a:bodyPr>
            <a:normAutofit/>
          </a:bodyPr>
          <a:lstStyle/>
          <a:p>
            <a:pPr marL="0" indent="0">
              <a:lnSpc>
                <a:spcPct val="150000"/>
              </a:lnSpc>
              <a:buNone/>
            </a:pPr>
            <a:r>
              <a:rPr lang="pt-BR" dirty="0" smtClean="0">
                <a:ea typeface="ＭＳ Ｐゴシック" pitchFamily="34" charset="-128"/>
              </a:rPr>
              <a:t>Em Buffer</a:t>
            </a:r>
            <a:r>
              <a:rPr lang="pt-BR" dirty="0">
                <a:ea typeface="ＭＳ Ｐゴシック" pitchFamily="34" charset="-128"/>
              </a:rPr>
              <a:t>: </a:t>
            </a:r>
            <a:r>
              <a:rPr lang="pt-BR" dirty="0" smtClean="0">
                <a:ea typeface="ＭＳ Ｐゴシック" pitchFamily="34" charset="-128"/>
              </a:rPr>
              <a:t>marque ‘desenhar buffer do texto’, coloque cor </a:t>
            </a:r>
            <a:r>
              <a:rPr lang="pt-BR" b="1" dirty="0">
                <a:ea typeface="ＭＳ Ｐゴシック" pitchFamily="34" charset="-128"/>
              </a:rPr>
              <a:t>banca e </a:t>
            </a:r>
            <a:r>
              <a:rPr lang="pt-BR" dirty="0">
                <a:ea typeface="ＭＳ Ｐゴシック" pitchFamily="34" charset="-128"/>
              </a:rPr>
              <a:t>tamanho</a:t>
            </a:r>
            <a:r>
              <a:rPr lang="pt-BR" b="1" dirty="0">
                <a:ea typeface="ＭＳ Ｐゴシック" pitchFamily="34" charset="-128"/>
              </a:rPr>
              <a:t> 0,5</a:t>
            </a:r>
          </a:p>
          <a:p>
            <a:pPr marL="0" indent="0">
              <a:lnSpc>
                <a:spcPct val="150000"/>
              </a:lnSpc>
              <a:buNone/>
            </a:pPr>
            <a:endParaRPr lang="pt-BR" b="1" dirty="0">
              <a:ea typeface="ＭＳ Ｐゴシック" pitchFamily="34" charset="-128"/>
            </a:endParaRP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cxnSp>
        <p:nvCxnSpPr>
          <p:cNvPr id="13" name="Conector de Seta Reta 12"/>
          <p:cNvCxnSpPr/>
          <p:nvPr/>
        </p:nvCxnSpPr>
        <p:spPr>
          <a:xfrm>
            <a:off x="2051720" y="3933056"/>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Retângulo 5"/>
          <p:cNvSpPr/>
          <p:nvPr/>
        </p:nvSpPr>
        <p:spPr>
          <a:xfrm>
            <a:off x="3059832" y="3789040"/>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212232" y="3941440"/>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214590" y="4293096"/>
            <a:ext cx="142941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8310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484784"/>
            <a:ext cx="7772400" cy="4687416"/>
          </a:xfrm>
        </p:spPr>
        <p:txBody>
          <a:bodyPr/>
          <a:lstStyle/>
          <a:p>
            <a:pPr algn="just">
              <a:spcAft>
                <a:spcPts val="600"/>
              </a:spcAft>
            </a:pPr>
            <a:r>
              <a:rPr lang="pt-BR" dirty="0">
                <a:ea typeface="ＭＳ Ｐゴシック" pitchFamily="34" charset="-128"/>
              </a:rPr>
              <a:t>A tabela de atributos mostra feições para uma camada selecionada. Cada linha na tabela representa uma feição no mapa com seus atributos mostrados em diversas colunas. As feições na tabela podem ser buscadas, selecionadas, movidas e editadas.</a:t>
            </a:r>
          </a:p>
          <a:p>
            <a:pPr algn="just">
              <a:spcAft>
                <a:spcPts val="600"/>
              </a:spcAft>
            </a:pPr>
            <a:r>
              <a:rPr lang="pt-BR" dirty="0">
                <a:ea typeface="ＭＳ Ｐゴシック" pitchFamily="34" charset="-128"/>
              </a:rPr>
              <a:t>A tabela de atributos pode vir incorporada no </a:t>
            </a:r>
            <a:r>
              <a:rPr lang="pt-BR" i="1" dirty="0" err="1">
                <a:ea typeface="ＭＳ Ｐゴシック" pitchFamily="34" charset="-128"/>
              </a:rPr>
              <a:t>shapefile</a:t>
            </a:r>
            <a:r>
              <a:rPr lang="pt-BR" i="1" dirty="0">
                <a:ea typeface="ＭＳ Ｐゴシック" pitchFamily="34" charset="-128"/>
              </a:rPr>
              <a:t> </a:t>
            </a:r>
            <a:r>
              <a:rPr lang="pt-BR" dirty="0">
                <a:ea typeface="ＭＳ Ｐゴシック" pitchFamily="34" charset="-128"/>
              </a:rPr>
              <a:t>ou pode ser criada por o usuário. Os formatos mais comuns são .</a:t>
            </a:r>
            <a:r>
              <a:rPr lang="pt-BR" dirty="0" err="1">
                <a:ea typeface="ＭＳ Ｐゴシック" pitchFamily="34" charset="-128"/>
              </a:rPr>
              <a:t>xlm</a:t>
            </a:r>
            <a:r>
              <a:rPr lang="pt-BR" dirty="0">
                <a:ea typeface="ＭＳ Ｐゴシック" pitchFamily="34" charset="-128"/>
              </a:rPr>
              <a:t>, .</a:t>
            </a:r>
            <a:r>
              <a:rPr lang="pt-BR" dirty="0" err="1">
                <a:ea typeface="ＭＳ Ｐゴシック" pitchFamily="34" charset="-128"/>
              </a:rPr>
              <a:t>csv</a:t>
            </a:r>
            <a:r>
              <a:rPr lang="pt-BR" dirty="0">
                <a:ea typeface="ＭＳ Ｐゴシック" pitchFamily="34" charset="-128"/>
              </a:rPr>
              <a:t> e .</a:t>
            </a:r>
            <a:r>
              <a:rPr lang="pt-BR" dirty="0" err="1">
                <a:ea typeface="ＭＳ Ｐゴシック" pitchFamily="34" charset="-128"/>
              </a:rPr>
              <a:t>dbf</a:t>
            </a:r>
            <a:r>
              <a:rPr lang="pt-BR" dirty="0">
                <a:ea typeface="ＭＳ Ｐゴシック" pitchFamily="34" charset="-128"/>
              </a:rPr>
              <a:t>, dependendo do software algumas extensões não estarão disponíveis. </a:t>
            </a:r>
          </a:p>
          <a:p>
            <a:pPr>
              <a:spcAft>
                <a:spcPts val="600"/>
              </a:spcAft>
            </a:pPr>
            <a:r>
              <a:rPr lang="pt-BR" dirty="0">
                <a:ea typeface="ＭＳ Ｐゴシック" pitchFamily="34" charset="-128"/>
              </a:rPr>
              <a:t>A tabela de atributos será fundamental para a apresentação dos dados epidemiológicos.</a:t>
            </a:r>
          </a:p>
          <a:p>
            <a:pPr>
              <a:spcAft>
                <a:spcPts val="600"/>
              </a:spcAft>
            </a:pPr>
            <a:r>
              <a:rPr lang="pt-BR" dirty="0">
                <a:ea typeface="ＭＳ Ｐゴシック" pitchFamily="34" charset="-128"/>
              </a:rPr>
              <a:t>É importante uma boa configuração da tabela para poder ser trabalhada nos SIG corretamente. </a:t>
            </a:r>
          </a:p>
          <a:p>
            <a:endParaRPr lang="pt-BR" dirty="0"/>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Atributos</a:t>
            </a:r>
            <a:endParaRPr lang="pt-BR" u="sng" dirty="0"/>
          </a:p>
        </p:txBody>
      </p:sp>
    </p:spTree>
    <p:extLst>
      <p:ext uri="{BB962C8B-B14F-4D97-AF65-F5344CB8AC3E}">
        <p14:creationId xmlns:p14="http://schemas.microsoft.com/office/powerpoint/2010/main" val="13134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259632" y="1849712"/>
            <a:ext cx="5116607" cy="4942952"/>
          </a:xfrm>
          <a:prstGeom prst="rect">
            <a:avLst/>
          </a:prstGeom>
        </p:spPr>
      </p:pic>
      <p:sp>
        <p:nvSpPr>
          <p:cNvPr id="3" name="Espaço Reservado para Conteúdo 2"/>
          <p:cNvSpPr>
            <a:spLocks noGrp="1"/>
          </p:cNvSpPr>
          <p:nvPr>
            <p:ph idx="1"/>
          </p:nvPr>
        </p:nvSpPr>
        <p:spPr>
          <a:xfrm>
            <a:off x="467544" y="1196752"/>
            <a:ext cx="8676456" cy="648072"/>
          </a:xfrm>
        </p:spPr>
        <p:txBody>
          <a:bodyPr>
            <a:normAutofit/>
          </a:bodyPr>
          <a:lstStyle/>
          <a:p>
            <a:pPr marL="0" indent="0">
              <a:lnSpc>
                <a:spcPct val="150000"/>
              </a:lnSpc>
              <a:buNone/>
            </a:pPr>
            <a:r>
              <a:rPr lang="pt-BR" dirty="0" smtClean="0">
                <a:ea typeface="ＭＳ Ｐゴシック" pitchFamily="34" charset="-128"/>
              </a:rPr>
              <a:t>Em posição: mudar para ‘</a:t>
            </a:r>
            <a:r>
              <a:rPr lang="pt-BR" b="1" dirty="0" smtClean="0">
                <a:ea typeface="ＭＳ Ｐゴシック" pitchFamily="34" charset="-128"/>
              </a:rPr>
              <a:t>Ao redor </a:t>
            </a:r>
            <a:r>
              <a:rPr lang="pt-BR" b="1" dirty="0">
                <a:ea typeface="ＭＳ Ｐゴシック" pitchFamily="34" charset="-128"/>
              </a:rPr>
              <a:t>do </a:t>
            </a:r>
            <a:r>
              <a:rPr lang="pt-BR" b="1" dirty="0" smtClean="0">
                <a:ea typeface="ＭＳ Ｐゴシック" pitchFamily="34" charset="-128"/>
              </a:rPr>
              <a:t>centroide’.  </a:t>
            </a:r>
            <a:r>
              <a:rPr lang="pt-BR" dirty="0" smtClean="0">
                <a:ea typeface="ＭＳ Ｐゴシック" pitchFamily="34" charset="-128"/>
              </a:rPr>
              <a:t>Dar “ok”. </a:t>
            </a:r>
            <a:endParaRPr lang="pt-BR" b="1" dirty="0">
              <a:ea typeface="ＭＳ Ｐゴシック" pitchFamily="34" charset="-128"/>
            </a:endParaRPr>
          </a:p>
          <a:p>
            <a:pPr marL="0" indent="0">
              <a:lnSpc>
                <a:spcPct val="150000"/>
              </a:lnSpc>
              <a:buNone/>
            </a:pPr>
            <a:endParaRPr lang="pt-BR" b="1" dirty="0">
              <a:ea typeface="ＭＳ Ｐゴシック" pitchFamily="34" charset="-128"/>
            </a:endParaRP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sp>
        <p:nvSpPr>
          <p:cNvPr id="12" name="Retângulo 11"/>
          <p:cNvSpPr/>
          <p:nvPr/>
        </p:nvSpPr>
        <p:spPr>
          <a:xfrm>
            <a:off x="2987824" y="3789040"/>
            <a:ext cx="1429417"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de Seta Reta 12"/>
          <p:cNvCxnSpPr/>
          <p:nvPr/>
        </p:nvCxnSpPr>
        <p:spPr>
          <a:xfrm>
            <a:off x="1907704" y="414908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252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pic>
        <p:nvPicPr>
          <p:cNvPr id="6" name="Imagem 5"/>
          <p:cNvPicPr>
            <a:picLocks noChangeAspect="1"/>
          </p:cNvPicPr>
          <p:nvPr/>
        </p:nvPicPr>
        <p:blipFill rotWithShape="1">
          <a:blip r:embed="rId3"/>
          <a:srcRect t="12707" r="39768" b="7301"/>
          <a:stretch/>
        </p:blipFill>
        <p:spPr>
          <a:xfrm>
            <a:off x="953914" y="1402683"/>
            <a:ext cx="7187193" cy="5369138"/>
          </a:xfrm>
          <a:prstGeom prst="rect">
            <a:avLst/>
          </a:prstGeom>
        </p:spPr>
      </p:pic>
    </p:spTree>
    <p:extLst>
      <p:ext uri="{BB962C8B-B14F-4D97-AF65-F5344CB8AC3E}">
        <p14:creationId xmlns:p14="http://schemas.microsoft.com/office/powerpoint/2010/main" val="364162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0400" y="1196752"/>
            <a:ext cx="8062664" cy="4903440"/>
          </a:xfrm>
        </p:spPr>
        <p:txBody>
          <a:bodyPr/>
          <a:lstStyle/>
          <a:p>
            <a:pPr marL="0" indent="0">
              <a:buNone/>
            </a:pPr>
            <a:r>
              <a:rPr lang="pt-BR" dirty="0"/>
              <a:t>Clicar com o botão direito na camada </a:t>
            </a:r>
            <a:r>
              <a:rPr lang="pt-BR" dirty="0" smtClean="0"/>
              <a:t>‘</a:t>
            </a:r>
            <a:r>
              <a:rPr lang="pt-BR" dirty="0" err="1" smtClean="0"/>
              <a:t>Municipios_sp</a:t>
            </a:r>
            <a:r>
              <a:rPr lang="pt-BR" dirty="0" smtClean="0"/>
              <a:t>’, </a:t>
            </a:r>
            <a:r>
              <a:rPr lang="pt-BR" dirty="0"/>
              <a:t>em ‘propriedades’, escolher </a:t>
            </a:r>
            <a:r>
              <a:rPr lang="pt-BR" dirty="0" smtClean="0"/>
              <a:t>‘Simbologia’ </a:t>
            </a:r>
            <a:r>
              <a:rPr lang="pt-BR" dirty="0"/>
              <a:t>e </a:t>
            </a:r>
            <a:r>
              <a:rPr lang="pt-BR" dirty="0" smtClean="0"/>
              <a:t>‘Graduado’.</a:t>
            </a:r>
            <a:endParaRPr lang="pt-BR" dirty="0"/>
          </a:p>
          <a:p>
            <a:endParaRPr lang="pt-BR" dirty="0"/>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Mapa temático  </a:t>
            </a:r>
            <a:endParaRPr lang="pt-BR" u="sng" dirty="0"/>
          </a:p>
        </p:txBody>
      </p:sp>
      <p:pic>
        <p:nvPicPr>
          <p:cNvPr id="2" name="Imagem 1"/>
          <p:cNvPicPr>
            <a:picLocks noChangeAspect="1"/>
          </p:cNvPicPr>
          <p:nvPr/>
        </p:nvPicPr>
        <p:blipFill>
          <a:blip r:embed="rId2"/>
          <a:stretch>
            <a:fillRect/>
          </a:stretch>
        </p:blipFill>
        <p:spPr>
          <a:xfrm>
            <a:off x="2195736" y="1844824"/>
            <a:ext cx="5143302" cy="4757153"/>
          </a:xfrm>
          <a:prstGeom prst="rect">
            <a:avLst/>
          </a:prstGeom>
        </p:spPr>
      </p:pic>
    </p:spTree>
    <p:extLst>
      <p:ext uri="{BB962C8B-B14F-4D97-AF65-F5344CB8AC3E}">
        <p14:creationId xmlns:p14="http://schemas.microsoft.com/office/powerpoint/2010/main" val="4221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215708" y="1877037"/>
            <a:ext cx="4812208" cy="4638063"/>
          </a:xfrm>
          <a:prstGeom prst="rect">
            <a:avLst/>
          </a:prstGeom>
        </p:spPr>
      </p:pic>
      <p:sp>
        <p:nvSpPr>
          <p:cNvPr id="3" name="Espaço Reservado para Conteúdo 2"/>
          <p:cNvSpPr>
            <a:spLocks noGrp="1"/>
          </p:cNvSpPr>
          <p:nvPr>
            <p:ph idx="1"/>
          </p:nvPr>
        </p:nvSpPr>
        <p:spPr>
          <a:xfrm>
            <a:off x="179852" y="1017678"/>
            <a:ext cx="8803452" cy="694286"/>
          </a:xfrm>
        </p:spPr>
        <p:txBody>
          <a:bodyPr/>
          <a:lstStyle/>
          <a:p>
            <a:pPr marL="0" indent="0">
              <a:buNone/>
            </a:pPr>
            <a:r>
              <a:rPr lang="pt-BR" dirty="0"/>
              <a:t>Escolher a variável a ser </a:t>
            </a:r>
            <a:r>
              <a:rPr lang="pt-BR" dirty="0" smtClean="0"/>
              <a:t>mapeada, coluna ‘</a:t>
            </a:r>
            <a:r>
              <a:rPr lang="pt-BR" dirty="0" err="1" smtClean="0"/>
              <a:t>tx_mort_cm</a:t>
            </a:r>
            <a:r>
              <a:rPr lang="pt-BR" dirty="0" smtClean="0"/>
              <a:t>’ (a),  </a:t>
            </a:r>
            <a:r>
              <a:rPr lang="pt-BR" dirty="0"/>
              <a:t>o padrão de </a:t>
            </a:r>
            <a:r>
              <a:rPr lang="pt-BR" dirty="0" smtClean="0"/>
              <a:t>cores (sugestão: </a:t>
            </a:r>
            <a:r>
              <a:rPr lang="pt-BR" dirty="0" err="1" smtClean="0"/>
              <a:t>Reds</a:t>
            </a:r>
            <a:r>
              <a:rPr lang="pt-BR" dirty="0" smtClean="0"/>
              <a:t>) (b) e o modo ‘</a:t>
            </a:r>
            <a:r>
              <a:rPr lang="pt-BR" dirty="0" err="1" smtClean="0"/>
              <a:t>quantil</a:t>
            </a:r>
            <a:r>
              <a:rPr lang="pt-BR" dirty="0" smtClean="0"/>
              <a:t>’ (c) com 4 ‘classes’ (d). </a:t>
            </a:r>
            <a:endParaRPr lang="pt-BR" dirty="0"/>
          </a:p>
        </p:txBody>
      </p:sp>
      <p:sp>
        <p:nvSpPr>
          <p:cNvPr id="4" name="Título 1"/>
          <p:cNvSpPr>
            <a:spLocks noGrp="1"/>
          </p:cNvSpPr>
          <p:nvPr>
            <p:ph type="title"/>
          </p:nvPr>
        </p:nvSpPr>
        <p:spPr>
          <a:xfrm>
            <a:off x="467544" y="220728"/>
            <a:ext cx="7723422" cy="796950"/>
          </a:xfrm>
        </p:spPr>
        <p:txBody>
          <a:bodyPr>
            <a:normAutofit/>
          </a:bodyPr>
          <a:lstStyle/>
          <a:p>
            <a:r>
              <a:rPr lang="pt-BR" u="sng" dirty="0" smtClean="0"/>
              <a:t>Mapa temático  </a:t>
            </a:r>
            <a:endParaRPr lang="pt-BR" u="sng" dirty="0"/>
          </a:p>
        </p:txBody>
      </p:sp>
      <p:cxnSp>
        <p:nvCxnSpPr>
          <p:cNvPr id="9" name="Conector de Seta Reta 8"/>
          <p:cNvCxnSpPr/>
          <p:nvPr/>
        </p:nvCxnSpPr>
        <p:spPr>
          <a:xfrm>
            <a:off x="3635896" y="2327047"/>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2831466" y="2142381"/>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1" name="Conector de Seta Reta 10"/>
          <p:cNvCxnSpPr/>
          <p:nvPr/>
        </p:nvCxnSpPr>
        <p:spPr>
          <a:xfrm>
            <a:off x="3635896" y="3073571"/>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2841724" y="2888905"/>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cxnSp>
        <p:nvCxnSpPr>
          <p:cNvPr id="13" name="Conector de Seta Reta 12"/>
          <p:cNvCxnSpPr/>
          <p:nvPr/>
        </p:nvCxnSpPr>
        <p:spPr>
          <a:xfrm>
            <a:off x="3635896" y="558924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2819516" y="5444993"/>
            <a:ext cx="453970" cy="369332"/>
          </a:xfrm>
          <a:prstGeom prst="rect">
            <a:avLst/>
          </a:prstGeom>
          <a:noFill/>
        </p:spPr>
        <p:txBody>
          <a:bodyPr wrap="none" rtlCol="0">
            <a:spAutoFit/>
          </a:bodyPr>
          <a:lstStyle/>
          <a:p>
            <a:r>
              <a:rPr lang="pt-BR" dirty="0" smtClean="0">
                <a:solidFill>
                  <a:srgbClr val="FF0000"/>
                </a:solidFill>
              </a:rPr>
              <a:t>(c)</a:t>
            </a:r>
            <a:endParaRPr lang="pt-BR" dirty="0">
              <a:solidFill>
                <a:srgbClr val="FF0000"/>
              </a:solidFill>
            </a:endParaRPr>
          </a:p>
        </p:txBody>
      </p:sp>
      <p:cxnSp>
        <p:nvCxnSpPr>
          <p:cNvPr id="15" name="Conector de Seta Reta 14"/>
          <p:cNvCxnSpPr/>
          <p:nvPr/>
        </p:nvCxnSpPr>
        <p:spPr>
          <a:xfrm>
            <a:off x="6882973" y="5661248"/>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CaixaDeTexto 15"/>
          <p:cNvSpPr txBox="1"/>
          <p:nvPr/>
        </p:nvSpPr>
        <p:spPr>
          <a:xfrm>
            <a:off x="6404528" y="5476582"/>
            <a:ext cx="466794" cy="369332"/>
          </a:xfrm>
          <a:prstGeom prst="rect">
            <a:avLst/>
          </a:prstGeom>
          <a:noFill/>
        </p:spPr>
        <p:txBody>
          <a:bodyPr wrap="none" rtlCol="0">
            <a:spAutoFit/>
          </a:bodyPr>
          <a:lstStyle/>
          <a:p>
            <a:r>
              <a:rPr lang="pt-BR" dirty="0" smtClean="0">
                <a:solidFill>
                  <a:srgbClr val="FF0000"/>
                </a:solidFill>
              </a:rPr>
              <a:t>(d)</a:t>
            </a:r>
            <a:endParaRPr lang="pt-BR" dirty="0">
              <a:solidFill>
                <a:srgbClr val="FF0000"/>
              </a:solidFill>
            </a:endParaRPr>
          </a:p>
        </p:txBody>
      </p:sp>
      <p:sp>
        <p:nvSpPr>
          <p:cNvPr id="17" name="Retângulo 16"/>
          <p:cNvSpPr/>
          <p:nvPr/>
        </p:nvSpPr>
        <p:spPr>
          <a:xfrm>
            <a:off x="144626" y="6330434"/>
            <a:ext cx="1082348" cy="369332"/>
          </a:xfrm>
          <a:prstGeom prst="rect">
            <a:avLst/>
          </a:prstGeom>
        </p:spPr>
        <p:txBody>
          <a:bodyPr wrap="none">
            <a:spAutoFit/>
          </a:bodyPr>
          <a:lstStyle/>
          <a:p>
            <a:pPr marL="0" indent="0">
              <a:buNone/>
            </a:pPr>
            <a:r>
              <a:rPr lang="pt-BR" dirty="0"/>
              <a:t>Dar “ok”.</a:t>
            </a:r>
          </a:p>
        </p:txBody>
      </p:sp>
    </p:spTree>
    <p:extLst>
      <p:ext uri="{BB962C8B-B14F-4D97-AF65-F5344CB8AC3E}">
        <p14:creationId xmlns:p14="http://schemas.microsoft.com/office/powerpoint/2010/main" val="329898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5800" y="265673"/>
            <a:ext cx="7723422" cy="1151965"/>
          </a:xfrm>
        </p:spPr>
        <p:txBody>
          <a:bodyPr>
            <a:normAutofit/>
          </a:bodyPr>
          <a:lstStyle/>
          <a:p>
            <a:r>
              <a:rPr lang="pt-BR" u="sng" dirty="0" smtClean="0"/>
              <a:t>Resultado mapa temático  </a:t>
            </a:r>
            <a:endParaRPr lang="pt-BR" u="sng" dirty="0"/>
          </a:p>
        </p:txBody>
      </p:sp>
      <p:pic>
        <p:nvPicPr>
          <p:cNvPr id="5" name="Imagem 4"/>
          <p:cNvPicPr>
            <a:picLocks noChangeAspect="1"/>
          </p:cNvPicPr>
          <p:nvPr/>
        </p:nvPicPr>
        <p:blipFill rotWithShape="1">
          <a:blip r:embed="rId2"/>
          <a:srcRect l="782" t="14301" r="22438" b="19900"/>
          <a:stretch/>
        </p:blipFill>
        <p:spPr>
          <a:xfrm>
            <a:off x="101712" y="1556792"/>
            <a:ext cx="9036496" cy="4356055"/>
          </a:xfrm>
          <a:prstGeom prst="rect">
            <a:avLst/>
          </a:prstGeom>
        </p:spPr>
      </p:pic>
    </p:spTree>
    <p:extLst>
      <p:ext uri="{BB962C8B-B14F-4D97-AF65-F5344CB8AC3E}">
        <p14:creationId xmlns:p14="http://schemas.microsoft.com/office/powerpoint/2010/main" val="295437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484784"/>
            <a:ext cx="8820472" cy="4687416"/>
          </a:xfrm>
        </p:spPr>
        <p:txBody>
          <a:bodyPr/>
          <a:lstStyle/>
          <a:p>
            <a:pPr marL="0" indent="0">
              <a:buNone/>
            </a:pPr>
            <a:r>
              <a:rPr lang="pt-BR" dirty="0" smtClean="0"/>
              <a:t>Para este exemplo, antes de abrir o compositor, vamos duplicar a camada ‘</a:t>
            </a:r>
            <a:r>
              <a:rPr lang="pt-BR" dirty="0" err="1" smtClean="0"/>
              <a:t>Municipios_sp</a:t>
            </a:r>
            <a:r>
              <a:rPr lang="pt-BR" dirty="0" smtClean="0"/>
              <a:t>’</a:t>
            </a:r>
          </a:p>
          <a:p>
            <a:pPr marL="0" indent="0">
              <a:buNone/>
            </a:pPr>
            <a:endParaRPr lang="pt-BR" dirty="0"/>
          </a:p>
          <a:p>
            <a:pPr marL="0" indent="0">
              <a:buNone/>
            </a:pPr>
            <a:r>
              <a:rPr lang="pt-BR" dirty="0" smtClean="0"/>
              <a:t>Clique com o botão direito sobre </a:t>
            </a:r>
          </a:p>
          <a:p>
            <a:pPr marL="0" indent="0">
              <a:buNone/>
            </a:pPr>
            <a:r>
              <a:rPr lang="pt-BR" dirty="0" smtClean="0"/>
              <a:t>a camada ‘</a:t>
            </a:r>
            <a:r>
              <a:rPr lang="pt-BR" dirty="0" err="1" smtClean="0"/>
              <a:t>Municipios_sp</a:t>
            </a:r>
            <a:r>
              <a:rPr lang="pt-BR" dirty="0" smtClean="0"/>
              <a:t>’ e </a:t>
            </a:r>
          </a:p>
          <a:p>
            <a:pPr marL="0" indent="0">
              <a:buNone/>
            </a:pPr>
            <a:r>
              <a:rPr lang="pt-BR" dirty="0" smtClean="0"/>
              <a:t>selecione duplicar.    </a:t>
            </a:r>
          </a:p>
          <a:p>
            <a:pPr marL="0" indent="0">
              <a:buNone/>
            </a:pPr>
            <a:endParaRPr lang="pt-BR" dirty="0"/>
          </a:p>
          <a:p>
            <a:pPr marL="0" indent="0">
              <a:buNone/>
            </a:pPr>
            <a:r>
              <a:rPr lang="pt-BR" dirty="0" smtClean="0"/>
              <a:t>Outro modo: Abra novamente</a:t>
            </a:r>
          </a:p>
          <a:p>
            <a:pPr marL="0" indent="0">
              <a:buNone/>
            </a:pPr>
            <a:r>
              <a:rPr lang="pt-BR" dirty="0" smtClean="0"/>
              <a:t> a camada ‘</a:t>
            </a:r>
            <a:r>
              <a:rPr lang="pt-BR" dirty="0" err="1" smtClean="0"/>
              <a:t>Municipios_sp</a:t>
            </a:r>
            <a:r>
              <a:rPr lang="pt-BR" dirty="0" smtClean="0"/>
              <a:t>’ em </a:t>
            </a:r>
            <a:endParaRPr lang="pt-BR" dirty="0"/>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Duplicando a camada</a:t>
            </a:r>
            <a:endParaRPr lang="pt-BR" u="sng" dirty="0"/>
          </a:p>
        </p:txBody>
      </p:sp>
      <p:pic>
        <p:nvPicPr>
          <p:cNvPr id="2" name="Imagem 1"/>
          <p:cNvPicPr>
            <a:picLocks noChangeAspect="1"/>
          </p:cNvPicPr>
          <p:nvPr/>
        </p:nvPicPr>
        <p:blipFill>
          <a:blip r:embed="rId2"/>
          <a:stretch>
            <a:fillRect/>
          </a:stretch>
        </p:blipFill>
        <p:spPr>
          <a:xfrm>
            <a:off x="5508104" y="1916832"/>
            <a:ext cx="2640429" cy="4769147"/>
          </a:xfrm>
          <a:prstGeom prst="rect">
            <a:avLst/>
          </a:prstGeom>
        </p:spPr>
      </p:pic>
    </p:spTree>
    <p:extLst>
      <p:ext uri="{BB962C8B-B14F-4D97-AF65-F5344CB8AC3E}">
        <p14:creationId xmlns:p14="http://schemas.microsoft.com/office/powerpoint/2010/main" val="260085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535641" y="1686497"/>
            <a:ext cx="4428847" cy="4915533"/>
          </a:xfrm>
          <a:prstGeom prst="rect">
            <a:avLst/>
          </a:prstGeom>
        </p:spPr>
      </p:pic>
      <p:sp>
        <p:nvSpPr>
          <p:cNvPr id="3" name="Espaço Reservado para Conteúdo 2"/>
          <p:cNvSpPr>
            <a:spLocks noGrp="1"/>
          </p:cNvSpPr>
          <p:nvPr>
            <p:ph idx="1"/>
          </p:nvPr>
        </p:nvSpPr>
        <p:spPr>
          <a:xfrm>
            <a:off x="222018" y="964240"/>
            <a:ext cx="8458200" cy="684054"/>
          </a:xfrm>
        </p:spPr>
        <p:txBody>
          <a:bodyPr/>
          <a:lstStyle/>
          <a:p>
            <a:pPr marL="0" indent="0">
              <a:buNone/>
            </a:pPr>
            <a:r>
              <a:rPr lang="pt-BR" dirty="0" smtClean="0"/>
              <a:t>Na nova camada ‘</a:t>
            </a:r>
            <a:r>
              <a:rPr lang="pt-BR" dirty="0" err="1" smtClean="0"/>
              <a:t>municipios_sp</a:t>
            </a:r>
            <a:r>
              <a:rPr lang="pt-BR" dirty="0" smtClean="0"/>
              <a:t>’, vá em ‘Simbologia’ e selecione ‘Símbolo Simples’ (A) e clique sobre ‘Preenchimento simples’ (B)</a:t>
            </a:r>
            <a:endParaRPr lang="pt-BR" dirty="0"/>
          </a:p>
        </p:txBody>
      </p:sp>
      <p:sp>
        <p:nvSpPr>
          <p:cNvPr id="4" name="Título 1"/>
          <p:cNvSpPr>
            <a:spLocks noGrp="1"/>
          </p:cNvSpPr>
          <p:nvPr>
            <p:ph type="title"/>
          </p:nvPr>
        </p:nvSpPr>
        <p:spPr>
          <a:xfrm>
            <a:off x="657189" y="64633"/>
            <a:ext cx="7723422" cy="912277"/>
          </a:xfrm>
        </p:spPr>
        <p:txBody>
          <a:bodyPr>
            <a:normAutofit/>
          </a:bodyPr>
          <a:lstStyle/>
          <a:p>
            <a:r>
              <a:rPr lang="pt-BR" u="sng" dirty="0" smtClean="0"/>
              <a:t>Retorne para símbolo simples</a:t>
            </a:r>
            <a:endParaRPr lang="pt-BR" u="sng" dirty="0"/>
          </a:p>
        </p:txBody>
      </p:sp>
      <p:sp>
        <p:nvSpPr>
          <p:cNvPr id="6" name="Espaço Reservado para Conteúdo 2"/>
          <p:cNvSpPr txBox="1">
            <a:spLocks/>
          </p:cNvSpPr>
          <p:nvPr/>
        </p:nvSpPr>
        <p:spPr>
          <a:xfrm>
            <a:off x="130512" y="2640100"/>
            <a:ext cx="4022484" cy="42179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fontAlgn="auto">
              <a:spcAft>
                <a:spcPts val="0"/>
              </a:spcAft>
              <a:buNone/>
            </a:pPr>
            <a:r>
              <a:rPr lang="pt-BR" dirty="0" smtClean="0"/>
              <a:t>Em ‘Cor do traço’, clique sobre a seta (D) e clique em ‘Capturar cor’ (E). </a:t>
            </a:r>
          </a:p>
          <a:p>
            <a:pPr marL="0" indent="0" fontAlgn="auto">
              <a:spcAft>
                <a:spcPts val="0"/>
              </a:spcAft>
              <a:buNone/>
            </a:pPr>
            <a:endParaRPr lang="pt-BR" dirty="0"/>
          </a:p>
          <a:p>
            <a:pPr marL="0" indent="0" fontAlgn="auto">
              <a:spcAft>
                <a:spcPts val="0"/>
              </a:spcAft>
              <a:buNone/>
            </a:pPr>
            <a:r>
              <a:rPr lang="pt-BR" dirty="0" smtClean="0"/>
              <a:t>A ponteira do mouse se transformará em uma pipeta. Leve-a até cor escolhida para preenchimento e clique em cima. As cores das bordas ficaram iguais as do preenchimento. Isso, para que as delimitações dos municípios não fiquem visíveis. </a:t>
            </a:r>
          </a:p>
          <a:p>
            <a:pPr marL="0" indent="0" fontAlgn="auto">
              <a:spcAft>
                <a:spcPts val="0"/>
              </a:spcAft>
              <a:buNone/>
            </a:pPr>
            <a:endParaRPr lang="pt-BR" dirty="0"/>
          </a:p>
        </p:txBody>
      </p:sp>
      <p:sp>
        <p:nvSpPr>
          <p:cNvPr id="8" name="Espaço Reservado para Conteúdo 2"/>
          <p:cNvSpPr txBox="1">
            <a:spLocks/>
          </p:cNvSpPr>
          <p:nvPr/>
        </p:nvSpPr>
        <p:spPr>
          <a:xfrm>
            <a:off x="108194" y="1752626"/>
            <a:ext cx="4011302" cy="79527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fontAlgn="auto">
              <a:spcAft>
                <a:spcPts val="0"/>
              </a:spcAft>
              <a:buNone/>
            </a:pPr>
            <a:r>
              <a:rPr lang="pt-BR" dirty="0" smtClean="0"/>
              <a:t>Em ‘Preenchimento’ (C), selecione a cor que lhe agrade.</a:t>
            </a:r>
            <a:endParaRPr lang="pt-BR" dirty="0"/>
          </a:p>
        </p:txBody>
      </p:sp>
      <p:cxnSp>
        <p:nvCxnSpPr>
          <p:cNvPr id="9" name="Conector de Seta Reta 8"/>
          <p:cNvCxnSpPr/>
          <p:nvPr/>
        </p:nvCxnSpPr>
        <p:spPr>
          <a:xfrm>
            <a:off x="4788024" y="1916832"/>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4026457" y="1705084"/>
            <a:ext cx="492443"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1" name="Conector de Seta Reta 10"/>
          <p:cNvCxnSpPr/>
          <p:nvPr/>
        </p:nvCxnSpPr>
        <p:spPr>
          <a:xfrm>
            <a:off x="5004048" y="353660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4017330" y="3351934"/>
            <a:ext cx="505267" cy="369332"/>
          </a:xfrm>
          <a:prstGeom prst="rect">
            <a:avLst/>
          </a:prstGeom>
          <a:noFill/>
        </p:spPr>
        <p:txBody>
          <a:bodyPr wrap="none" rtlCol="0">
            <a:spAutoFit/>
          </a:bodyPr>
          <a:lstStyle/>
          <a:p>
            <a:r>
              <a:rPr lang="pt-BR" dirty="0" smtClean="0">
                <a:solidFill>
                  <a:srgbClr val="FF0000"/>
                </a:solidFill>
              </a:rPr>
              <a:t>(C)</a:t>
            </a:r>
            <a:endParaRPr lang="pt-BR" dirty="0">
              <a:solidFill>
                <a:srgbClr val="FF0000"/>
              </a:solidFill>
            </a:endParaRPr>
          </a:p>
        </p:txBody>
      </p:sp>
      <p:cxnSp>
        <p:nvCxnSpPr>
          <p:cNvPr id="13" name="Conector de Seta Reta 12"/>
          <p:cNvCxnSpPr/>
          <p:nvPr/>
        </p:nvCxnSpPr>
        <p:spPr>
          <a:xfrm>
            <a:off x="7380312" y="3904665"/>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7264001" y="3441321"/>
            <a:ext cx="505267" cy="369332"/>
          </a:xfrm>
          <a:prstGeom prst="rect">
            <a:avLst/>
          </a:prstGeom>
          <a:noFill/>
        </p:spPr>
        <p:txBody>
          <a:bodyPr wrap="none" rtlCol="0">
            <a:spAutoFit/>
          </a:bodyPr>
          <a:lstStyle/>
          <a:p>
            <a:r>
              <a:rPr lang="pt-BR" dirty="0" smtClean="0">
                <a:solidFill>
                  <a:srgbClr val="FF0000"/>
                </a:solidFill>
              </a:rPr>
              <a:t>(D)</a:t>
            </a:r>
            <a:endParaRPr lang="pt-BR" dirty="0">
              <a:solidFill>
                <a:srgbClr val="FF0000"/>
              </a:solidFill>
            </a:endParaRPr>
          </a:p>
        </p:txBody>
      </p:sp>
      <p:cxnSp>
        <p:nvCxnSpPr>
          <p:cNvPr id="15" name="Conector de Seta Reta 14"/>
          <p:cNvCxnSpPr/>
          <p:nvPr/>
        </p:nvCxnSpPr>
        <p:spPr>
          <a:xfrm>
            <a:off x="5580112" y="639980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CaixaDeTexto 15"/>
          <p:cNvSpPr txBox="1"/>
          <p:nvPr/>
        </p:nvSpPr>
        <p:spPr>
          <a:xfrm>
            <a:off x="3958675" y="6199977"/>
            <a:ext cx="492443" cy="369332"/>
          </a:xfrm>
          <a:prstGeom prst="rect">
            <a:avLst/>
          </a:prstGeom>
          <a:noFill/>
        </p:spPr>
        <p:txBody>
          <a:bodyPr wrap="none" rtlCol="0">
            <a:spAutoFit/>
          </a:bodyPr>
          <a:lstStyle/>
          <a:p>
            <a:r>
              <a:rPr lang="pt-BR" dirty="0" smtClean="0">
                <a:solidFill>
                  <a:srgbClr val="FF0000"/>
                </a:solidFill>
              </a:rPr>
              <a:t>(E)</a:t>
            </a:r>
            <a:endParaRPr lang="pt-BR" dirty="0">
              <a:solidFill>
                <a:srgbClr val="FF0000"/>
              </a:solidFill>
            </a:endParaRPr>
          </a:p>
        </p:txBody>
      </p:sp>
      <p:sp>
        <p:nvSpPr>
          <p:cNvPr id="17" name="Retângulo 16"/>
          <p:cNvSpPr/>
          <p:nvPr/>
        </p:nvSpPr>
        <p:spPr>
          <a:xfrm>
            <a:off x="7832267" y="3781700"/>
            <a:ext cx="195226" cy="245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6217427" y="6303642"/>
            <a:ext cx="980752" cy="16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a:off x="5076056" y="2204864"/>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0" name="CaixaDeTexto 19"/>
          <p:cNvSpPr txBox="1"/>
          <p:nvPr/>
        </p:nvSpPr>
        <p:spPr>
          <a:xfrm>
            <a:off x="4055779" y="1977120"/>
            <a:ext cx="492443"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Tree>
    <p:extLst>
      <p:ext uri="{BB962C8B-B14F-4D97-AF65-F5344CB8AC3E}">
        <p14:creationId xmlns:p14="http://schemas.microsoft.com/office/powerpoint/2010/main" val="416268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07704" y="908720"/>
            <a:ext cx="5869483" cy="5735451"/>
          </a:xfrm>
          <a:prstGeom prst="rect">
            <a:avLst/>
          </a:prstGeom>
        </p:spPr>
      </p:pic>
      <p:sp>
        <p:nvSpPr>
          <p:cNvPr id="4" name="Título 1"/>
          <p:cNvSpPr>
            <a:spLocks noGrp="1"/>
          </p:cNvSpPr>
          <p:nvPr>
            <p:ph type="title"/>
          </p:nvPr>
        </p:nvSpPr>
        <p:spPr>
          <a:xfrm>
            <a:off x="395536" y="3473"/>
            <a:ext cx="7723422" cy="1151965"/>
          </a:xfrm>
        </p:spPr>
        <p:txBody>
          <a:bodyPr>
            <a:normAutofit/>
          </a:bodyPr>
          <a:lstStyle/>
          <a:p>
            <a:r>
              <a:rPr lang="pt-BR" u="sng" dirty="0" smtClean="0"/>
              <a:t>Resultado do slide anterior</a:t>
            </a:r>
            <a:endParaRPr lang="pt-BR" u="sng" dirty="0"/>
          </a:p>
        </p:txBody>
      </p:sp>
      <p:cxnSp>
        <p:nvCxnSpPr>
          <p:cNvPr id="8" name="Conector de Seta Reta 7"/>
          <p:cNvCxnSpPr/>
          <p:nvPr/>
        </p:nvCxnSpPr>
        <p:spPr>
          <a:xfrm>
            <a:off x="1645939" y="5301208"/>
            <a:ext cx="5235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586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Alternativa para Destacar a camada do estado de São Paulo (sem as bordas dos limites municipais)</a:t>
            </a:r>
            <a:endParaRPr lang="pt-BR" dirty="0"/>
          </a:p>
        </p:txBody>
      </p:sp>
      <p:sp>
        <p:nvSpPr>
          <p:cNvPr id="3" name="Espaço Reservado para Conteúdo 2"/>
          <p:cNvSpPr>
            <a:spLocks noGrp="1"/>
          </p:cNvSpPr>
          <p:nvPr>
            <p:ph idx="1"/>
          </p:nvPr>
        </p:nvSpPr>
        <p:spPr>
          <a:xfrm>
            <a:off x="827584" y="2420888"/>
            <a:ext cx="7772400" cy="4050792"/>
          </a:xfrm>
        </p:spPr>
        <p:txBody>
          <a:bodyPr/>
          <a:lstStyle/>
          <a:p>
            <a:r>
              <a:rPr lang="pt-BR" dirty="0"/>
              <a:t>Opção 1: Duplicar a camada </a:t>
            </a:r>
            <a:r>
              <a:rPr lang="pt-BR" dirty="0" smtClean="0"/>
              <a:t>“municípios” e </a:t>
            </a:r>
            <a:r>
              <a:rPr lang="pt-BR" dirty="0"/>
              <a:t>remover a linha da borda. Condição: a camada que está </a:t>
            </a:r>
            <a:r>
              <a:rPr lang="pt-BR" dirty="0" smtClean="0"/>
              <a:t>abaixo (“Brasil”) deve estar com uma </a:t>
            </a:r>
            <a:r>
              <a:rPr lang="pt-BR" dirty="0"/>
              <a:t>cor semelhante [Slides 24-26]. </a:t>
            </a:r>
          </a:p>
          <a:p>
            <a:r>
              <a:rPr lang="pt-BR" dirty="0"/>
              <a:t>Opção 2: Seleção - Selecionar a</a:t>
            </a:r>
            <a:r>
              <a:rPr lang="pt-BR" dirty="0" smtClean="0"/>
              <a:t> </a:t>
            </a:r>
            <a:r>
              <a:rPr lang="pt-BR" dirty="0"/>
              <a:t>feição desejada </a:t>
            </a:r>
            <a:r>
              <a:rPr lang="pt-BR" dirty="0" smtClean="0"/>
              <a:t>(o estado de São Paulo) e </a:t>
            </a:r>
            <a:r>
              <a:rPr lang="pt-BR" dirty="0"/>
              <a:t>salvar somente </a:t>
            </a:r>
            <a:r>
              <a:rPr lang="pt-BR" dirty="0" smtClean="0"/>
              <a:t>esta feição </a:t>
            </a:r>
            <a:r>
              <a:rPr lang="pt-BR" dirty="0"/>
              <a:t>selecionada (a partir da camada “Brasil</a:t>
            </a:r>
            <a:r>
              <a:rPr lang="pt-BR" dirty="0" smtClean="0"/>
              <a:t>”). </a:t>
            </a:r>
          </a:p>
          <a:p>
            <a:endParaRPr lang="pt-BR" dirty="0"/>
          </a:p>
          <a:p>
            <a:endParaRPr lang="pt-BR" dirty="0" smtClean="0"/>
          </a:p>
          <a:p>
            <a:endParaRPr lang="pt-BR" dirty="0"/>
          </a:p>
          <a:p>
            <a:pPr marL="0" indent="0">
              <a:buNone/>
            </a:pPr>
            <a:r>
              <a:rPr lang="pt-BR" dirty="0" smtClean="0"/>
              <a:t>Obs.: Existem outras alternativas, como utilizar uma ferramenta para dissolver a camada “município” em uma única feição.  </a:t>
            </a:r>
            <a:endParaRPr lang="pt-BR" dirty="0"/>
          </a:p>
        </p:txBody>
      </p:sp>
    </p:spTree>
    <p:extLst>
      <p:ext uri="{BB962C8B-B14F-4D97-AF65-F5344CB8AC3E}">
        <p14:creationId xmlns:p14="http://schemas.microsoft.com/office/powerpoint/2010/main" val="290364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362731" y="1886591"/>
            <a:ext cx="5008936" cy="4931801"/>
          </a:xfrm>
          <a:prstGeom prst="rect">
            <a:avLst/>
          </a:prstGeom>
        </p:spPr>
      </p:pic>
      <p:sp>
        <p:nvSpPr>
          <p:cNvPr id="2" name="Título 1"/>
          <p:cNvSpPr>
            <a:spLocks noGrp="1"/>
          </p:cNvSpPr>
          <p:nvPr>
            <p:ph type="title"/>
          </p:nvPr>
        </p:nvSpPr>
        <p:spPr>
          <a:xfrm>
            <a:off x="257858" y="88366"/>
            <a:ext cx="8424936" cy="904941"/>
          </a:xfrm>
        </p:spPr>
        <p:txBody>
          <a:bodyPr/>
          <a:lstStyle/>
          <a:p>
            <a:r>
              <a:rPr lang="pt-BR" sz="3200" u="sng" dirty="0" smtClean="0">
                <a:ea typeface="ＭＳ Ｐゴシック" pitchFamily="34" charset="-128"/>
              </a:rPr>
              <a:t>Opção 2 - seleção</a:t>
            </a:r>
            <a:endParaRPr lang="pt-BR" sz="3200" u="sng" dirty="0">
              <a:ea typeface="ＭＳ Ｐゴシック" pitchFamily="34" charset="-128"/>
            </a:endParaRPr>
          </a:p>
        </p:txBody>
      </p:sp>
      <p:sp>
        <p:nvSpPr>
          <p:cNvPr id="3" name="Espaço Reservado para Conteúdo 2"/>
          <p:cNvSpPr>
            <a:spLocks noGrp="1"/>
          </p:cNvSpPr>
          <p:nvPr>
            <p:ph idx="1"/>
          </p:nvPr>
        </p:nvSpPr>
        <p:spPr>
          <a:xfrm>
            <a:off x="257858" y="837946"/>
            <a:ext cx="7772400" cy="1048645"/>
          </a:xfrm>
        </p:spPr>
        <p:txBody>
          <a:bodyPr>
            <a:normAutofit/>
          </a:bodyPr>
          <a:lstStyle/>
          <a:p>
            <a:pPr marL="0" indent="0" algn="just">
              <a:buNone/>
            </a:pPr>
            <a:r>
              <a:rPr lang="pt-BR" dirty="0" smtClean="0"/>
              <a:t>	Desmarque as duas camadas do estado de São Paulo e com a camada “Brasil” ativada, selecionando-a (a) e acione a opção em “Selecionar feições” (b).</a:t>
            </a:r>
            <a:endParaRPr lang="pt-BR" dirty="0"/>
          </a:p>
        </p:txBody>
      </p:sp>
      <p:sp>
        <p:nvSpPr>
          <p:cNvPr id="8" name="Espaço Reservado para Conteúdo 2"/>
          <p:cNvSpPr txBox="1">
            <a:spLocks/>
          </p:cNvSpPr>
          <p:nvPr/>
        </p:nvSpPr>
        <p:spPr>
          <a:xfrm>
            <a:off x="5292080" y="3861048"/>
            <a:ext cx="7772400" cy="39536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a:t>
            </a:r>
            <a:endParaRPr lang="pt-BR" dirty="0"/>
          </a:p>
        </p:txBody>
      </p:sp>
      <p:sp>
        <p:nvSpPr>
          <p:cNvPr id="19" name="CaixaDeTexto 18"/>
          <p:cNvSpPr txBox="1"/>
          <p:nvPr/>
        </p:nvSpPr>
        <p:spPr>
          <a:xfrm>
            <a:off x="1076898" y="5718426"/>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22" name="Conector de Seta Reta 15"/>
          <p:cNvCxnSpPr/>
          <p:nvPr/>
        </p:nvCxnSpPr>
        <p:spPr>
          <a:xfrm>
            <a:off x="1763688" y="5903092"/>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Conector de Seta Reta 15"/>
          <p:cNvCxnSpPr/>
          <p:nvPr/>
        </p:nvCxnSpPr>
        <p:spPr>
          <a:xfrm flipH="1">
            <a:off x="6475122" y="1926568"/>
            <a:ext cx="329126" cy="2072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5" name="CaixaDeTexto 24"/>
          <p:cNvSpPr txBox="1"/>
          <p:nvPr/>
        </p:nvSpPr>
        <p:spPr>
          <a:xfrm>
            <a:off x="6804248" y="1537470"/>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cxnSp>
        <p:nvCxnSpPr>
          <p:cNvPr id="26" name="Conector de Seta Reta 11"/>
          <p:cNvCxnSpPr/>
          <p:nvPr/>
        </p:nvCxnSpPr>
        <p:spPr>
          <a:xfrm flipH="1">
            <a:off x="5359661" y="4946922"/>
            <a:ext cx="4334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7" name="CaixaDeTexto 26"/>
          <p:cNvSpPr txBox="1"/>
          <p:nvPr/>
        </p:nvSpPr>
        <p:spPr>
          <a:xfrm>
            <a:off x="5787404" y="4743932"/>
            <a:ext cx="506819"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61611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09836" y="4313866"/>
            <a:ext cx="6962897" cy="2544134"/>
          </a:xfrm>
          <a:prstGeom prst="rect">
            <a:avLst/>
          </a:prstGeom>
        </p:spPr>
      </p:pic>
      <p:sp>
        <p:nvSpPr>
          <p:cNvPr id="5" name="Título 1"/>
          <p:cNvSpPr>
            <a:spLocks noGrp="1"/>
          </p:cNvSpPr>
          <p:nvPr>
            <p:ph type="title"/>
          </p:nvPr>
        </p:nvSpPr>
        <p:spPr>
          <a:xfrm>
            <a:off x="685800" y="265673"/>
            <a:ext cx="7723422" cy="1151965"/>
          </a:xfrm>
        </p:spPr>
        <p:txBody>
          <a:bodyPr>
            <a:normAutofit/>
          </a:bodyPr>
          <a:lstStyle/>
          <a:p>
            <a:r>
              <a:rPr lang="pt-BR" u="sng" dirty="0" smtClean="0"/>
              <a:t>Como abrir a tabela de Atributos ?</a:t>
            </a:r>
            <a:endParaRPr lang="pt-BR" u="sng" dirty="0"/>
          </a:p>
        </p:txBody>
      </p:sp>
      <p:sp>
        <p:nvSpPr>
          <p:cNvPr id="10" name="CaixaDeTexto 9"/>
          <p:cNvSpPr txBox="1"/>
          <p:nvPr/>
        </p:nvSpPr>
        <p:spPr>
          <a:xfrm rot="16200000">
            <a:off x="-724239" y="5332495"/>
            <a:ext cx="2033253"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en-US" sz="1600" dirty="0">
                <a:latin typeface="+mn-lt"/>
                <a:ea typeface="+mn-ea"/>
              </a:rPr>
              <a:t>Num. de </a:t>
            </a:r>
            <a:r>
              <a:rPr lang="en-US" sz="1600" dirty="0" smtClean="0">
                <a:latin typeface="+mn-lt"/>
                <a:ea typeface="+mn-ea"/>
              </a:rPr>
              <a:t> </a:t>
            </a:r>
            <a:r>
              <a:rPr lang="en-US" sz="1600" dirty="0" err="1" smtClean="0">
                <a:latin typeface="+mn-lt"/>
                <a:ea typeface="+mn-ea"/>
              </a:rPr>
              <a:t>elementos</a:t>
            </a:r>
            <a:r>
              <a:rPr lang="en-US" sz="1600" dirty="0" smtClean="0">
                <a:latin typeface="+mn-lt"/>
                <a:ea typeface="+mn-ea"/>
              </a:rPr>
              <a:t> (</a:t>
            </a:r>
            <a:r>
              <a:rPr lang="en-US" sz="1600" dirty="0" err="1" smtClean="0">
                <a:latin typeface="+mn-lt"/>
                <a:ea typeface="+mn-ea"/>
              </a:rPr>
              <a:t>feições</a:t>
            </a:r>
            <a:r>
              <a:rPr lang="en-US" sz="1600" dirty="0" smtClean="0">
                <a:latin typeface="+mn-lt"/>
                <a:ea typeface="+mn-ea"/>
              </a:rPr>
              <a:t>) no </a:t>
            </a:r>
            <a:r>
              <a:rPr lang="en-US" sz="1600" dirty="0" err="1">
                <a:latin typeface="+mn-lt"/>
                <a:ea typeface="+mn-ea"/>
              </a:rPr>
              <a:t>mapa</a:t>
            </a:r>
            <a:endParaRPr lang="pt-BR" sz="1600" dirty="0">
              <a:latin typeface="+mn-lt"/>
              <a:ea typeface="+mn-ea"/>
            </a:endParaRPr>
          </a:p>
        </p:txBody>
      </p:sp>
      <p:sp>
        <p:nvSpPr>
          <p:cNvPr id="11" name="Elipse 10"/>
          <p:cNvSpPr/>
          <p:nvPr/>
        </p:nvSpPr>
        <p:spPr>
          <a:xfrm>
            <a:off x="685800" y="5101453"/>
            <a:ext cx="215900" cy="15400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 name="Retângulo de cantos arredondados 20"/>
          <p:cNvSpPr/>
          <p:nvPr/>
        </p:nvSpPr>
        <p:spPr>
          <a:xfrm>
            <a:off x="709836" y="4676503"/>
            <a:ext cx="5609746" cy="2451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 name="CaixaDeTexto 12"/>
          <p:cNvSpPr txBox="1"/>
          <p:nvPr/>
        </p:nvSpPr>
        <p:spPr>
          <a:xfrm>
            <a:off x="4644008" y="4134052"/>
            <a:ext cx="1675575"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US" dirty="0" err="1">
                <a:latin typeface="+mn-lt"/>
                <a:ea typeface="+mn-ea"/>
              </a:rPr>
              <a:t>Ferramentas</a:t>
            </a:r>
            <a:endParaRPr lang="pt-BR" dirty="0">
              <a:latin typeface="+mn-lt"/>
              <a:ea typeface="+mn-ea"/>
            </a:endParaRPr>
          </a:p>
        </p:txBody>
      </p:sp>
      <p:sp>
        <p:nvSpPr>
          <p:cNvPr id="14" name="Retângulo de cantos arredondados 19"/>
          <p:cNvSpPr/>
          <p:nvPr/>
        </p:nvSpPr>
        <p:spPr>
          <a:xfrm>
            <a:off x="929989" y="4921642"/>
            <a:ext cx="6666347" cy="2493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cxnSp>
        <p:nvCxnSpPr>
          <p:cNvPr id="16" name="Conector de Seta Reta 15"/>
          <p:cNvCxnSpPr>
            <a:stCxn id="13" idx="2"/>
          </p:cNvCxnSpPr>
          <p:nvPr/>
        </p:nvCxnSpPr>
        <p:spPr>
          <a:xfrm flipH="1">
            <a:off x="4788024" y="4503384"/>
            <a:ext cx="693772" cy="3770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0" name="CaixaDeTexto 19"/>
          <p:cNvSpPr txBox="1"/>
          <p:nvPr/>
        </p:nvSpPr>
        <p:spPr>
          <a:xfrm>
            <a:off x="4644007" y="5624883"/>
            <a:ext cx="1675575"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US" dirty="0" err="1" smtClean="0">
                <a:latin typeface="+mn-lt"/>
                <a:ea typeface="+mn-ea"/>
              </a:rPr>
              <a:t>Atributos</a:t>
            </a:r>
            <a:endParaRPr lang="pt-BR" dirty="0">
              <a:latin typeface="+mn-lt"/>
              <a:ea typeface="+mn-ea"/>
            </a:endParaRPr>
          </a:p>
        </p:txBody>
      </p:sp>
      <p:cxnSp>
        <p:nvCxnSpPr>
          <p:cNvPr id="21" name="Conector de Seta Reta 20"/>
          <p:cNvCxnSpPr>
            <a:stCxn id="20" idx="0"/>
          </p:cNvCxnSpPr>
          <p:nvPr/>
        </p:nvCxnSpPr>
        <p:spPr>
          <a:xfrm flipH="1" flipV="1">
            <a:off x="4085290" y="5101454"/>
            <a:ext cx="1396505" cy="52342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2" name="Imagem 1"/>
          <p:cNvPicPr>
            <a:picLocks noChangeAspect="1"/>
          </p:cNvPicPr>
          <p:nvPr/>
        </p:nvPicPr>
        <p:blipFill>
          <a:blip r:embed="rId3"/>
          <a:stretch>
            <a:fillRect/>
          </a:stretch>
        </p:blipFill>
        <p:spPr>
          <a:xfrm>
            <a:off x="484411" y="1229443"/>
            <a:ext cx="2553865" cy="2904610"/>
          </a:xfrm>
          <a:prstGeom prst="rect">
            <a:avLst/>
          </a:prstGeom>
        </p:spPr>
      </p:pic>
      <p:pic>
        <p:nvPicPr>
          <p:cNvPr id="3" name="Imagem 2"/>
          <p:cNvPicPr>
            <a:picLocks noChangeAspect="1"/>
          </p:cNvPicPr>
          <p:nvPr/>
        </p:nvPicPr>
        <p:blipFill>
          <a:blip r:embed="rId4"/>
          <a:stretch>
            <a:fillRect/>
          </a:stretch>
        </p:blipFill>
        <p:spPr>
          <a:xfrm>
            <a:off x="4091132" y="1704830"/>
            <a:ext cx="3648075" cy="447675"/>
          </a:xfrm>
          <a:prstGeom prst="rect">
            <a:avLst/>
          </a:prstGeom>
        </p:spPr>
      </p:pic>
      <p:sp>
        <p:nvSpPr>
          <p:cNvPr id="24" name="Retângulo Arredondado 23"/>
          <p:cNvSpPr/>
          <p:nvPr/>
        </p:nvSpPr>
        <p:spPr>
          <a:xfrm>
            <a:off x="6948264" y="1748647"/>
            <a:ext cx="288032" cy="360040"/>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4989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amond(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2000"/>
                                        <p:tgtEl>
                                          <p:spTgt spid="1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7858" y="88367"/>
            <a:ext cx="8424936" cy="60433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sz="3200" u="sng" smtClean="0">
                <a:ea typeface="ＭＳ Ｐゴシック" pitchFamily="34" charset="-128"/>
              </a:rPr>
              <a:t>Opção 2 - seleção</a:t>
            </a:r>
            <a:endParaRPr lang="pt-BR" sz="3200" u="sng" dirty="0">
              <a:ea typeface="ＭＳ Ｐゴシック" pitchFamily="34" charset="-128"/>
            </a:endParaRPr>
          </a:p>
        </p:txBody>
      </p:sp>
      <p:sp>
        <p:nvSpPr>
          <p:cNvPr id="3" name="CaixaDeTexto 2"/>
          <p:cNvSpPr txBox="1"/>
          <p:nvPr/>
        </p:nvSpPr>
        <p:spPr>
          <a:xfrm>
            <a:off x="107504" y="692697"/>
            <a:ext cx="8712968" cy="923330"/>
          </a:xfrm>
          <a:prstGeom prst="rect">
            <a:avLst/>
          </a:prstGeom>
          <a:noFill/>
        </p:spPr>
        <p:txBody>
          <a:bodyPr wrap="square" rtlCol="0">
            <a:spAutoFit/>
          </a:bodyPr>
          <a:lstStyle/>
          <a:p>
            <a:r>
              <a:rPr lang="en-GB" dirty="0" err="1" smtClean="0"/>
              <a:t>Após</a:t>
            </a:r>
            <a:r>
              <a:rPr lang="en-GB" dirty="0" smtClean="0"/>
              <a:t> </a:t>
            </a:r>
            <a:r>
              <a:rPr lang="en-GB" dirty="0" err="1" smtClean="0"/>
              <a:t>clicar</a:t>
            </a:r>
            <a:r>
              <a:rPr lang="en-GB" dirty="0" smtClean="0"/>
              <a:t> </a:t>
            </a:r>
            <a:r>
              <a:rPr lang="en-GB" dirty="0" err="1" smtClean="0"/>
              <a:t>na</a:t>
            </a:r>
            <a:r>
              <a:rPr lang="en-GB" dirty="0" smtClean="0"/>
              <a:t> </a:t>
            </a:r>
            <a:r>
              <a:rPr lang="en-GB" dirty="0" err="1" smtClean="0"/>
              <a:t>ferramenta</a:t>
            </a:r>
            <a:r>
              <a:rPr lang="en-GB" dirty="0" smtClean="0"/>
              <a:t> de </a:t>
            </a:r>
            <a:r>
              <a:rPr lang="en-GB" dirty="0" err="1" smtClean="0"/>
              <a:t>seleção</a:t>
            </a:r>
            <a:r>
              <a:rPr lang="en-GB" dirty="0" smtClean="0"/>
              <a:t>, o mouse se </a:t>
            </a:r>
            <a:r>
              <a:rPr lang="en-GB" dirty="0" err="1" smtClean="0"/>
              <a:t>transforma</a:t>
            </a:r>
            <a:r>
              <a:rPr lang="en-GB" dirty="0" smtClean="0"/>
              <a:t> </a:t>
            </a:r>
            <a:r>
              <a:rPr lang="en-GB" dirty="0" err="1" smtClean="0"/>
              <a:t>em</a:t>
            </a:r>
            <a:r>
              <a:rPr lang="en-GB" dirty="0" smtClean="0"/>
              <a:t> </a:t>
            </a:r>
            <a:r>
              <a:rPr lang="en-GB" dirty="0" err="1" smtClean="0"/>
              <a:t>uma</a:t>
            </a:r>
            <a:r>
              <a:rPr lang="en-GB" dirty="0" smtClean="0"/>
              <a:t> </a:t>
            </a:r>
            <a:r>
              <a:rPr lang="en-GB" dirty="0" err="1" smtClean="0"/>
              <a:t>ferramenta</a:t>
            </a:r>
            <a:r>
              <a:rPr lang="en-GB" dirty="0" smtClean="0"/>
              <a:t> de </a:t>
            </a:r>
            <a:r>
              <a:rPr lang="en-GB" dirty="0" err="1" smtClean="0"/>
              <a:t>seleção</a:t>
            </a:r>
            <a:r>
              <a:rPr lang="en-GB" dirty="0" smtClean="0"/>
              <a:t>. Clique com o mouse </a:t>
            </a:r>
            <a:r>
              <a:rPr lang="en-GB" dirty="0" err="1" smtClean="0"/>
              <a:t>sobre</a:t>
            </a:r>
            <a:r>
              <a:rPr lang="en-GB" dirty="0" smtClean="0"/>
              <a:t> o </a:t>
            </a:r>
            <a:r>
              <a:rPr lang="en-GB" dirty="0" err="1" smtClean="0"/>
              <a:t>estado</a:t>
            </a:r>
            <a:r>
              <a:rPr lang="en-GB" dirty="0" smtClean="0"/>
              <a:t> de São Paulo (com a </a:t>
            </a:r>
            <a:r>
              <a:rPr lang="en-GB" dirty="0" err="1" smtClean="0"/>
              <a:t>camada</a:t>
            </a:r>
            <a:r>
              <a:rPr lang="en-GB" dirty="0" smtClean="0"/>
              <a:t> </a:t>
            </a:r>
            <a:r>
              <a:rPr lang="en-GB" dirty="0" err="1" smtClean="0"/>
              <a:t>Brasil</a:t>
            </a:r>
            <a:r>
              <a:rPr lang="en-GB" dirty="0" smtClean="0"/>
              <a:t> </a:t>
            </a:r>
            <a:r>
              <a:rPr lang="en-GB" dirty="0" err="1" smtClean="0"/>
              <a:t>ativada</a:t>
            </a:r>
            <a:r>
              <a:rPr lang="en-GB" dirty="0" smtClean="0"/>
              <a:t>) e o </a:t>
            </a:r>
            <a:r>
              <a:rPr lang="en-GB" dirty="0" err="1" smtClean="0"/>
              <a:t>estado</a:t>
            </a:r>
            <a:r>
              <a:rPr lang="en-GB" dirty="0" smtClean="0"/>
              <a:t> de São Paulo </a:t>
            </a:r>
            <a:r>
              <a:rPr lang="en-GB" dirty="0" err="1" smtClean="0"/>
              <a:t>aparecerá</a:t>
            </a:r>
            <a:r>
              <a:rPr lang="en-GB" dirty="0" smtClean="0"/>
              <a:t> </a:t>
            </a:r>
            <a:r>
              <a:rPr lang="en-GB" dirty="0" err="1" smtClean="0"/>
              <a:t>selecionado</a:t>
            </a:r>
            <a:r>
              <a:rPr lang="en-GB" dirty="0" smtClean="0"/>
              <a:t>.</a:t>
            </a:r>
          </a:p>
        </p:txBody>
      </p:sp>
      <p:pic>
        <p:nvPicPr>
          <p:cNvPr id="4" name="Imagem 3"/>
          <p:cNvPicPr>
            <a:picLocks noChangeAspect="1"/>
          </p:cNvPicPr>
          <p:nvPr/>
        </p:nvPicPr>
        <p:blipFill>
          <a:blip r:embed="rId3"/>
          <a:stretch>
            <a:fillRect/>
          </a:stretch>
        </p:blipFill>
        <p:spPr>
          <a:xfrm>
            <a:off x="1987203" y="1772816"/>
            <a:ext cx="4953570" cy="4963235"/>
          </a:xfrm>
          <a:prstGeom prst="rect">
            <a:avLst/>
          </a:prstGeom>
        </p:spPr>
      </p:pic>
    </p:spTree>
    <p:extLst>
      <p:ext uri="{BB962C8B-B14F-4D97-AF65-F5344CB8AC3E}">
        <p14:creationId xmlns:p14="http://schemas.microsoft.com/office/powerpoint/2010/main" val="260764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18505" y="202038"/>
            <a:ext cx="8424936" cy="706682"/>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sz="3200" u="sng" smtClean="0">
                <a:ea typeface="ＭＳ Ｐゴシック" pitchFamily="34" charset="-128"/>
              </a:rPr>
              <a:t>Opção 2 - seleção</a:t>
            </a:r>
            <a:endParaRPr lang="pt-BR" sz="3200" u="sng" dirty="0">
              <a:ea typeface="ＭＳ Ｐゴシック" pitchFamily="34" charset="-128"/>
            </a:endParaRPr>
          </a:p>
        </p:txBody>
      </p:sp>
      <p:sp>
        <p:nvSpPr>
          <p:cNvPr id="3" name="Espaço Reservado para Conteúdo 2"/>
          <p:cNvSpPr txBox="1">
            <a:spLocks/>
          </p:cNvSpPr>
          <p:nvPr/>
        </p:nvSpPr>
        <p:spPr>
          <a:xfrm>
            <a:off x="198627" y="1050553"/>
            <a:ext cx="7772400" cy="1010296"/>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Clique com o botão direito do mouse sobre a camada “Brasil” (a). Vá em “Exportar” (b) e selecione a opção “Salvar feições selecionadas como...” (c).  </a:t>
            </a:r>
            <a:endParaRPr lang="pt-BR" dirty="0"/>
          </a:p>
        </p:txBody>
      </p:sp>
      <p:pic>
        <p:nvPicPr>
          <p:cNvPr id="4" name="Imagem 3"/>
          <p:cNvPicPr>
            <a:picLocks noChangeAspect="1"/>
          </p:cNvPicPr>
          <p:nvPr/>
        </p:nvPicPr>
        <p:blipFill>
          <a:blip r:embed="rId3"/>
          <a:stretch>
            <a:fillRect/>
          </a:stretch>
        </p:blipFill>
        <p:spPr>
          <a:xfrm>
            <a:off x="2195736" y="2202682"/>
            <a:ext cx="5161107" cy="4403147"/>
          </a:xfrm>
          <a:prstGeom prst="rect">
            <a:avLst/>
          </a:prstGeom>
        </p:spPr>
      </p:pic>
      <p:cxnSp>
        <p:nvCxnSpPr>
          <p:cNvPr id="5" name="Conector de Seta Reta 15"/>
          <p:cNvCxnSpPr/>
          <p:nvPr/>
        </p:nvCxnSpPr>
        <p:spPr>
          <a:xfrm>
            <a:off x="1977498" y="6309320"/>
            <a:ext cx="436475" cy="19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6" name="Conector de Seta Reta 15"/>
          <p:cNvCxnSpPr/>
          <p:nvPr/>
        </p:nvCxnSpPr>
        <p:spPr>
          <a:xfrm>
            <a:off x="2195735" y="5973162"/>
            <a:ext cx="436475" cy="19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Conector de Seta Reta 15"/>
          <p:cNvCxnSpPr/>
          <p:nvPr/>
        </p:nvCxnSpPr>
        <p:spPr>
          <a:xfrm flipH="1">
            <a:off x="5868144" y="6165304"/>
            <a:ext cx="432048"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CaixaDeTexto 8"/>
          <p:cNvSpPr txBox="1"/>
          <p:nvPr/>
        </p:nvSpPr>
        <p:spPr>
          <a:xfrm>
            <a:off x="1495545" y="6124654"/>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sp>
        <p:nvSpPr>
          <p:cNvPr id="10" name="CaixaDeTexto 9"/>
          <p:cNvSpPr txBox="1"/>
          <p:nvPr/>
        </p:nvSpPr>
        <p:spPr>
          <a:xfrm>
            <a:off x="1728942" y="5755322"/>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1" name="CaixaDeTexto 10"/>
          <p:cNvSpPr txBox="1"/>
          <p:nvPr/>
        </p:nvSpPr>
        <p:spPr>
          <a:xfrm>
            <a:off x="6321698" y="5959402"/>
            <a:ext cx="506819"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163619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882316" y="1006881"/>
            <a:ext cx="4938155" cy="5566799"/>
          </a:xfrm>
          <a:prstGeom prst="rect">
            <a:avLst/>
          </a:prstGeom>
        </p:spPr>
      </p:pic>
      <p:sp>
        <p:nvSpPr>
          <p:cNvPr id="2" name="Título 1"/>
          <p:cNvSpPr>
            <a:spLocks noGrp="1"/>
          </p:cNvSpPr>
          <p:nvPr>
            <p:ph type="title"/>
          </p:nvPr>
        </p:nvSpPr>
        <p:spPr>
          <a:xfrm>
            <a:off x="218505" y="202038"/>
            <a:ext cx="8424936" cy="900414"/>
          </a:xfrm>
        </p:spPr>
        <p:txBody>
          <a:bodyPr/>
          <a:lstStyle/>
          <a:p>
            <a:r>
              <a:rPr lang="pt-BR" sz="3200" u="sng" dirty="0" smtClean="0">
                <a:ea typeface="ＭＳ Ｐゴシック" pitchFamily="34" charset="-128"/>
              </a:rPr>
              <a:t>Opção 2 - seleção</a:t>
            </a:r>
            <a:endParaRPr lang="pt-BR" sz="3200" u="sng" dirty="0">
              <a:ea typeface="ＭＳ Ｐゴシック" pitchFamily="34" charset="-128"/>
            </a:endParaRPr>
          </a:p>
        </p:txBody>
      </p:sp>
      <p:sp>
        <p:nvSpPr>
          <p:cNvPr id="3" name="Espaço Reservado para Conteúdo 2"/>
          <p:cNvSpPr>
            <a:spLocks noGrp="1"/>
          </p:cNvSpPr>
          <p:nvPr>
            <p:ph idx="1"/>
          </p:nvPr>
        </p:nvSpPr>
        <p:spPr>
          <a:xfrm>
            <a:off x="198627" y="1050552"/>
            <a:ext cx="3005221" cy="4682704"/>
          </a:xfrm>
        </p:spPr>
        <p:txBody>
          <a:bodyPr>
            <a:normAutofit/>
          </a:bodyPr>
          <a:lstStyle/>
          <a:p>
            <a:pPr marL="0" indent="0" algn="just">
              <a:buNone/>
            </a:pPr>
            <a:r>
              <a:rPr lang="pt-BR" dirty="0" smtClean="0"/>
              <a:t>Em ‘Formato’ escolha “</a:t>
            </a:r>
            <a:r>
              <a:rPr lang="pt-BR" dirty="0" err="1" smtClean="0"/>
              <a:t>shapefile</a:t>
            </a:r>
            <a:r>
              <a:rPr lang="pt-BR" dirty="0" smtClean="0"/>
              <a:t>’ (a); em nome do arquivo, escolha o diretório e nome onde o arquivo será salvo (b); verifique o SRC se está correto ©; em codificação, escolha “Windows 1250 (d); e clique em OK.</a:t>
            </a:r>
          </a:p>
          <a:p>
            <a:pPr marL="0" indent="0" algn="just">
              <a:buNone/>
            </a:pPr>
            <a:endParaRPr lang="pt-BR" dirty="0"/>
          </a:p>
          <a:p>
            <a:pPr marL="0" indent="0" algn="just">
              <a:buNone/>
            </a:pPr>
            <a:r>
              <a:rPr lang="pt-BR" dirty="0" smtClean="0"/>
              <a:t>Agora temos uma nova camada somente com o estado de São Paulo.</a:t>
            </a:r>
            <a:endParaRPr lang="pt-BR" dirty="0"/>
          </a:p>
        </p:txBody>
      </p:sp>
      <p:sp>
        <p:nvSpPr>
          <p:cNvPr id="8" name="Espaço Reservado para Conteúdo 2"/>
          <p:cNvSpPr txBox="1">
            <a:spLocks/>
          </p:cNvSpPr>
          <p:nvPr/>
        </p:nvSpPr>
        <p:spPr>
          <a:xfrm>
            <a:off x="5292080" y="3861048"/>
            <a:ext cx="7772400" cy="39536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a:t>
            </a:r>
            <a:endParaRPr lang="pt-BR" dirty="0"/>
          </a:p>
        </p:txBody>
      </p:sp>
      <p:sp>
        <p:nvSpPr>
          <p:cNvPr id="19" name="CaixaDeTexto 18"/>
          <p:cNvSpPr txBox="1"/>
          <p:nvPr/>
        </p:nvSpPr>
        <p:spPr>
          <a:xfrm>
            <a:off x="3309685" y="1145896"/>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22" name="Conector de Seta Reta 15"/>
          <p:cNvCxnSpPr/>
          <p:nvPr/>
        </p:nvCxnSpPr>
        <p:spPr>
          <a:xfrm>
            <a:off x="3489441" y="1628800"/>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Conector de Seta Reta 15"/>
          <p:cNvCxnSpPr/>
          <p:nvPr/>
        </p:nvCxnSpPr>
        <p:spPr>
          <a:xfrm>
            <a:off x="3647987" y="1862213"/>
            <a:ext cx="436475" cy="19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5" name="CaixaDeTexto 24"/>
          <p:cNvSpPr txBox="1"/>
          <p:nvPr/>
        </p:nvSpPr>
        <p:spPr>
          <a:xfrm>
            <a:off x="3129257" y="1672244"/>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6" name="CaixaDeTexto 15"/>
          <p:cNvSpPr txBox="1"/>
          <p:nvPr/>
        </p:nvSpPr>
        <p:spPr>
          <a:xfrm>
            <a:off x="3406113" y="2155149"/>
            <a:ext cx="476203"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cxnSp>
        <p:nvCxnSpPr>
          <p:cNvPr id="17" name="Conector de Seta Reta 15"/>
          <p:cNvCxnSpPr/>
          <p:nvPr/>
        </p:nvCxnSpPr>
        <p:spPr>
          <a:xfrm flipH="1" flipV="1">
            <a:off x="7520387" y="2786634"/>
            <a:ext cx="463960" cy="26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0" name="CaixaDeTexto 19"/>
          <p:cNvSpPr txBox="1"/>
          <p:nvPr/>
        </p:nvSpPr>
        <p:spPr>
          <a:xfrm>
            <a:off x="7701854" y="2853389"/>
            <a:ext cx="506819" cy="369332"/>
          </a:xfrm>
          <a:prstGeom prst="rect">
            <a:avLst/>
          </a:prstGeom>
          <a:noFill/>
        </p:spPr>
        <p:txBody>
          <a:bodyPr wrap="square" rtlCol="0">
            <a:spAutoFit/>
          </a:bodyPr>
          <a:lstStyle/>
          <a:p>
            <a:r>
              <a:rPr lang="pt-BR" dirty="0" smtClean="0">
                <a:solidFill>
                  <a:srgbClr val="FF0000"/>
                </a:solidFill>
              </a:rPr>
              <a:t>(d)</a:t>
            </a:r>
            <a:endParaRPr lang="pt-BR" dirty="0">
              <a:solidFill>
                <a:srgbClr val="FF0000"/>
              </a:solidFill>
            </a:endParaRPr>
          </a:p>
        </p:txBody>
      </p:sp>
      <p:cxnSp>
        <p:nvCxnSpPr>
          <p:cNvPr id="21" name="Conector de Seta Reta 15"/>
          <p:cNvCxnSpPr/>
          <p:nvPr/>
        </p:nvCxnSpPr>
        <p:spPr>
          <a:xfrm>
            <a:off x="4430973" y="2345118"/>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7069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858" y="88366"/>
            <a:ext cx="8424936" cy="604330"/>
          </a:xfrm>
        </p:spPr>
        <p:txBody>
          <a:bodyPr/>
          <a:lstStyle/>
          <a:p>
            <a:r>
              <a:rPr lang="pt-BR" sz="3200" u="sng" dirty="0" smtClean="0">
                <a:ea typeface="ＭＳ Ｐゴシック" pitchFamily="34" charset="-128"/>
              </a:rPr>
              <a:t>RESUTADO - Opção 2 - seleção</a:t>
            </a:r>
            <a:endParaRPr lang="pt-BR" sz="3200" u="sng" dirty="0">
              <a:ea typeface="ＭＳ Ｐゴシック" pitchFamily="34" charset="-128"/>
            </a:endParaRPr>
          </a:p>
        </p:txBody>
      </p:sp>
      <p:pic>
        <p:nvPicPr>
          <p:cNvPr id="3" name="Imagem 2"/>
          <p:cNvPicPr>
            <a:picLocks noChangeAspect="1"/>
          </p:cNvPicPr>
          <p:nvPr/>
        </p:nvPicPr>
        <p:blipFill>
          <a:blip r:embed="rId2"/>
          <a:stretch>
            <a:fillRect/>
          </a:stretch>
        </p:blipFill>
        <p:spPr>
          <a:xfrm>
            <a:off x="2569722" y="1730425"/>
            <a:ext cx="6253857" cy="5019607"/>
          </a:xfrm>
          <a:prstGeom prst="rect">
            <a:avLst/>
          </a:prstGeom>
        </p:spPr>
      </p:pic>
      <p:sp>
        <p:nvSpPr>
          <p:cNvPr id="4" name="CaixaDeTexto 3"/>
          <p:cNvSpPr txBox="1"/>
          <p:nvPr/>
        </p:nvSpPr>
        <p:spPr>
          <a:xfrm>
            <a:off x="257858" y="692696"/>
            <a:ext cx="7698518" cy="1015663"/>
          </a:xfrm>
          <a:prstGeom prst="rect">
            <a:avLst/>
          </a:prstGeom>
          <a:noFill/>
        </p:spPr>
        <p:txBody>
          <a:bodyPr wrap="square" rtlCol="0">
            <a:spAutoFit/>
          </a:bodyPr>
          <a:lstStyle/>
          <a:p>
            <a:pPr marL="0" indent="0" algn="just">
              <a:buNone/>
            </a:pPr>
            <a:r>
              <a:rPr lang="pt-BR" sz="2000" dirty="0">
                <a:latin typeface="+mn-lt"/>
              </a:rPr>
              <a:t>Agora temos uma nova camada somente com o estado de São Paulo</a:t>
            </a:r>
            <a:r>
              <a:rPr lang="pt-BR" sz="2000" dirty="0" smtClean="0">
                <a:latin typeface="+mn-lt"/>
              </a:rPr>
              <a:t>. Para desfazer a seleção, ative a camada Brasil novamente e clique em “Desfazer seleção”.</a:t>
            </a:r>
            <a:endParaRPr lang="pt-BR" sz="2000" dirty="0">
              <a:latin typeface="+mn-lt"/>
            </a:endParaRPr>
          </a:p>
        </p:txBody>
      </p:sp>
      <p:cxnSp>
        <p:nvCxnSpPr>
          <p:cNvPr id="6" name="Conector de Seta Reta 15"/>
          <p:cNvCxnSpPr/>
          <p:nvPr/>
        </p:nvCxnSpPr>
        <p:spPr>
          <a:xfrm>
            <a:off x="2176847" y="5805264"/>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Conector de Seta Reta 6"/>
          <p:cNvCxnSpPr/>
          <p:nvPr/>
        </p:nvCxnSpPr>
        <p:spPr>
          <a:xfrm>
            <a:off x="6804248" y="1730425"/>
            <a:ext cx="288032" cy="22879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973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457200" y="44450"/>
            <a:ext cx="8229600" cy="1143000"/>
          </a:xfrm>
        </p:spPr>
        <p:txBody>
          <a:bodyPr/>
          <a:lstStyle/>
          <a:p>
            <a:pPr eaLnBrk="1" hangingPunct="1"/>
            <a:r>
              <a:rPr lang="pt-BR" u="sng" dirty="0" smtClean="0">
                <a:ea typeface="ＭＳ Ｐゴシック" pitchFamily="34" charset="-128"/>
              </a:rPr>
              <a:t>Qual o passo seguinte?</a:t>
            </a:r>
          </a:p>
        </p:txBody>
      </p:sp>
      <p:sp>
        <p:nvSpPr>
          <p:cNvPr id="18435" name="Espaço Reservado para Conteúdo 2"/>
          <p:cNvSpPr>
            <a:spLocks noGrp="1"/>
          </p:cNvSpPr>
          <p:nvPr>
            <p:ph idx="1"/>
          </p:nvPr>
        </p:nvSpPr>
        <p:spPr>
          <a:xfrm>
            <a:off x="458619" y="2276872"/>
            <a:ext cx="8229600" cy="4929188"/>
          </a:xfrm>
        </p:spPr>
        <p:txBody>
          <a:bodyPr/>
          <a:lstStyle/>
          <a:p>
            <a:pPr marL="0" indent="0" algn="just" eaLnBrk="1" hangingPunct="1">
              <a:buNone/>
            </a:pPr>
            <a:r>
              <a:rPr lang="pt-BR" dirty="0" smtClean="0">
                <a:ea typeface="ＭＳ Ｐゴシック" pitchFamily="34" charset="-128"/>
              </a:rPr>
              <a:t>	Um dos objetivos finais do SIG é a criação de mapas porém, é necessário configurar o mapa com diferentes elementos que ajudem na sua compreensão e impressão tanto em formato papel como digital. </a:t>
            </a:r>
          </a:p>
          <a:p>
            <a:pPr algn="just" eaLnBrk="1" hangingPunct="1"/>
            <a:endParaRPr lang="pt-BR" dirty="0" smtClean="0">
              <a:ea typeface="ＭＳ Ｐゴシック" pitchFamily="34" charset="-128"/>
            </a:endParaRPr>
          </a:p>
          <a:p>
            <a:pPr marL="0" indent="0" algn="just" eaLnBrk="1" hangingPunct="1">
              <a:buNone/>
            </a:pPr>
            <a:r>
              <a:rPr lang="pt-BR" dirty="0" smtClean="0">
                <a:ea typeface="ＭＳ Ｐゴシック" pitchFamily="34" charset="-128"/>
              </a:rPr>
              <a:t>	Para isso vamos utilizar o </a:t>
            </a:r>
            <a:r>
              <a:rPr lang="pt-BR" u="sng" dirty="0" smtClean="0">
                <a:ea typeface="ＭＳ Ｐゴシック" pitchFamily="34" charset="-128"/>
              </a:rPr>
              <a:t>compositor de impressão.</a:t>
            </a:r>
            <a:r>
              <a:rPr lang="pt-BR" dirty="0" smtClean="0">
                <a:ea typeface="ＭＳ Ｐゴシック" pitchFamily="34" charset="-128"/>
              </a:rPr>
              <a:t>          </a:t>
            </a:r>
          </a:p>
          <a:p>
            <a:pPr marL="0" indent="0" algn="just" eaLnBrk="1" hangingPunct="1">
              <a:buNone/>
            </a:pPr>
            <a:endParaRPr lang="pt-BR"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in)">
                                      <p:cBhvr>
                                        <p:cTn id="12"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332656"/>
            <a:ext cx="8229600" cy="86427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ea typeface="ＭＳ Ｐゴシック" pitchFamily="34" charset="-128"/>
              </a:rPr>
              <a:t>PREPARANDO OS MAPAS</a:t>
            </a:r>
          </a:p>
        </p:txBody>
      </p:sp>
      <p:sp>
        <p:nvSpPr>
          <p:cNvPr id="3" name="CaixaDeTexto 2"/>
          <p:cNvSpPr txBox="1"/>
          <p:nvPr/>
        </p:nvSpPr>
        <p:spPr>
          <a:xfrm>
            <a:off x="225860" y="980728"/>
            <a:ext cx="8568952" cy="1015663"/>
          </a:xfrm>
          <a:prstGeom prst="rect">
            <a:avLst/>
          </a:prstGeom>
          <a:noFill/>
        </p:spPr>
        <p:txBody>
          <a:bodyPr wrap="square" rtlCol="0">
            <a:spAutoFit/>
          </a:bodyPr>
          <a:lstStyle/>
          <a:p>
            <a:r>
              <a:rPr lang="en-GB" sz="2000" dirty="0" err="1" smtClean="0">
                <a:latin typeface="+mn-lt"/>
              </a:rPr>
              <a:t>Deixe</a:t>
            </a:r>
            <a:r>
              <a:rPr lang="en-GB" sz="2000" dirty="0" smtClean="0">
                <a:latin typeface="+mn-lt"/>
              </a:rPr>
              <a:t> </a:t>
            </a:r>
            <a:r>
              <a:rPr lang="en-GB" sz="2000" dirty="0" err="1" smtClean="0">
                <a:latin typeface="+mn-lt"/>
              </a:rPr>
              <a:t>ativos</a:t>
            </a:r>
            <a:r>
              <a:rPr lang="en-GB" sz="2000" dirty="0" smtClean="0">
                <a:latin typeface="+mn-lt"/>
              </a:rPr>
              <a:t> </a:t>
            </a:r>
            <a:r>
              <a:rPr lang="en-GB" sz="2000" dirty="0" err="1" smtClean="0">
                <a:latin typeface="+mn-lt"/>
              </a:rPr>
              <a:t>apenas</a:t>
            </a:r>
            <a:r>
              <a:rPr lang="en-GB" sz="2000" dirty="0" smtClean="0">
                <a:latin typeface="+mn-lt"/>
              </a:rPr>
              <a:t> as </a:t>
            </a:r>
            <a:r>
              <a:rPr lang="en-GB" sz="2000" dirty="0" err="1" smtClean="0">
                <a:latin typeface="+mn-lt"/>
              </a:rPr>
              <a:t>camadas</a:t>
            </a:r>
            <a:r>
              <a:rPr lang="en-GB" sz="2000" dirty="0" smtClean="0">
                <a:latin typeface="+mn-lt"/>
              </a:rPr>
              <a:t> </a:t>
            </a:r>
            <a:r>
              <a:rPr lang="en-GB" sz="2000" dirty="0" err="1" smtClean="0">
                <a:latin typeface="+mn-lt"/>
              </a:rPr>
              <a:t>América</a:t>
            </a:r>
            <a:r>
              <a:rPr lang="en-GB" sz="2000" dirty="0" smtClean="0">
                <a:latin typeface="+mn-lt"/>
              </a:rPr>
              <a:t> do </a:t>
            </a:r>
            <a:r>
              <a:rPr lang="en-GB" sz="2000" dirty="0" err="1" smtClean="0">
                <a:latin typeface="+mn-lt"/>
              </a:rPr>
              <a:t>Sul</a:t>
            </a:r>
            <a:r>
              <a:rPr lang="en-GB" sz="2000" dirty="0" smtClean="0">
                <a:latin typeface="+mn-lt"/>
              </a:rPr>
              <a:t>, </a:t>
            </a:r>
            <a:r>
              <a:rPr lang="en-GB" sz="2000" dirty="0" err="1" smtClean="0">
                <a:latin typeface="+mn-lt"/>
              </a:rPr>
              <a:t>Brasil</a:t>
            </a:r>
            <a:r>
              <a:rPr lang="en-GB" sz="2000" dirty="0" smtClean="0">
                <a:latin typeface="+mn-lt"/>
              </a:rPr>
              <a:t> e </a:t>
            </a:r>
            <a:r>
              <a:rPr lang="en-GB" sz="2000" dirty="0" err="1" smtClean="0">
                <a:latin typeface="+mn-lt"/>
              </a:rPr>
              <a:t>e_São</a:t>
            </a:r>
            <a:r>
              <a:rPr lang="en-GB" sz="2000" dirty="0" smtClean="0">
                <a:latin typeface="+mn-lt"/>
              </a:rPr>
              <a:t> Paulo</a:t>
            </a:r>
            <a:r>
              <a:rPr lang="en-GB" sz="2000" dirty="0" smtClean="0">
                <a:latin typeface="+mn-lt"/>
              </a:rPr>
              <a:t>. Clique com o </a:t>
            </a:r>
            <a:r>
              <a:rPr lang="en-GB" sz="2000" dirty="0" err="1" smtClean="0">
                <a:latin typeface="+mn-lt"/>
              </a:rPr>
              <a:t>botão</a:t>
            </a:r>
            <a:r>
              <a:rPr lang="en-GB" sz="2000" dirty="0" smtClean="0">
                <a:latin typeface="+mn-lt"/>
              </a:rPr>
              <a:t> </a:t>
            </a:r>
            <a:r>
              <a:rPr lang="en-GB" sz="2000" dirty="0" err="1" smtClean="0">
                <a:latin typeface="+mn-lt"/>
              </a:rPr>
              <a:t>direito</a:t>
            </a:r>
            <a:r>
              <a:rPr lang="en-GB" sz="2000" dirty="0" smtClean="0">
                <a:latin typeface="+mn-lt"/>
              </a:rPr>
              <a:t> </a:t>
            </a:r>
            <a:r>
              <a:rPr lang="en-GB" sz="2000" dirty="0" err="1" smtClean="0">
                <a:latin typeface="+mn-lt"/>
              </a:rPr>
              <a:t>na</a:t>
            </a:r>
            <a:r>
              <a:rPr lang="en-GB" sz="2000" dirty="0" smtClean="0">
                <a:latin typeface="+mn-lt"/>
              </a:rPr>
              <a:t> </a:t>
            </a:r>
            <a:r>
              <a:rPr lang="en-GB" sz="2000" dirty="0" err="1" smtClean="0">
                <a:latin typeface="+mn-lt"/>
              </a:rPr>
              <a:t>camada</a:t>
            </a:r>
            <a:r>
              <a:rPr lang="en-GB" sz="2000" dirty="0" smtClean="0">
                <a:latin typeface="+mn-lt"/>
              </a:rPr>
              <a:t> </a:t>
            </a:r>
            <a:r>
              <a:rPr lang="en-GB" sz="2000" dirty="0" err="1" smtClean="0">
                <a:latin typeface="+mn-lt"/>
              </a:rPr>
              <a:t>América</a:t>
            </a:r>
            <a:r>
              <a:rPr lang="en-GB" sz="2000" dirty="0" smtClean="0">
                <a:latin typeface="+mn-lt"/>
              </a:rPr>
              <a:t> do </a:t>
            </a:r>
            <a:r>
              <a:rPr lang="en-GB" sz="2000" dirty="0" err="1" smtClean="0">
                <a:latin typeface="+mn-lt"/>
              </a:rPr>
              <a:t>Sul</a:t>
            </a:r>
            <a:r>
              <a:rPr lang="en-GB" sz="2000" dirty="0" smtClean="0">
                <a:latin typeface="+mn-lt"/>
              </a:rPr>
              <a:t> e </a:t>
            </a:r>
            <a:r>
              <a:rPr lang="en-GB" sz="2000" dirty="0" err="1" smtClean="0">
                <a:latin typeface="+mn-lt"/>
              </a:rPr>
              <a:t>escolha</a:t>
            </a:r>
            <a:r>
              <a:rPr lang="en-GB" sz="2000" dirty="0" smtClean="0">
                <a:latin typeface="+mn-lt"/>
              </a:rPr>
              <a:t> “</a:t>
            </a:r>
            <a:r>
              <a:rPr lang="en-GB" sz="2000" dirty="0" err="1" smtClean="0">
                <a:latin typeface="+mn-lt"/>
              </a:rPr>
              <a:t>Aproximar</a:t>
            </a:r>
            <a:r>
              <a:rPr lang="en-GB" sz="2000" dirty="0" smtClean="0">
                <a:latin typeface="+mn-lt"/>
              </a:rPr>
              <a:t> para a </a:t>
            </a:r>
            <a:r>
              <a:rPr lang="en-GB" sz="2000" dirty="0" err="1" smtClean="0">
                <a:latin typeface="+mn-lt"/>
              </a:rPr>
              <a:t>camada</a:t>
            </a:r>
            <a:r>
              <a:rPr lang="en-GB" sz="2000" dirty="0" smtClean="0">
                <a:latin typeface="+mn-lt"/>
              </a:rPr>
              <a:t>”.</a:t>
            </a:r>
            <a:endParaRPr lang="en-GB" sz="2000" dirty="0">
              <a:latin typeface="+mn-lt"/>
            </a:endParaRPr>
          </a:p>
        </p:txBody>
      </p:sp>
      <p:pic>
        <p:nvPicPr>
          <p:cNvPr id="4" name="Imagem 3"/>
          <p:cNvPicPr>
            <a:picLocks noChangeAspect="1"/>
          </p:cNvPicPr>
          <p:nvPr/>
        </p:nvPicPr>
        <p:blipFill>
          <a:blip r:embed="rId3"/>
          <a:stretch>
            <a:fillRect/>
          </a:stretch>
        </p:blipFill>
        <p:spPr>
          <a:xfrm>
            <a:off x="3203848" y="2113421"/>
            <a:ext cx="5299170" cy="4672110"/>
          </a:xfrm>
          <a:prstGeom prst="rect">
            <a:avLst/>
          </a:prstGeom>
        </p:spPr>
      </p:pic>
    </p:spTree>
    <p:extLst>
      <p:ext uri="{BB962C8B-B14F-4D97-AF65-F5344CB8AC3E}">
        <p14:creationId xmlns:p14="http://schemas.microsoft.com/office/powerpoint/2010/main" val="168873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332656"/>
            <a:ext cx="8229600" cy="86427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ea typeface="ＭＳ Ｐゴシック" pitchFamily="34" charset="-128"/>
              </a:rPr>
              <a:t>GERENCIADOR DE LAYOUTS</a:t>
            </a:r>
          </a:p>
        </p:txBody>
      </p:sp>
      <p:sp>
        <p:nvSpPr>
          <p:cNvPr id="3" name="CaixaDeTexto 2"/>
          <p:cNvSpPr txBox="1"/>
          <p:nvPr/>
        </p:nvSpPr>
        <p:spPr>
          <a:xfrm>
            <a:off x="153852" y="1118370"/>
            <a:ext cx="8712968" cy="707886"/>
          </a:xfrm>
          <a:prstGeom prst="rect">
            <a:avLst/>
          </a:prstGeom>
          <a:noFill/>
        </p:spPr>
        <p:txBody>
          <a:bodyPr wrap="square" rtlCol="0">
            <a:spAutoFit/>
          </a:bodyPr>
          <a:lstStyle/>
          <a:p>
            <a:r>
              <a:rPr lang="en-GB" sz="2000" dirty="0" err="1" smtClean="0">
                <a:latin typeface="+mn-lt"/>
              </a:rPr>
              <a:t>Ir</a:t>
            </a:r>
            <a:r>
              <a:rPr lang="en-GB" sz="2000" dirty="0" smtClean="0">
                <a:latin typeface="+mn-lt"/>
              </a:rPr>
              <a:t> </a:t>
            </a:r>
            <a:r>
              <a:rPr lang="en-GB" sz="2000" dirty="0" err="1" smtClean="0">
                <a:latin typeface="+mn-lt"/>
              </a:rPr>
              <a:t>em</a:t>
            </a:r>
            <a:r>
              <a:rPr lang="en-GB" sz="2000" dirty="0" smtClean="0">
                <a:latin typeface="+mn-lt"/>
              </a:rPr>
              <a:t> “</a:t>
            </a:r>
            <a:r>
              <a:rPr lang="en-GB" sz="2000" dirty="0" err="1" smtClean="0">
                <a:latin typeface="+mn-lt"/>
              </a:rPr>
              <a:t>Projetos</a:t>
            </a:r>
            <a:r>
              <a:rPr lang="en-GB" sz="2000" dirty="0" smtClean="0">
                <a:latin typeface="+mn-lt"/>
              </a:rPr>
              <a:t>” e </a:t>
            </a:r>
            <a:r>
              <a:rPr lang="en-GB" sz="2000" dirty="0" err="1" smtClean="0">
                <a:latin typeface="+mn-lt"/>
              </a:rPr>
              <a:t>em</a:t>
            </a:r>
            <a:r>
              <a:rPr lang="en-GB" sz="2000" dirty="0">
                <a:latin typeface="+mn-lt"/>
              </a:rPr>
              <a:t> </a:t>
            </a:r>
            <a:r>
              <a:rPr lang="en-GB" sz="2000" dirty="0" smtClean="0">
                <a:latin typeface="+mn-lt"/>
              </a:rPr>
              <a:t>“</a:t>
            </a:r>
            <a:r>
              <a:rPr lang="en-GB" sz="2000" dirty="0" err="1" smtClean="0">
                <a:latin typeface="+mn-lt"/>
              </a:rPr>
              <a:t>Gerenciador</a:t>
            </a:r>
            <a:r>
              <a:rPr lang="en-GB" sz="2000" dirty="0" smtClean="0">
                <a:latin typeface="+mn-lt"/>
              </a:rPr>
              <a:t> de layout. </a:t>
            </a:r>
            <a:r>
              <a:rPr lang="en-GB" sz="2000" dirty="0">
                <a:latin typeface="+mn-lt"/>
              </a:rPr>
              <a:t>Na </a:t>
            </a:r>
            <a:r>
              <a:rPr lang="en-GB" sz="2000" dirty="0" err="1" smtClean="0">
                <a:latin typeface="+mn-lt"/>
              </a:rPr>
              <a:t>tela</a:t>
            </a:r>
            <a:r>
              <a:rPr lang="en-GB" sz="2000" dirty="0" smtClean="0">
                <a:latin typeface="+mn-lt"/>
              </a:rPr>
              <a:t>, </a:t>
            </a:r>
            <a:r>
              <a:rPr lang="en-GB" sz="2000" dirty="0" err="1">
                <a:latin typeface="+mn-lt"/>
              </a:rPr>
              <a:t>clicar</a:t>
            </a:r>
            <a:r>
              <a:rPr lang="en-GB" sz="2000" dirty="0">
                <a:latin typeface="+mn-lt"/>
              </a:rPr>
              <a:t> </a:t>
            </a:r>
            <a:r>
              <a:rPr lang="en-GB" sz="2000" dirty="0" err="1">
                <a:latin typeface="+mn-lt"/>
              </a:rPr>
              <a:t>em</a:t>
            </a:r>
            <a:r>
              <a:rPr lang="en-GB" sz="2000" dirty="0">
                <a:latin typeface="+mn-lt"/>
              </a:rPr>
              <a:t> “</a:t>
            </a:r>
            <a:r>
              <a:rPr lang="en-GB" sz="2000" dirty="0" err="1">
                <a:latin typeface="+mn-lt"/>
              </a:rPr>
              <a:t>Criar</a:t>
            </a:r>
            <a:r>
              <a:rPr lang="en-GB" sz="2000" dirty="0">
                <a:latin typeface="+mn-lt"/>
              </a:rPr>
              <a:t>”.</a:t>
            </a:r>
          </a:p>
          <a:p>
            <a:endParaRPr lang="en-GB" sz="2000" dirty="0">
              <a:latin typeface="+mn-lt"/>
            </a:endParaRPr>
          </a:p>
        </p:txBody>
      </p:sp>
      <p:pic>
        <p:nvPicPr>
          <p:cNvPr id="4" name="Imagem 3"/>
          <p:cNvPicPr>
            <a:picLocks noChangeAspect="1"/>
          </p:cNvPicPr>
          <p:nvPr/>
        </p:nvPicPr>
        <p:blipFill>
          <a:blip r:embed="rId3"/>
          <a:stretch>
            <a:fillRect/>
          </a:stretch>
        </p:blipFill>
        <p:spPr>
          <a:xfrm>
            <a:off x="3059831" y="1747664"/>
            <a:ext cx="3174805" cy="2692174"/>
          </a:xfrm>
          <a:prstGeom prst="rect">
            <a:avLst/>
          </a:prstGeom>
        </p:spPr>
      </p:pic>
      <p:sp>
        <p:nvSpPr>
          <p:cNvPr id="6" name="CaixaDeTexto 5"/>
          <p:cNvSpPr txBox="1"/>
          <p:nvPr/>
        </p:nvSpPr>
        <p:spPr>
          <a:xfrm>
            <a:off x="655988" y="4621244"/>
            <a:ext cx="8208912" cy="369332"/>
          </a:xfrm>
          <a:prstGeom prst="rect">
            <a:avLst/>
          </a:prstGeom>
          <a:noFill/>
        </p:spPr>
        <p:txBody>
          <a:bodyPr wrap="square" rtlCol="0">
            <a:spAutoFit/>
          </a:bodyPr>
          <a:lstStyle/>
          <a:p>
            <a:r>
              <a:rPr lang="en-GB" dirty="0" smtClean="0"/>
              <a:t>Na </a:t>
            </a:r>
            <a:r>
              <a:rPr lang="en-GB" dirty="0" err="1" smtClean="0"/>
              <a:t>tela</a:t>
            </a:r>
            <a:r>
              <a:rPr lang="en-GB" dirty="0" smtClean="0"/>
              <a:t> </a:t>
            </a:r>
            <a:r>
              <a:rPr lang="en-GB" dirty="0" err="1" smtClean="0"/>
              <a:t>abaixo</a:t>
            </a:r>
            <a:r>
              <a:rPr lang="en-GB" dirty="0" smtClean="0"/>
              <a:t>, </a:t>
            </a:r>
            <a:r>
              <a:rPr lang="en-GB" dirty="0" err="1" smtClean="0"/>
              <a:t>dar</a:t>
            </a:r>
            <a:r>
              <a:rPr lang="en-GB" dirty="0" smtClean="0"/>
              <a:t> um </a:t>
            </a:r>
            <a:r>
              <a:rPr lang="en-GB" dirty="0" err="1" smtClean="0"/>
              <a:t>nome</a:t>
            </a:r>
            <a:r>
              <a:rPr lang="en-GB" dirty="0" smtClean="0"/>
              <a:t> (</a:t>
            </a:r>
            <a:r>
              <a:rPr lang="en-GB" dirty="0" err="1" smtClean="0"/>
              <a:t>mapa</a:t>
            </a:r>
            <a:r>
              <a:rPr lang="en-GB" dirty="0" smtClean="0"/>
              <a:t>, </a:t>
            </a:r>
            <a:r>
              <a:rPr lang="en-GB" dirty="0" err="1" smtClean="0"/>
              <a:t>por</a:t>
            </a:r>
            <a:r>
              <a:rPr lang="en-GB" dirty="0" smtClean="0"/>
              <a:t> </a:t>
            </a:r>
            <a:r>
              <a:rPr lang="en-GB" dirty="0" err="1" smtClean="0"/>
              <a:t>exemplo</a:t>
            </a:r>
            <a:r>
              <a:rPr lang="en-GB" dirty="0" smtClean="0"/>
              <a:t>) e OK.</a:t>
            </a:r>
            <a:endParaRPr lang="en-GB" dirty="0"/>
          </a:p>
        </p:txBody>
      </p:sp>
      <p:pic>
        <p:nvPicPr>
          <p:cNvPr id="7" name="Imagem 6"/>
          <p:cNvPicPr>
            <a:picLocks noChangeAspect="1"/>
          </p:cNvPicPr>
          <p:nvPr/>
        </p:nvPicPr>
        <p:blipFill>
          <a:blip r:embed="rId4"/>
          <a:stretch>
            <a:fillRect/>
          </a:stretch>
        </p:blipFill>
        <p:spPr>
          <a:xfrm>
            <a:off x="3155481" y="5163950"/>
            <a:ext cx="3209925" cy="1628775"/>
          </a:xfrm>
          <a:prstGeom prst="rect">
            <a:avLst/>
          </a:prstGeom>
        </p:spPr>
      </p:pic>
    </p:spTree>
    <p:extLst>
      <p:ext uri="{BB962C8B-B14F-4D97-AF65-F5344CB8AC3E}">
        <p14:creationId xmlns:p14="http://schemas.microsoft.com/office/powerpoint/2010/main" val="116199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11560" y="1700808"/>
            <a:ext cx="7720756" cy="4881990"/>
          </a:xfrm>
          <a:prstGeom prst="rect">
            <a:avLst/>
          </a:prstGeom>
        </p:spPr>
      </p:pic>
      <p:sp>
        <p:nvSpPr>
          <p:cNvPr id="3" name="CaixaDeTexto 2"/>
          <p:cNvSpPr txBox="1"/>
          <p:nvPr/>
        </p:nvSpPr>
        <p:spPr>
          <a:xfrm>
            <a:off x="295474" y="476672"/>
            <a:ext cx="8352928" cy="1015663"/>
          </a:xfrm>
          <a:prstGeom prst="rect">
            <a:avLst/>
          </a:prstGeom>
          <a:noFill/>
        </p:spPr>
        <p:txBody>
          <a:bodyPr wrap="square" rtlCol="0">
            <a:spAutoFit/>
          </a:bodyPr>
          <a:lstStyle/>
          <a:p>
            <a:r>
              <a:rPr lang="en-GB" sz="2000" dirty="0" smtClean="0">
                <a:latin typeface="+mn-lt"/>
              </a:rPr>
              <a:t>A </a:t>
            </a:r>
            <a:r>
              <a:rPr lang="en-GB" sz="2000" dirty="0" err="1" smtClean="0">
                <a:latin typeface="+mn-lt"/>
              </a:rPr>
              <a:t>tela</a:t>
            </a:r>
            <a:r>
              <a:rPr lang="en-GB" sz="2000" dirty="0" smtClean="0">
                <a:latin typeface="+mn-lt"/>
              </a:rPr>
              <a:t> “Print layout” </a:t>
            </a:r>
            <a:r>
              <a:rPr lang="en-GB" sz="2000" dirty="0" err="1" smtClean="0">
                <a:latin typeface="+mn-lt"/>
              </a:rPr>
              <a:t>ou</a:t>
            </a:r>
            <a:r>
              <a:rPr lang="en-GB" sz="2000" dirty="0" smtClean="0">
                <a:latin typeface="+mn-lt"/>
              </a:rPr>
              <a:t> “compositor de </a:t>
            </a:r>
            <a:r>
              <a:rPr lang="en-GB" sz="2000" dirty="0" err="1" smtClean="0">
                <a:latin typeface="+mn-lt"/>
              </a:rPr>
              <a:t>impressão</a:t>
            </a:r>
            <a:r>
              <a:rPr lang="en-GB" sz="2000" dirty="0" smtClean="0">
                <a:latin typeface="+mn-lt"/>
              </a:rPr>
              <a:t>” </a:t>
            </a:r>
            <a:r>
              <a:rPr lang="en-GB" sz="2000" dirty="0" err="1" smtClean="0">
                <a:latin typeface="+mn-lt"/>
              </a:rPr>
              <a:t>abaixo</a:t>
            </a:r>
            <a:r>
              <a:rPr lang="en-GB" sz="2000" dirty="0" smtClean="0">
                <a:latin typeface="+mn-lt"/>
              </a:rPr>
              <a:t> é </a:t>
            </a:r>
            <a:r>
              <a:rPr lang="en-GB" sz="2000" dirty="0" err="1" smtClean="0">
                <a:latin typeface="+mn-lt"/>
              </a:rPr>
              <a:t>aberta</a:t>
            </a:r>
            <a:r>
              <a:rPr lang="en-GB" sz="2000" dirty="0" smtClean="0">
                <a:latin typeface="+mn-lt"/>
              </a:rPr>
              <a:t>. </a:t>
            </a:r>
          </a:p>
          <a:p>
            <a:r>
              <a:rPr lang="en-GB" sz="2000" dirty="0" smtClean="0">
                <a:latin typeface="+mn-lt"/>
              </a:rPr>
              <a:t>1º </a:t>
            </a:r>
            <a:r>
              <a:rPr lang="en-GB" sz="2000" dirty="0" err="1" smtClean="0">
                <a:latin typeface="+mn-lt"/>
              </a:rPr>
              <a:t>passo</a:t>
            </a:r>
            <a:r>
              <a:rPr lang="en-GB" sz="2000" dirty="0" smtClean="0">
                <a:latin typeface="+mn-lt"/>
              </a:rPr>
              <a:t>: clique com o </a:t>
            </a:r>
            <a:r>
              <a:rPr lang="en-GB" sz="2000" dirty="0" err="1" smtClean="0">
                <a:latin typeface="+mn-lt"/>
              </a:rPr>
              <a:t>botão</a:t>
            </a:r>
            <a:r>
              <a:rPr lang="en-GB" sz="2000" dirty="0" smtClean="0">
                <a:latin typeface="+mn-lt"/>
              </a:rPr>
              <a:t> </a:t>
            </a:r>
            <a:r>
              <a:rPr lang="en-GB" sz="2000" dirty="0" err="1" smtClean="0">
                <a:latin typeface="+mn-lt"/>
              </a:rPr>
              <a:t>direito</a:t>
            </a:r>
            <a:r>
              <a:rPr lang="en-GB" sz="2000" dirty="0" smtClean="0">
                <a:latin typeface="+mn-lt"/>
              </a:rPr>
              <a:t> </a:t>
            </a:r>
            <a:r>
              <a:rPr lang="en-GB" sz="2000" dirty="0" err="1" smtClean="0">
                <a:latin typeface="+mn-lt"/>
              </a:rPr>
              <a:t>na</a:t>
            </a:r>
            <a:r>
              <a:rPr lang="en-GB" sz="2000" dirty="0" smtClean="0">
                <a:latin typeface="+mn-lt"/>
              </a:rPr>
              <a:t> </a:t>
            </a:r>
            <a:r>
              <a:rPr lang="en-GB" sz="2000" dirty="0" err="1" smtClean="0">
                <a:latin typeface="+mn-lt"/>
              </a:rPr>
              <a:t>tela</a:t>
            </a:r>
            <a:r>
              <a:rPr lang="en-GB" sz="2000" dirty="0" smtClean="0">
                <a:latin typeface="+mn-lt"/>
              </a:rPr>
              <a:t> e </a:t>
            </a:r>
            <a:r>
              <a:rPr lang="en-GB" sz="2000" dirty="0" err="1" smtClean="0">
                <a:latin typeface="+mn-lt"/>
              </a:rPr>
              <a:t>escolha</a:t>
            </a:r>
            <a:r>
              <a:rPr lang="en-GB" sz="2000" dirty="0" smtClean="0">
                <a:latin typeface="+mn-lt"/>
              </a:rPr>
              <a:t> “Page properties”.</a:t>
            </a:r>
            <a:endParaRPr lang="en-GB" sz="2000" dirty="0">
              <a:latin typeface="+mn-lt"/>
            </a:endParaRPr>
          </a:p>
        </p:txBody>
      </p:sp>
    </p:spTree>
    <p:extLst>
      <p:ext uri="{BB962C8B-B14F-4D97-AF65-F5344CB8AC3E}">
        <p14:creationId xmlns:p14="http://schemas.microsoft.com/office/powerpoint/2010/main" val="14210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23528" y="476672"/>
            <a:ext cx="8424936" cy="707886"/>
          </a:xfrm>
          <a:prstGeom prst="rect">
            <a:avLst/>
          </a:prstGeom>
          <a:noFill/>
        </p:spPr>
        <p:txBody>
          <a:bodyPr wrap="square" rtlCol="0">
            <a:spAutoFit/>
          </a:bodyPr>
          <a:lstStyle/>
          <a:p>
            <a:r>
              <a:rPr lang="en-GB" sz="2000" dirty="0" err="1" smtClean="0">
                <a:latin typeface="+mn-lt"/>
              </a:rPr>
              <a:t>Em</a:t>
            </a:r>
            <a:r>
              <a:rPr lang="en-GB" sz="2000" dirty="0" smtClean="0">
                <a:latin typeface="+mn-lt"/>
              </a:rPr>
              <a:t> “Page size” </a:t>
            </a:r>
            <a:r>
              <a:rPr lang="en-GB" sz="2000" dirty="0" err="1" smtClean="0">
                <a:latin typeface="+mn-lt"/>
              </a:rPr>
              <a:t>podemos</a:t>
            </a:r>
            <a:r>
              <a:rPr lang="en-GB" sz="2000" dirty="0" smtClean="0">
                <a:latin typeface="+mn-lt"/>
              </a:rPr>
              <a:t> </a:t>
            </a:r>
            <a:r>
              <a:rPr lang="en-GB" sz="2000" dirty="0" err="1" smtClean="0">
                <a:latin typeface="+mn-lt"/>
              </a:rPr>
              <a:t>escolher</a:t>
            </a:r>
            <a:r>
              <a:rPr lang="en-GB" sz="2000" dirty="0" smtClean="0">
                <a:latin typeface="+mn-lt"/>
              </a:rPr>
              <a:t> o </a:t>
            </a:r>
            <a:r>
              <a:rPr lang="en-GB" sz="2000" dirty="0" err="1" smtClean="0">
                <a:latin typeface="+mn-lt"/>
              </a:rPr>
              <a:t>tamanho</a:t>
            </a:r>
            <a:r>
              <a:rPr lang="en-GB" sz="2000" dirty="0" smtClean="0">
                <a:latin typeface="+mn-lt"/>
              </a:rPr>
              <a:t> e a </a:t>
            </a:r>
            <a:r>
              <a:rPr lang="en-GB" sz="2000" dirty="0" err="1" smtClean="0">
                <a:latin typeface="+mn-lt"/>
              </a:rPr>
              <a:t>orientação</a:t>
            </a:r>
            <a:r>
              <a:rPr lang="en-GB" sz="2000" dirty="0" smtClean="0">
                <a:latin typeface="+mn-lt"/>
              </a:rPr>
              <a:t> do </a:t>
            </a:r>
            <a:r>
              <a:rPr lang="en-GB" sz="2000" dirty="0" err="1" smtClean="0">
                <a:latin typeface="+mn-lt"/>
              </a:rPr>
              <a:t>mapa</a:t>
            </a:r>
            <a:r>
              <a:rPr lang="en-GB" sz="2000" dirty="0" smtClean="0">
                <a:latin typeface="+mn-lt"/>
              </a:rPr>
              <a:t>. No </a:t>
            </a:r>
            <a:r>
              <a:rPr lang="en-GB" sz="2000" dirty="0" err="1" smtClean="0">
                <a:latin typeface="+mn-lt"/>
              </a:rPr>
              <a:t>caso</a:t>
            </a:r>
            <a:r>
              <a:rPr lang="en-GB" sz="2000" dirty="0" smtClean="0">
                <a:latin typeface="+mn-lt"/>
              </a:rPr>
              <a:t>, </a:t>
            </a:r>
            <a:r>
              <a:rPr lang="en-GB" sz="2000" dirty="0" err="1" smtClean="0">
                <a:latin typeface="+mn-lt"/>
              </a:rPr>
              <a:t>vamos</a:t>
            </a:r>
            <a:r>
              <a:rPr lang="en-GB" sz="2000" dirty="0" smtClean="0">
                <a:latin typeface="+mn-lt"/>
              </a:rPr>
              <a:t> </a:t>
            </a:r>
            <a:r>
              <a:rPr lang="en-GB" sz="2000" dirty="0" err="1" smtClean="0">
                <a:latin typeface="+mn-lt"/>
              </a:rPr>
              <a:t>deixar</a:t>
            </a:r>
            <a:r>
              <a:rPr lang="en-GB" sz="2000" dirty="0" smtClean="0">
                <a:latin typeface="+mn-lt"/>
              </a:rPr>
              <a:t> </a:t>
            </a:r>
            <a:r>
              <a:rPr lang="en-GB" sz="2000" dirty="0" err="1" smtClean="0">
                <a:latin typeface="+mn-lt"/>
              </a:rPr>
              <a:t>como</a:t>
            </a:r>
            <a:r>
              <a:rPr lang="en-GB" sz="2000" dirty="0" smtClean="0">
                <a:latin typeface="+mn-lt"/>
              </a:rPr>
              <a:t> A4 e </a:t>
            </a:r>
            <a:r>
              <a:rPr lang="en-GB" sz="2000" dirty="0" err="1" smtClean="0">
                <a:latin typeface="+mn-lt"/>
              </a:rPr>
              <a:t>em</a:t>
            </a:r>
            <a:r>
              <a:rPr lang="en-GB" sz="2000" dirty="0" smtClean="0">
                <a:latin typeface="+mn-lt"/>
              </a:rPr>
              <a:t> </a:t>
            </a:r>
            <a:r>
              <a:rPr lang="en-GB" sz="2000" dirty="0" err="1" smtClean="0">
                <a:latin typeface="+mn-lt"/>
              </a:rPr>
              <a:t>paisagem</a:t>
            </a:r>
            <a:r>
              <a:rPr lang="en-GB" sz="2000" dirty="0" smtClean="0">
                <a:latin typeface="+mn-lt"/>
              </a:rPr>
              <a:t>.</a:t>
            </a:r>
            <a:endParaRPr lang="en-GB" sz="2000" dirty="0">
              <a:latin typeface="+mn-lt"/>
            </a:endParaRPr>
          </a:p>
        </p:txBody>
      </p:sp>
      <p:pic>
        <p:nvPicPr>
          <p:cNvPr id="4" name="Imagem 3"/>
          <p:cNvPicPr>
            <a:picLocks noChangeAspect="1"/>
          </p:cNvPicPr>
          <p:nvPr/>
        </p:nvPicPr>
        <p:blipFill>
          <a:blip r:embed="rId2"/>
          <a:stretch>
            <a:fillRect/>
          </a:stretch>
        </p:blipFill>
        <p:spPr>
          <a:xfrm>
            <a:off x="971600" y="1610744"/>
            <a:ext cx="7859811" cy="5000637"/>
          </a:xfrm>
          <a:prstGeom prst="rect">
            <a:avLst/>
          </a:prstGeom>
        </p:spPr>
      </p:pic>
      <p:cxnSp>
        <p:nvCxnSpPr>
          <p:cNvPr id="6" name="Conector de Seta Reta 5"/>
          <p:cNvCxnSpPr/>
          <p:nvPr/>
        </p:nvCxnSpPr>
        <p:spPr>
          <a:xfrm>
            <a:off x="5796136" y="3861048"/>
            <a:ext cx="792088" cy="720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906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1383" y="436769"/>
            <a:ext cx="6368015" cy="4076477"/>
          </a:xfrm>
          <a:prstGeom prst="rect">
            <a:avLst/>
          </a:prstGeom>
        </p:spPr>
      </p:pic>
      <p:sp>
        <p:nvSpPr>
          <p:cNvPr id="8" name="Retângulo de cantos arredondados 7"/>
          <p:cNvSpPr/>
          <p:nvPr/>
        </p:nvSpPr>
        <p:spPr>
          <a:xfrm>
            <a:off x="106703" y="1814806"/>
            <a:ext cx="179512" cy="2581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CaixaDeTexto 1"/>
          <p:cNvSpPr txBox="1"/>
          <p:nvPr/>
        </p:nvSpPr>
        <p:spPr>
          <a:xfrm>
            <a:off x="420221" y="4513246"/>
            <a:ext cx="8214521" cy="1908215"/>
          </a:xfrm>
          <a:prstGeom prst="rect">
            <a:avLst/>
          </a:prstGeom>
          <a:noFill/>
        </p:spPr>
        <p:txBody>
          <a:bodyPr wrap="square" rtlCol="0">
            <a:spAutoFit/>
          </a:bodyPr>
          <a:lstStyle/>
          <a:p>
            <a:pPr algn="just"/>
            <a:endParaRPr lang="pt-BR" dirty="0"/>
          </a:p>
          <a:p>
            <a:pPr algn="just"/>
            <a:r>
              <a:rPr lang="pt-BR" sz="2000" dirty="0">
                <a:latin typeface="+mn-lt"/>
                <a:ea typeface="+mn-ea"/>
              </a:rPr>
              <a:t>3</a:t>
            </a:r>
            <a:r>
              <a:rPr lang="pt-BR" sz="2000" dirty="0" smtClean="0">
                <a:latin typeface="+mn-lt"/>
                <a:ea typeface="+mn-ea"/>
              </a:rPr>
              <a:t>º </a:t>
            </a:r>
            <a:r>
              <a:rPr lang="pt-BR" sz="2000" dirty="0">
                <a:latin typeface="+mn-lt"/>
                <a:ea typeface="+mn-ea"/>
              </a:rPr>
              <a:t>passo: clicar no ícone ‘Adicionar novo mapa’, o cursor (na tela do compositor) se transformará em uma cruz. Clicar com o botão esquerdo no campo superior esquerdo da tela do compositor e arrastar em direção ao canto inferior direito até o meio do mapa e soltar. O mapa aparecerá no compositor.</a:t>
            </a:r>
          </a:p>
        </p:txBody>
      </p:sp>
      <p:sp>
        <p:nvSpPr>
          <p:cNvPr id="4" name="CaixaDeTexto 3"/>
          <p:cNvSpPr txBox="1"/>
          <p:nvPr/>
        </p:nvSpPr>
        <p:spPr>
          <a:xfrm>
            <a:off x="6876256" y="476672"/>
            <a:ext cx="2224890" cy="3477875"/>
          </a:xfrm>
          <a:prstGeom prst="rect">
            <a:avLst/>
          </a:prstGeom>
          <a:noFill/>
        </p:spPr>
        <p:txBody>
          <a:bodyPr wrap="square" rtlCol="0">
            <a:spAutoFit/>
          </a:bodyPr>
          <a:lstStyle/>
          <a:p>
            <a:r>
              <a:rPr lang="pt-BR" sz="2000" dirty="0">
                <a:latin typeface="+mn-lt"/>
                <a:ea typeface="+mn-ea"/>
              </a:rPr>
              <a:t>2</a:t>
            </a:r>
            <a:r>
              <a:rPr lang="pt-BR" sz="2000" dirty="0" smtClean="0">
                <a:latin typeface="+mn-lt"/>
                <a:ea typeface="+mn-ea"/>
              </a:rPr>
              <a:t>º </a:t>
            </a:r>
            <a:r>
              <a:rPr lang="pt-BR" sz="2000" dirty="0">
                <a:latin typeface="+mn-lt"/>
                <a:ea typeface="+mn-ea"/>
              </a:rPr>
              <a:t>passo: assim que o compositor é aberto aparece o painel </a:t>
            </a:r>
            <a:r>
              <a:rPr lang="pt-BR" sz="2000" dirty="0" smtClean="0">
                <a:latin typeface="+mn-lt"/>
                <a:ea typeface="+mn-ea"/>
              </a:rPr>
              <a:t>‘Propriedades do item’ </a:t>
            </a:r>
            <a:r>
              <a:rPr lang="pt-BR" sz="2000" dirty="0">
                <a:latin typeface="+mn-lt"/>
                <a:ea typeface="+mn-ea"/>
              </a:rPr>
              <a:t>– Esse painel pode ser acessado clicando em ‘Visão</a:t>
            </a:r>
            <a:r>
              <a:rPr lang="pt-BR" sz="2000" dirty="0" smtClean="0">
                <a:latin typeface="+mn-lt"/>
                <a:ea typeface="+mn-ea"/>
              </a:rPr>
              <a:t>’ e  </a:t>
            </a:r>
            <a:r>
              <a:rPr lang="pt-BR" sz="2000" dirty="0">
                <a:latin typeface="+mn-lt"/>
                <a:ea typeface="+mn-ea"/>
              </a:rPr>
              <a:t>‘Painéis</a:t>
            </a:r>
            <a:r>
              <a:rPr lang="pt-BR" sz="2000" dirty="0" smtClean="0">
                <a:latin typeface="+mn-lt"/>
                <a:ea typeface="+mn-ea"/>
              </a:rPr>
              <a:t>’.</a:t>
            </a:r>
            <a:endParaRPr lang="pt-BR" sz="2000" dirty="0">
              <a:latin typeface="+mn-lt"/>
              <a:ea typeface="+mn-ea"/>
            </a:endParaRPr>
          </a:p>
        </p:txBody>
      </p:sp>
      <p:cxnSp>
        <p:nvCxnSpPr>
          <p:cNvPr id="10" name="Conector de Seta Reta 9"/>
          <p:cNvCxnSpPr/>
          <p:nvPr/>
        </p:nvCxnSpPr>
        <p:spPr>
          <a:xfrm flipH="1">
            <a:off x="507349" y="1673387"/>
            <a:ext cx="464251" cy="32316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1035684" y="1435793"/>
            <a:ext cx="688976" cy="369332"/>
          </a:xfrm>
          <a:prstGeom prst="rect">
            <a:avLst/>
          </a:prstGeom>
          <a:noFill/>
        </p:spPr>
        <p:txBody>
          <a:bodyPr wrap="square" rtlCol="0">
            <a:spAutoFit/>
          </a:bodyPr>
          <a:lstStyle/>
          <a:p>
            <a:r>
              <a:rPr lang="pt-BR" dirty="0">
                <a:solidFill>
                  <a:srgbClr val="FF0000"/>
                </a:solidFill>
              </a:rPr>
              <a:t>(</a:t>
            </a:r>
            <a:r>
              <a:rPr lang="pt-BR" dirty="0" smtClean="0">
                <a:solidFill>
                  <a:srgbClr val="FF0000"/>
                </a:solidFill>
              </a:rPr>
              <a:t>3º)</a:t>
            </a:r>
            <a:endParaRPr lang="pt-BR" dirty="0">
              <a:solidFill>
                <a:srgbClr val="FF0000"/>
              </a:solidFill>
            </a:endParaRPr>
          </a:p>
        </p:txBody>
      </p:sp>
      <p:cxnSp>
        <p:nvCxnSpPr>
          <p:cNvPr id="12" name="Conector de Seta Reta 11"/>
          <p:cNvCxnSpPr/>
          <p:nvPr/>
        </p:nvCxnSpPr>
        <p:spPr>
          <a:xfrm>
            <a:off x="4890357" y="1808138"/>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4397904" y="1392279"/>
            <a:ext cx="551754" cy="369332"/>
          </a:xfrm>
          <a:prstGeom prst="rect">
            <a:avLst/>
          </a:prstGeom>
          <a:noFill/>
        </p:spPr>
        <p:txBody>
          <a:bodyPr wrap="none" rtlCol="0">
            <a:spAutoFit/>
          </a:bodyPr>
          <a:lstStyle/>
          <a:p>
            <a:r>
              <a:rPr lang="pt-BR" dirty="0" smtClean="0">
                <a:solidFill>
                  <a:srgbClr val="FF0000"/>
                </a:solidFill>
              </a:rPr>
              <a:t>(2º)</a:t>
            </a:r>
            <a:endParaRPr lang="pt-B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a:spLocks noChangeArrowheads="1"/>
          </p:cNvSpPr>
          <p:nvPr/>
        </p:nvSpPr>
        <p:spPr bwMode="auto">
          <a:xfrm>
            <a:off x="209388" y="672395"/>
            <a:ext cx="4083747" cy="400110"/>
          </a:xfrm>
          <a:prstGeom prst="rect">
            <a:avLst/>
          </a:prstGeom>
          <a:noFill/>
          <a:ln w="9525">
            <a:noFill/>
            <a:miter lim="800000"/>
            <a:headEnd/>
            <a:tailEnd/>
          </a:ln>
        </p:spPr>
        <p:txBody>
          <a:bodyPr wrap="none">
            <a:spAutoFit/>
          </a:bodyPr>
          <a:lstStyle/>
          <a:p>
            <a:r>
              <a:rPr lang="pt-BR" sz="2000" dirty="0">
                <a:latin typeface="+mn-lt"/>
              </a:rPr>
              <a:t>Com a edição de tabelas ativada </a:t>
            </a:r>
          </a:p>
        </p:txBody>
      </p:sp>
      <p:pic>
        <p:nvPicPr>
          <p:cNvPr id="36866" name="Picture 2" descr="C:\Users\LabGeo\Documents\Tiago Canelas\Geostatitics\Aulas_5802\Imagenes_ppt\edicion.jpg"/>
          <p:cNvPicPr>
            <a:picLocks noChangeAspect="1" noChangeArrowheads="1"/>
          </p:cNvPicPr>
          <p:nvPr/>
        </p:nvPicPr>
        <p:blipFill>
          <a:blip r:embed="rId2" cstate="print"/>
          <a:srcRect/>
          <a:stretch>
            <a:fillRect/>
          </a:stretch>
        </p:blipFill>
        <p:spPr bwMode="auto">
          <a:xfrm>
            <a:off x="4284663" y="620713"/>
            <a:ext cx="297385" cy="396875"/>
          </a:xfrm>
          <a:prstGeom prst="rect">
            <a:avLst/>
          </a:prstGeom>
          <a:noFill/>
          <a:ln w="9525">
            <a:noFill/>
            <a:miter lim="800000"/>
            <a:headEnd/>
            <a:tailEnd/>
          </a:ln>
        </p:spPr>
      </p:pic>
      <p:sp>
        <p:nvSpPr>
          <p:cNvPr id="4" name="CaixaDeTexto 3"/>
          <p:cNvSpPr txBox="1">
            <a:spLocks noChangeArrowheads="1"/>
          </p:cNvSpPr>
          <p:nvPr/>
        </p:nvSpPr>
        <p:spPr bwMode="auto">
          <a:xfrm>
            <a:off x="4641644" y="672395"/>
            <a:ext cx="4331507" cy="400110"/>
          </a:xfrm>
          <a:prstGeom prst="rect">
            <a:avLst/>
          </a:prstGeom>
          <a:noFill/>
          <a:ln w="9525">
            <a:noFill/>
            <a:miter lim="800000"/>
            <a:headEnd/>
            <a:tailEnd/>
          </a:ln>
        </p:spPr>
        <p:txBody>
          <a:bodyPr wrap="none">
            <a:spAutoFit/>
          </a:bodyPr>
          <a:lstStyle/>
          <a:p>
            <a:r>
              <a:rPr lang="pt-BR" sz="2000" dirty="0">
                <a:latin typeface="+mn-lt"/>
              </a:rPr>
              <a:t>as opções de edição ficam ativadas</a:t>
            </a:r>
          </a:p>
        </p:txBody>
      </p:sp>
      <p:sp>
        <p:nvSpPr>
          <p:cNvPr id="6" name="CaixaDeTexto 5"/>
          <p:cNvSpPr txBox="1">
            <a:spLocks noChangeArrowheads="1"/>
          </p:cNvSpPr>
          <p:nvPr/>
        </p:nvSpPr>
        <p:spPr bwMode="auto">
          <a:xfrm>
            <a:off x="1386688" y="2031712"/>
            <a:ext cx="1869423" cy="400110"/>
          </a:xfrm>
          <a:prstGeom prst="rect">
            <a:avLst/>
          </a:prstGeom>
          <a:noFill/>
          <a:ln w="9525">
            <a:noFill/>
            <a:miter lim="800000"/>
            <a:headEnd/>
            <a:tailEnd/>
          </a:ln>
        </p:spPr>
        <p:txBody>
          <a:bodyPr wrap="none">
            <a:spAutoFit/>
          </a:bodyPr>
          <a:lstStyle/>
          <a:p>
            <a:r>
              <a:rPr lang="pt-BR" sz="2000" dirty="0">
                <a:latin typeface="+mn-lt"/>
              </a:rPr>
              <a:t>Excluir</a:t>
            </a:r>
            <a:r>
              <a:rPr lang="pt-BR" dirty="0"/>
              <a:t> </a:t>
            </a:r>
            <a:r>
              <a:rPr lang="pt-BR" sz="2000" dirty="0">
                <a:latin typeface="+mn-lt"/>
              </a:rPr>
              <a:t>coluna</a:t>
            </a:r>
          </a:p>
        </p:txBody>
      </p:sp>
      <p:sp>
        <p:nvSpPr>
          <p:cNvPr id="7" name="CaixaDeTexto 6"/>
          <p:cNvSpPr txBox="1">
            <a:spLocks noChangeArrowheads="1"/>
          </p:cNvSpPr>
          <p:nvPr/>
        </p:nvSpPr>
        <p:spPr bwMode="auto">
          <a:xfrm>
            <a:off x="357575" y="2476530"/>
            <a:ext cx="1659750" cy="400110"/>
          </a:xfrm>
          <a:prstGeom prst="rect">
            <a:avLst/>
          </a:prstGeom>
          <a:noFill/>
          <a:ln w="9525">
            <a:noFill/>
            <a:miter lim="800000"/>
            <a:headEnd/>
            <a:tailEnd/>
          </a:ln>
        </p:spPr>
        <p:txBody>
          <a:bodyPr wrap="none">
            <a:spAutoFit/>
          </a:bodyPr>
          <a:lstStyle/>
          <a:p>
            <a:r>
              <a:rPr lang="pt-BR" sz="2000" dirty="0" smtClean="0">
                <a:latin typeface="+mn-lt"/>
              </a:rPr>
              <a:t>Criar</a:t>
            </a:r>
            <a:r>
              <a:rPr lang="pt-BR" dirty="0" smtClean="0"/>
              <a:t> </a:t>
            </a:r>
            <a:r>
              <a:rPr lang="pt-BR" sz="2000" dirty="0" smtClean="0">
                <a:latin typeface="+mn-lt"/>
              </a:rPr>
              <a:t>coluna</a:t>
            </a:r>
            <a:endParaRPr lang="pt-BR" sz="2000" dirty="0">
              <a:latin typeface="+mn-lt"/>
            </a:endParaRPr>
          </a:p>
        </p:txBody>
      </p:sp>
      <p:sp>
        <p:nvSpPr>
          <p:cNvPr id="8" name="CaixaDeTexto 7"/>
          <p:cNvSpPr txBox="1">
            <a:spLocks noChangeArrowheads="1"/>
          </p:cNvSpPr>
          <p:nvPr/>
        </p:nvSpPr>
        <p:spPr bwMode="auto">
          <a:xfrm>
            <a:off x="3273983" y="1219110"/>
            <a:ext cx="2860078" cy="400110"/>
          </a:xfrm>
          <a:prstGeom prst="rect">
            <a:avLst/>
          </a:prstGeom>
          <a:noFill/>
          <a:ln w="9525">
            <a:noFill/>
            <a:miter lim="800000"/>
            <a:headEnd/>
            <a:tailEnd/>
          </a:ln>
        </p:spPr>
        <p:txBody>
          <a:bodyPr wrap="none">
            <a:spAutoFit/>
          </a:bodyPr>
          <a:lstStyle/>
          <a:p>
            <a:r>
              <a:rPr lang="pt-BR" sz="2000" dirty="0">
                <a:latin typeface="+mn-lt"/>
              </a:rPr>
              <a:t>Calculadora</a:t>
            </a:r>
            <a:r>
              <a:rPr lang="pt-BR" dirty="0"/>
              <a:t> </a:t>
            </a:r>
            <a:r>
              <a:rPr lang="pt-BR" sz="2000" dirty="0">
                <a:latin typeface="+mn-lt"/>
              </a:rPr>
              <a:t>de campo</a:t>
            </a:r>
          </a:p>
        </p:txBody>
      </p:sp>
      <p:cxnSp>
        <p:nvCxnSpPr>
          <p:cNvPr id="10" name="Conector de seta reta 9"/>
          <p:cNvCxnSpPr>
            <a:endCxn id="8" idx="1"/>
          </p:cNvCxnSpPr>
          <p:nvPr/>
        </p:nvCxnSpPr>
        <p:spPr>
          <a:xfrm>
            <a:off x="2903797" y="1475373"/>
            <a:ext cx="376237" cy="4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a:endCxn id="7" idx="0"/>
          </p:cNvCxnSpPr>
          <p:nvPr/>
        </p:nvCxnSpPr>
        <p:spPr>
          <a:xfrm>
            <a:off x="827584" y="1844675"/>
            <a:ext cx="359866" cy="6318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a:endCxn id="6" idx="0"/>
          </p:cNvCxnSpPr>
          <p:nvPr/>
        </p:nvCxnSpPr>
        <p:spPr>
          <a:xfrm>
            <a:off x="1835696" y="1804580"/>
            <a:ext cx="485704" cy="227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Imagem 4"/>
          <p:cNvPicPr>
            <a:picLocks noChangeAspect="1"/>
          </p:cNvPicPr>
          <p:nvPr/>
        </p:nvPicPr>
        <p:blipFill>
          <a:blip r:embed="rId3"/>
          <a:stretch>
            <a:fillRect/>
          </a:stretch>
        </p:blipFill>
        <p:spPr>
          <a:xfrm>
            <a:off x="588782" y="1084500"/>
            <a:ext cx="2187936" cy="720080"/>
          </a:xfrm>
          <a:prstGeom prst="rect">
            <a:avLst/>
          </a:prstGeom>
        </p:spPr>
      </p:pic>
      <p:pic>
        <p:nvPicPr>
          <p:cNvPr id="3" name="Imagem 2"/>
          <p:cNvPicPr>
            <a:picLocks noChangeAspect="1"/>
          </p:cNvPicPr>
          <p:nvPr/>
        </p:nvPicPr>
        <p:blipFill>
          <a:blip r:embed="rId4"/>
          <a:stretch>
            <a:fillRect/>
          </a:stretch>
        </p:blipFill>
        <p:spPr>
          <a:xfrm>
            <a:off x="3926061" y="1930397"/>
            <a:ext cx="4361764" cy="4176682"/>
          </a:xfrm>
          <a:prstGeom prst="rect">
            <a:avLst/>
          </a:prstGeom>
        </p:spPr>
      </p:pic>
      <p:pic>
        <p:nvPicPr>
          <p:cNvPr id="9" name="Imagem 8"/>
          <p:cNvPicPr>
            <a:picLocks noChangeAspect="1"/>
          </p:cNvPicPr>
          <p:nvPr/>
        </p:nvPicPr>
        <p:blipFill>
          <a:blip r:embed="rId5"/>
          <a:stretch>
            <a:fillRect/>
          </a:stretch>
        </p:blipFill>
        <p:spPr>
          <a:xfrm>
            <a:off x="357575" y="3208605"/>
            <a:ext cx="3400425" cy="2247900"/>
          </a:xfrm>
          <a:prstGeom prst="rect">
            <a:avLst/>
          </a:prstGeom>
        </p:spPr>
      </p:pic>
    </p:spTree>
    <p:extLst>
      <p:ext uri="{BB962C8B-B14F-4D97-AF65-F5344CB8AC3E}">
        <p14:creationId xmlns:p14="http://schemas.microsoft.com/office/powerpoint/2010/main" val="3756217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diamond(in)">
                                      <p:cBhvr>
                                        <p:cTn id="10" dur="2000"/>
                                        <p:tgtEl>
                                          <p:spTgt spid="3686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par>
                                <p:cTn id="27" presetID="4"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par>
                                <p:cTn id="35" presetID="4"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395536" y="135340"/>
            <a:ext cx="7992888" cy="5085305"/>
          </a:xfrm>
          <a:prstGeom prst="rect">
            <a:avLst/>
          </a:prstGeom>
        </p:spPr>
      </p:pic>
      <p:cxnSp>
        <p:nvCxnSpPr>
          <p:cNvPr id="8" name="Conector de Seta Reta 7"/>
          <p:cNvCxnSpPr/>
          <p:nvPr/>
        </p:nvCxnSpPr>
        <p:spPr>
          <a:xfrm flipH="1">
            <a:off x="653650" y="1389567"/>
            <a:ext cx="353699" cy="31124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1007349" y="1020235"/>
            <a:ext cx="466794" cy="369332"/>
          </a:xfrm>
          <a:prstGeom prst="rect">
            <a:avLst/>
          </a:prstGeom>
          <a:noFill/>
        </p:spPr>
        <p:txBody>
          <a:bodyPr wrap="none" rtlCol="0">
            <a:spAutoFit/>
          </a:bodyPr>
          <a:lstStyle/>
          <a:p>
            <a:r>
              <a:rPr lang="pt-BR" dirty="0" smtClean="0">
                <a:solidFill>
                  <a:srgbClr val="FF0000"/>
                </a:solidFill>
              </a:rPr>
              <a:t>(4)</a:t>
            </a:r>
            <a:endParaRPr lang="pt-BR" dirty="0">
              <a:solidFill>
                <a:srgbClr val="FF0000"/>
              </a:solidFill>
            </a:endParaRPr>
          </a:p>
        </p:txBody>
      </p:sp>
      <p:cxnSp>
        <p:nvCxnSpPr>
          <p:cNvPr id="11" name="Conector de Seta Reta 10"/>
          <p:cNvCxnSpPr/>
          <p:nvPr/>
        </p:nvCxnSpPr>
        <p:spPr>
          <a:xfrm>
            <a:off x="5731150" y="2860217"/>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5689382" y="2490885"/>
            <a:ext cx="466794" cy="369332"/>
          </a:xfrm>
          <a:prstGeom prst="rect">
            <a:avLst/>
          </a:prstGeom>
          <a:noFill/>
        </p:spPr>
        <p:txBody>
          <a:bodyPr wrap="none" rtlCol="0">
            <a:spAutoFit/>
          </a:bodyPr>
          <a:lstStyle/>
          <a:p>
            <a:r>
              <a:rPr lang="pt-BR" dirty="0" smtClean="0">
                <a:solidFill>
                  <a:srgbClr val="FF0000"/>
                </a:solidFill>
              </a:rPr>
              <a:t>(5)</a:t>
            </a:r>
            <a:endParaRPr lang="pt-BR" dirty="0">
              <a:solidFill>
                <a:srgbClr val="FF0000"/>
              </a:solidFill>
            </a:endParaRPr>
          </a:p>
        </p:txBody>
      </p:sp>
      <p:sp>
        <p:nvSpPr>
          <p:cNvPr id="2" name="Retângulo 1"/>
          <p:cNvSpPr/>
          <p:nvPr/>
        </p:nvSpPr>
        <p:spPr>
          <a:xfrm>
            <a:off x="222297" y="5055349"/>
            <a:ext cx="8820472" cy="1600438"/>
          </a:xfrm>
          <a:prstGeom prst="rect">
            <a:avLst/>
          </a:prstGeom>
        </p:spPr>
        <p:txBody>
          <a:bodyPr wrap="square">
            <a:spAutoFit/>
          </a:bodyPr>
          <a:lstStyle/>
          <a:p>
            <a:endParaRPr lang="pt-BR" dirty="0"/>
          </a:p>
          <a:p>
            <a:r>
              <a:rPr lang="pt-BR" sz="2000" dirty="0">
                <a:latin typeface="+mn-lt"/>
                <a:ea typeface="+mn-ea"/>
              </a:rPr>
              <a:t>5</a:t>
            </a:r>
            <a:r>
              <a:rPr lang="pt-BR" sz="2000" dirty="0" smtClean="0">
                <a:latin typeface="+mn-lt"/>
                <a:ea typeface="+mn-ea"/>
              </a:rPr>
              <a:t>°Passo</a:t>
            </a:r>
            <a:r>
              <a:rPr lang="pt-BR" sz="2000" dirty="0">
                <a:latin typeface="+mn-lt"/>
                <a:ea typeface="+mn-ea"/>
              </a:rPr>
              <a:t>: e</a:t>
            </a:r>
            <a:r>
              <a:rPr lang="pt-BR" sz="2000" dirty="0" smtClean="0">
                <a:latin typeface="+mn-lt"/>
                <a:ea typeface="+mn-ea"/>
              </a:rPr>
              <a:t>scolha </a:t>
            </a:r>
            <a:r>
              <a:rPr lang="pt-BR" sz="2000" dirty="0">
                <a:latin typeface="+mn-lt"/>
                <a:ea typeface="+mn-ea"/>
              </a:rPr>
              <a:t>uma escala que melhor se ajuste no enquadramento </a:t>
            </a:r>
            <a:r>
              <a:rPr lang="pt-BR" sz="2000" dirty="0" smtClean="0">
                <a:latin typeface="+mn-lt"/>
                <a:ea typeface="+mn-ea"/>
              </a:rPr>
              <a:t>criado (</a:t>
            </a:r>
            <a:r>
              <a:rPr lang="pt-BR" sz="2000" dirty="0">
                <a:latin typeface="+mn-lt"/>
                <a:ea typeface="+mn-ea"/>
              </a:rPr>
              <a:t>5</a:t>
            </a:r>
            <a:r>
              <a:rPr lang="pt-BR" sz="2000" dirty="0" smtClean="0">
                <a:latin typeface="+mn-lt"/>
                <a:ea typeface="+mn-ea"/>
              </a:rPr>
              <a:t>). Esta etapa pode </a:t>
            </a:r>
            <a:r>
              <a:rPr lang="pt-BR" sz="2000" dirty="0">
                <a:latin typeface="+mn-lt"/>
                <a:ea typeface="+mn-ea"/>
              </a:rPr>
              <a:t>ser </a:t>
            </a:r>
            <a:r>
              <a:rPr lang="pt-BR" sz="2000" dirty="0" smtClean="0">
                <a:latin typeface="+mn-lt"/>
                <a:ea typeface="+mn-ea"/>
              </a:rPr>
              <a:t>realizada </a:t>
            </a:r>
            <a:r>
              <a:rPr lang="pt-BR" sz="2000" dirty="0">
                <a:latin typeface="+mn-lt"/>
                <a:ea typeface="+mn-ea"/>
              </a:rPr>
              <a:t>através da barra de </a:t>
            </a:r>
            <a:r>
              <a:rPr lang="pt-BR" sz="2000" dirty="0" smtClean="0">
                <a:latin typeface="+mn-lt"/>
                <a:ea typeface="+mn-ea"/>
              </a:rPr>
              <a:t>rolagem </a:t>
            </a:r>
            <a:r>
              <a:rPr lang="pt-BR" sz="2000" dirty="0">
                <a:latin typeface="+mn-lt"/>
                <a:ea typeface="+mn-ea"/>
              </a:rPr>
              <a:t>do mouse ou por alteração manual do valor no campo escala. </a:t>
            </a:r>
            <a:r>
              <a:rPr lang="pt-BR" sz="2000" dirty="0" smtClean="0">
                <a:latin typeface="+mn-lt"/>
                <a:ea typeface="+mn-ea"/>
              </a:rPr>
              <a:t>Sugestão: </a:t>
            </a:r>
            <a:r>
              <a:rPr lang="pt-BR" sz="2000" dirty="0">
                <a:latin typeface="+mn-lt"/>
                <a:ea typeface="+mn-ea"/>
              </a:rPr>
              <a:t>colocar </a:t>
            </a:r>
            <a:r>
              <a:rPr lang="pt-BR" sz="2000" dirty="0" smtClean="0">
                <a:latin typeface="+mn-lt"/>
                <a:ea typeface="+mn-ea"/>
              </a:rPr>
              <a:t>30000000. Após, ajuste a posição do mapa novamente.</a:t>
            </a:r>
            <a:endParaRPr lang="pt-BR" sz="2000" dirty="0">
              <a:latin typeface="+mn-lt"/>
              <a:ea typeface="+mn-ea"/>
            </a:endParaRPr>
          </a:p>
        </p:txBody>
      </p:sp>
      <p:sp>
        <p:nvSpPr>
          <p:cNvPr id="3" name="CaixaDeTexto 2"/>
          <p:cNvSpPr txBox="1"/>
          <p:nvPr/>
        </p:nvSpPr>
        <p:spPr>
          <a:xfrm>
            <a:off x="3347864" y="1545187"/>
            <a:ext cx="2362192" cy="2554545"/>
          </a:xfrm>
          <a:prstGeom prst="rect">
            <a:avLst/>
          </a:prstGeom>
          <a:noFill/>
        </p:spPr>
        <p:txBody>
          <a:bodyPr wrap="square" rtlCol="0">
            <a:spAutoFit/>
          </a:bodyPr>
          <a:lstStyle/>
          <a:p>
            <a:r>
              <a:rPr lang="pt-BR" sz="2000" dirty="0">
                <a:latin typeface="+mn-lt"/>
                <a:ea typeface="+mn-ea"/>
              </a:rPr>
              <a:t>4</a:t>
            </a:r>
            <a:r>
              <a:rPr lang="pt-BR" sz="2000" dirty="0" smtClean="0">
                <a:latin typeface="+mn-lt"/>
                <a:ea typeface="+mn-ea"/>
              </a:rPr>
              <a:t>°Passo</a:t>
            </a:r>
            <a:r>
              <a:rPr lang="pt-BR" sz="2000" dirty="0">
                <a:latin typeface="+mn-lt"/>
                <a:ea typeface="+mn-ea"/>
              </a:rPr>
              <a:t>: </a:t>
            </a:r>
            <a:r>
              <a:rPr lang="pt-BR" sz="2000" dirty="0" smtClean="0">
                <a:latin typeface="+mn-lt"/>
                <a:ea typeface="+mn-ea"/>
              </a:rPr>
              <a:t>arraste </a:t>
            </a:r>
            <a:r>
              <a:rPr lang="pt-BR" sz="2000" dirty="0">
                <a:latin typeface="+mn-lt"/>
                <a:ea typeface="+mn-ea"/>
              </a:rPr>
              <a:t>o mapa para uma posição a sua escolha. Para isso basta </a:t>
            </a:r>
            <a:r>
              <a:rPr lang="pt-BR" sz="2000" dirty="0" smtClean="0">
                <a:latin typeface="+mn-lt"/>
                <a:ea typeface="+mn-ea"/>
              </a:rPr>
              <a:t>clicar em </a:t>
            </a:r>
            <a:r>
              <a:rPr lang="pt-BR" sz="2000" dirty="0"/>
              <a:t> </a:t>
            </a:r>
            <a:r>
              <a:rPr lang="pt-BR" sz="2000" dirty="0" smtClean="0"/>
              <a:t>(4) </a:t>
            </a:r>
            <a:r>
              <a:rPr lang="pt-BR" sz="2000" dirty="0" smtClean="0">
                <a:latin typeface="+mn-lt"/>
                <a:ea typeface="+mn-ea"/>
              </a:rPr>
              <a:t>‘mover </a:t>
            </a:r>
            <a:r>
              <a:rPr lang="pt-BR" sz="2000" dirty="0">
                <a:latin typeface="+mn-lt"/>
                <a:ea typeface="+mn-ea"/>
              </a:rPr>
              <a:t>item do </a:t>
            </a:r>
            <a:r>
              <a:rPr lang="pt-BR" sz="2000" dirty="0" smtClean="0">
                <a:latin typeface="+mn-lt"/>
                <a:ea typeface="+mn-ea"/>
              </a:rPr>
              <a:t>conteúdo’ e </a:t>
            </a:r>
            <a:r>
              <a:rPr lang="pt-BR" sz="2000" dirty="0">
                <a:latin typeface="+mn-lt"/>
                <a:ea typeface="+mn-ea"/>
              </a:rPr>
              <a:t>arrastá-lo</a:t>
            </a:r>
            <a:r>
              <a:rPr lang="pt-BR" sz="2000" dirty="0" smtClean="0">
                <a:latin typeface="+mn-lt"/>
                <a:ea typeface="+mn-ea"/>
              </a:rPr>
              <a:t>.</a:t>
            </a:r>
            <a:endParaRPr lang="pt-BR" sz="2000" dirty="0">
              <a:latin typeface="+mn-lt"/>
              <a:ea typeface="+mn-ea"/>
            </a:endParaRPr>
          </a:p>
        </p:txBody>
      </p:sp>
      <p:sp>
        <p:nvSpPr>
          <p:cNvPr id="6" name="Retângulo 5"/>
          <p:cNvSpPr/>
          <p:nvPr/>
        </p:nvSpPr>
        <p:spPr>
          <a:xfrm>
            <a:off x="6156176" y="2954424"/>
            <a:ext cx="1956134"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60742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2270" y="2240158"/>
            <a:ext cx="4104456" cy="1015663"/>
          </a:xfrm>
          <a:prstGeom prst="rect">
            <a:avLst/>
          </a:prstGeom>
        </p:spPr>
        <p:txBody>
          <a:bodyPr wrap="square">
            <a:spAutoFit/>
          </a:bodyPr>
          <a:lstStyle/>
          <a:p>
            <a:r>
              <a:rPr lang="pt-BR" sz="2000" dirty="0" smtClean="0">
                <a:latin typeface="+mn-lt"/>
                <a:ea typeface="+mn-ea"/>
              </a:rPr>
              <a:t>6°Passo</a:t>
            </a:r>
            <a:r>
              <a:rPr lang="pt-BR" sz="2000" dirty="0">
                <a:latin typeface="+mn-lt"/>
                <a:ea typeface="+mn-ea"/>
              </a:rPr>
              <a:t>: </a:t>
            </a:r>
            <a:r>
              <a:rPr lang="pt-BR" sz="2000" dirty="0" smtClean="0">
                <a:latin typeface="+mn-lt"/>
                <a:ea typeface="+mn-ea"/>
              </a:rPr>
              <a:t>adicione </a:t>
            </a:r>
            <a:r>
              <a:rPr lang="pt-BR" sz="2000" dirty="0">
                <a:latin typeface="+mn-lt"/>
                <a:ea typeface="+mn-ea"/>
              </a:rPr>
              <a:t>uma escala ao seu </a:t>
            </a:r>
            <a:r>
              <a:rPr lang="pt-BR" sz="2000" dirty="0" smtClean="0">
                <a:latin typeface="+mn-lt"/>
                <a:ea typeface="+mn-ea"/>
              </a:rPr>
              <a:t>mapa em ‘Adicionar </a:t>
            </a:r>
            <a:r>
              <a:rPr lang="pt-BR" sz="2000" dirty="0">
                <a:latin typeface="+mn-lt"/>
                <a:ea typeface="+mn-ea"/>
              </a:rPr>
              <a:t>nova barra de </a:t>
            </a:r>
            <a:r>
              <a:rPr lang="pt-BR" sz="2000" dirty="0" smtClean="0">
                <a:latin typeface="+mn-lt"/>
                <a:ea typeface="+mn-ea"/>
              </a:rPr>
              <a:t>escala’.</a:t>
            </a:r>
            <a:endParaRPr lang="pt-BR" sz="2000" dirty="0">
              <a:latin typeface="+mn-lt"/>
              <a:ea typeface="+mn-ea"/>
            </a:endParaRPr>
          </a:p>
        </p:txBody>
      </p:sp>
      <p:cxnSp>
        <p:nvCxnSpPr>
          <p:cNvPr id="4" name="Conector de Seta Reta 3"/>
          <p:cNvCxnSpPr/>
          <p:nvPr/>
        </p:nvCxnSpPr>
        <p:spPr>
          <a:xfrm>
            <a:off x="5233164" y="3501008"/>
            <a:ext cx="314217" cy="2160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5" name="CaixaDeTexto 4"/>
          <p:cNvSpPr txBox="1"/>
          <p:nvPr/>
        </p:nvSpPr>
        <p:spPr>
          <a:xfrm>
            <a:off x="4999767" y="3099058"/>
            <a:ext cx="466794" cy="369332"/>
          </a:xfrm>
          <a:prstGeom prst="rect">
            <a:avLst/>
          </a:prstGeom>
          <a:noFill/>
        </p:spPr>
        <p:txBody>
          <a:bodyPr wrap="none" rtlCol="0">
            <a:spAutoFit/>
          </a:bodyPr>
          <a:lstStyle/>
          <a:p>
            <a:r>
              <a:rPr lang="pt-BR" dirty="0" smtClean="0">
                <a:solidFill>
                  <a:srgbClr val="FF0000"/>
                </a:solidFill>
              </a:rPr>
              <a:t>(6)</a:t>
            </a:r>
            <a:endParaRPr lang="pt-BR" dirty="0">
              <a:solidFill>
                <a:srgbClr val="FF0000"/>
              </a:solidFill>
            </a:endParaRPr>
          </a:p>
        </p:txBody>
      </p:sp>
      <p:pic>
        <p:nvPicPr>
          <p:cNvPr id="2" name="Imagem 1"/>
          <p:cNvPicPr>
            <a:picLocks noChangeAspect="1"/>
          </p:cNvPicPr>
          <p:nvPr/>
        </p:nvPicPr>
        <p:blipFill>
          <a:blip r:embed="rId2"/>
          <a:stretch>
            <a:fillRect/>
          </a:stretch>
        </p:blipFill>
        <p:spPr>
          <a:xfrm>
            <a:off x="5607555" y="4976"/>
            <a:ext cx="3339111" cy="6639842"/>
          </a:xfrm>
          <a:prstGeom prst="rect">
            <a:avLst/>
          </a:prstGeom>
        </p:spPr>
      </p:pic>
    </p:spTree>
    <p:extLst>
      <p:ext uri="{BB962C8B-B14F-4D97-AF65-F5344CB8AC3E}">
        <p14:creationId xmlns:p14="http://schemas.microsoft.com/office/powerpoint/2010/main" val="3211134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683568" y="1484784"/>
            <a:ext cx="7966496" cy="5224819"/>
          </a:xfrm>
          <a:prstGeom prst="rect">
            <a:avLst/>
          </a:prstGeom>
        </p:spPr>
      </p:pic>
      <p:sp>
        <p:nvSpPr>
          <p:cNvPr id="4" name="CaixaDeTexto 3"/>
          <p:cNvSpPr txBox="1"/>
          <p:nvPr/>
        </p:nvSpPr>
        <p:spPr>
          <a:xfrm>
            <a:off x="310332" y="548680"/>
            <a:ext cx="8712968" cy="400110"/>
          </a:xfrm>
          <a:prstGeom prst="rect">
            <a:avLst/>
          </a:prstGeom>
          <a:noFill/>
        </p:spPr>
        <p:txBody>
          <a:bodyPr wrap="square" rtlCol="0">
            <a:spAutoFit/>
          </a:bodyPr>
          <a:lstStyle/>
          <a:p>
            <a:r>
              <a:rPr lang="en-GB" sz="2000" dirty="0" smtClean="0">
                <a:latin typeface="+mn-lt"/>
              </a:rPr>
              <a:t>7º` </a:t>
            </a:r>
            <a:r>
              <a:rPr lang="en-GB" sz="2000" dirty="0" err="1" smtClean="0">
                <a:latin typeface="+mn-lt"/>
              </a:rPr>
              <a:t>Passo</a:t>
            </a:r>
            <a:r>
              <a:rPr lang="en-GB" sz="2000" dirty="0" smtClean="0">
                <a:latin typeface="+mn-lt"/>
              </a:rPr>
              <a:t>: </a:t>
            </a:r>
            <a:r>
              <a:rPr lang="en-GB" sz="2000" dirty="0" err="1" smtClean="0">
                <a:latin typeface="+mn-lt"/>
              </a:rPr>
              <a:t>Inserir</a:t>
            </a:r>
            <a:r>
              <a:rPr lang="en-GB" sz="2000" dirty="0" smtClean="0">
                <a:latin typeface="+mn-lt"/>
              </a:rPr>
              <a:t> </a:t>
            </a:r>
            <a:r>
              <a:rPr lang="en-GB" sz="2000" dirty="0" err="1" smtClean="0">
                <a:latin typeface="+mn-lt"/>
              </a:rPr>
              <a:t>moldura</a:t>
            </a:r>
            <a:r>
              <a:rPr lang="en-GB" sz="2000" dirty="0" smtClean="0">
                <a:latin typeface="+mn-lt"/>
              </a:rPr>
              <a:t> </a:t>
            </a:r>
            <a:endParaRPr lang="en-GB" sz="2000" dirty="0">
              <a:latin typeface="+mn-lt"/>
            </a:endParaRPr>
          </a:p>
        </p:txBody>
      </p:sp>
      <p:cxnSp>
        <p:nvCxnSpPr>
          <p:cNvPr id="6" name="Conector de Seta Reta 5"/>
          <p:cNvCxnSpPr/>
          <p:nvPr/>
        </p:nvCxnSpPr>
        <p:spPr>
          <a:xfrm>
            <a:off x="5796136" y="4581128"/>
            <a:ext cx="576064" cy="288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5436096" y="4097192"/>
            <a:ext cx="648072" cy="369332"/>
          </a:xfrm>
          <a:prstGeom prst="rect">
            <a:avLst/>
          </a:prstGeom>
          <a:noFill/>
        </p:spPr>
        <p:txBody>
          <a:bodyPr wrap="square" rtlCol="0">
            <a:spAutoFit/>
          </a:bodyPr>
          <a:lstStyle/>
          <a:p>
            <a:r>
              <a:rPr lang="en-GB" b="1" dirty="0" smtClean="0">
                <a:solidFill>
                  <a:srgbClr val="FF0000"/>
                </a:solidFill>
                <a:effectLst>
                  <a:outerShdw blurRad="38100" dist="38100" dir="2700000" algn="tl">
                    <a:srgbClr val="000000">
                      <a:alpha val="43137"/>
                    </a:srgbClr>
                  </a:outerShdw>
                </a:effectLst>
              </a:rPr>
              <a:t>7°</a:t>
            </a:r>
            <a:endParaRPr lang="en-GB"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1063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934360" y="2060848"/>
            <a:ext cx="7110452" cy="4628952"/>
          </a:xfrm>
          <a:prstGeom prst="rect">
            <a:avLst/>
          </a:prstGeom>
        </p:spPr>
      </p:pic>
      <p:sp>
        <p:nvSpPr>
          <p:cNvPr id="3" name="Retângulo 2"/>
          <p:cNvSpPr/>
          <p:nvPr/>
        </p:nvSpPr>
        <p:spPr>
          <a:xfrm>
            <a:off x="275995" y="793977"/>
            <a:ext cx="8681949" cy="1015663"/>
          </a:xfrm>
          <a:prstGeom prst="rect">
            <a:avLst/>
          </a:prstGeom>
        </p:spPr>
        <p:txBody>
          <a:bodyPr wrap="square">
            <a:spAutoFit/>
          </a:bodyPr>
          <a:lstStyle/>
          <a:p>
            <a:r>
              <a:rPr lang="pt-BR" sz="2000" dirty="0">
                <a:latin typeface="+mn-lt"/>
                <a:ea typeface="+mn-ea"/>
              </a:rPr>
              <a:t>Clicar no ícone ‘Adicionar nova legenda</a:t>
            </a:r>
            <a:r>
              <a:rPr lang="pt-BR" sz="2000" dirty="0" smtClean="0">
                <a:latin typeface="+mn-lt"/>
                <a:ea typeface="+mn-ea"/>
              </a:rPr>
              <a:t>’ (a), </a:t>
            </a:r>
            <a:r>
              <a:rPr lang="pt-BR" sz="2000" dirty="0">
                <a:latin typeface="+mn-lt"/>
                <a:ea typeface="+mn-ea"/>
              </a:rPr>
              <a:t>posicionar o mouse no local onde ficará o canto superior esquerdo da </a:t>
            </a:r>
            <a:r>
              <a:rPr lang="pt-BR" sz="2000" dirty="0" smtClean="0">
                <a:latin typeface="+mn-lt"/>
                <a:ea typeface="+mn-ea"/>
              </a:rPr>
              <a:t>legenda (b), </a:t>
            </a:r>
            <a:r>
              <a:rPr lang="pt-BR" sz="2000" dirty="0">
                <a:latin typeface="+mn-lt"/>
                <a:ea typeface="+mn-ea"/>
              </a:rPr>
              <a:t>arrastar o mouse para definir o retângulo que conterá a legenda e soltar o mouse.</a:t>
            </a:r>
          </a:p>
        </p:txBody>
      </p:sp>
      <p:cxnSp>
        <p:nvCxnSpPr>
          <p:cNvPr id="8" name="Conector de Seta Reta 7"/>
          <p:cNvCxnSpPr/>
          <p:nvPr/>
        </p:nvCxnSpPr>
        <p:spPr>
          <a:xfrm>
            <a:off x="624476" y="4375324"/>
            <a:ext cx="343186" cy="17737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CaixaDeTexto 8"/>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4">
                    <a:extLst>
                      <a:ext uri="{28A0092B-C50C-407E-A947-70E740481C1C}">
                        <a14:useLocalDpi xmlns:a14="http://schemas.microsoft.com/office/drawing/2010/main" val="0"/>
                      </a:ext>
                    </a:extLst>
                  </a:blip>
                  <a:tile tx="6350" ty="-127000" sx="65000" sy="64000" flip="none" algn="tl"/>
                </a:blipFill>
                <a:latin typeface="+mj-lt"/>
                <a:cs typeface="+mj-cs"/>
              </a:rPr>
              <a:t>Adicionar</a:t>
            </a:r>
            <a:r>
              <a:rPr lang="pt-BR" sz="2400" dirty="0" smtClean="0"/>
              <a:t>  </a:t>
            </a:r>
            <a:r>
              <a:rPr lang="pt-BR" sz="3200" u="sng" cap="all" dirty="0" smtClean="0">
                <a:blipFill>
                  <a:blip r:embed="rId4">
                    <a:extLst>
                      <a:ext uri="{28A0092B-C50C-407E-A947-70E740481C1C}">
                        <a14:useLocalDpi xmlns:a14="http://schemas.microsoft.com/office/drawing/2010/main" val="0"/>
                      </a:ext>
                    </a:extLst>
                  </a:blip>
                  <a:tile tx="6350" ty="-127000" sx="65000" sy="64000" flip="none" algn="tl"/>
                </a:blipFill>
                <a:latin typeface="+mj-lt"/>
                <a:cs typeface="+mj-cs"/>
              </a:rPr>
              <a:t>Legenda</a:t>
            </a:r>
            <a:endParaRPr lang="pt-BR" sz="3200" u="sng" cap="all" dirty="0">
              <a:blipFill>
                <a:blip r:embed="rId4">
                  <a:extLst>
                    <a:ext uri="{28A0092B-C50C-407E-A947-70E740481C1C}">
                      <a14:useLocalDpi xmlns:a14="http://schemas.microsoft.com/office/drawing/2010/main" val="0"/>
                    </a:ext>
                  </a:extLst>
                </a:blip>
                <a:tile tx="6350" ty="-127000" sx="65000" sy="64000" flip="none" algn="tl"/>
              </a:blipFill>
              <a:latin typeface="+mj-lt"/>
              <a:cs typeface="+mj-cs"/>
            </a:endParaRPr>
          </a:p>
        </p:txBody>
      </p:sp>
      <p:cxnSp>
        <p:nvCxnSpPr>
          <p:cNvPr id="10" name="Conector de Seta Reta 9"/>
          <p:cNvCxnSpPr/>
          <p:nvPr/>
        </p:nvCxnSpPr>
        <p:spPr>
          <a:xfrm flipH="1">
            <a:off x="2411760" y="4892238"/>
            <a:ext cx="360040" cy="22098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2843808" y="4707572"/>
            <a:ext cx="692646"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2" name="CaixaDeTexto 11"/>
          <p:cNvSpPr txBox="1"/>
          <p:nvPr/>
        </p:nvSpPr>
        <p:spPr>
          <a:xfrm>
            <a:off x="242519" y="4089679"/>
            <a:ext cx="507028"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spTree>
    <p:extLst>
      <p:ext uri="{BB962C8B-B14F-4D97-AF65-F5344CB8AC3E}">
        <p14:creationId xmlns:p14="http://schemas.microsoft.com/office/powerpoint/2010/main" val="2320462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15616" y="1988840"/>
            <a:ext cx="6770601" cy="4320480"/>
          </a:xfrm>
          <a:prstGeom prst="rect">
            <a:avLst/>
          </a:prstGeom>
        </p:spPr>
      </p:pic>
      <p:sp>
        <p:nvSpPr>
          <p:cNvPr id="3" name="CaixaDeTexto 2"/>
          <p:cNvSpPr txBox="1"/>
          <p:nvPr/>
        </p:nvSpPr>
        <p:spPr>
          <a:xfrm>
            <a:off x="251520" y="866177"/>
            <a:ext cx="8752873" cy="707886"/>
          </a:xfrm>
          <a:prstGeom prst="rect">
            <a:avLst/>
          </a:prstGeom>
          <a:noFill/>
        </p:spPr>
        <p:txBody>
          <a:bodyPr wrap="square" rtlCol="0">
            <a:spAutoFit/>
          </a:bodyPr>
          <a:lstStyle/>
          <a:p>
            <a:r>
              <a:rPr lang="pt-BR" sz="2000" dirty="0">
                <a:latin typeface="+mn-lt"/>
                <a:ea typeface="+mn-ea"/>
              </a:rPr>
              <a:t>É possível ainda alterar o tipo, estilo e o tamanho de </a:t>
            </a:r>
            <a:r>
              <a:rPr lang="pt-BR" sz="2000" dirty="0" smtClean="0">
                <a:latin typeface="+mn-lt"/>
                <a:ea typeface="+mn-ea"/>
              </a:rPr>
              <a:t>letra, do </a:t>
            </a:r>
            <a:r>
              <a:rPr lang="pt-BR" sz="2000" dirty="0">
                <a:latin typeface="+mn-lt"/>
                <a:ea typeface="+mn-ea"/>
              </a:rPr>
              <a:t>título e das camadas (b - fonte do Item). Para isso, vá em </a:t>
            </a:r>
            <a:r>
              <a:rPr lang="pt-BR" sz="2000" dirty="0" smtClean="0">
                <a:latin typeface="+mn-lt"/>
                <a:ea typeface="+mn-ea"/>
              </a:rPr>
              <a:t>“Fontes” </a:t>
            </a:r>
            <a:r>
              <a:rPr lang="pt-BR" sz="2000" dirty="0">
                <a:latin typeface="+mn-lt"/>
                <a:ea typeface="+mn-ea"/>
              </a:rPr>
              <a:t>(a).</a:t>
            </a:r>
          </a:p>
        </p:txBody>
      </p:sp>
      <p:cxnSp>
        <p:nvCxnSpPr>
          <p:cNvPr id="4" name="Conector de Seta Reta 3"/>
          <p:cNvCxnSpPr/>
          <p:nvPr/>
        </p:nvCxnSpPr>
        <p:spPr>
          <a:xfrm>
            <a:off x="5246216" y="4745732"/>
            <a:ext cx="610370" cy="6743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 name="Conector de Seta Reta 4"/>
          <p:cNvCxnSpPr/>
          <p:nvPr/>
        </p:nvCxnSpPr>
        <p:spPr>
          <a:xfrm>
            <a:off x="5409551" y="5447747"/>
            <a:ext cx="55440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7" name="CaixaDeTexto 6"/>
          <p:cNvSpPr txBox="1"/>
          <p:nvPr/>
        </p:nvSpPr>
        <p:spPr>
          <a:xfrm>
            <a:off x="4779422" y="4537236"/>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9" name="Retângulo 8"/>
          <p:cNvSpPr/>
          <p:nvPr/>
        </p:nvSpPr>
        <p:spPr>
          <a:xfrm>
            <a:off x="251520" y="118954"/>
            <a:ext cx="3846887" cy="584775"/>
          </a:xfrm>
          <a:prstGeom prst="rect">
            <a:avLst/>
          </a:prstGeom>
        </p:spPr>
        <p:txBody>
          <a:bodyPr wrap="none">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Como Editar a legenda?</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spTree>
    <p:extLst>
      <p:ext uri="{BB962C8B-B14F-4D97-AF65-F5344CB8AC3E}">
        <p14:creationId xmlns:p14="http://schemas.microsoft.com/office/powerpoint/2010/main" val="3629509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987824" y="567737"/>
            <a:ext cx="6046492" cy="3941383"/>
          </a:xfrm>
          <a:prstGeom prst="rect">
            <a:avLst/>
          </a:prstGeom>
        </p:spPr>
      </p:pic>
      <p:sp>
        <p:nvSpPr>
          <p:cNvPr id="4" name="Retângulo 3"/>
          <p:cNvSpPr/>
          <p:nvPr/>
        </p:nvSpPr>
        <p:spPr>
          <a:xfrm>
            <a:off x="197753" y="491740"/>
            <a:ext cx="2598322" cy="5324535"/>
          </a:xfrm>
          <a:prstGeom prst="rect">
            <a:avLst/>
          </a:prstGeom>
        </p:spPr>
        <p:txBody>
          <a:bodyPr wrap="square">
            <a:spAutoFit/>
          </a:bodyPr>
          <a:lstStyle/>
          <a:p>
            <a:pPr algn="just"/>
            <a:r>
              <a:rPr lang="pt-BR" sz="2000" dirty="0">
                <a:latin typeface="+mn-lt"/>
                <a:ea typeface="+mn-ea"/>
              </a:rPr>
              <a:t>Para alterar os nomes das camadas da legenda, desmarque a opção </a:t>
            </a:r>
            <a:r>
              <a:rPr lang="pt-BR" sz="2000" dirty="0" smtClean="0">
                <a:latin typeface="+mn-lt"/>
                <a:ea typeface="+mn-ea"/>
              </a:rPr>
              <a:t>‘Atualização automática’ (Auto </a:t>
            </a:r>
            <a:r>
              <a:rPr lang="pt-BR" sz="2000" dirty="0" err="1" smtClean="0">
                <a:latin typeface="+mn-lt"/>
                <a:ea typeface="+mn-ea"/>
              </a:rPr>
              <a:t>update</a:t>
            </a:r>
            <a:r>
              <a:rPr lang="pt-BR" sz="2000" dirty="0" smtClean="0">
                <a:latin typeface="+mn-lt"/>
                <a:ea typeface="+mn-ea"/>
              </a:rPr>
              <a:t>) </a:t>
            </a:r>
            <a:r>
              <a:rPr lang="pt-BR" sz="2000" dirty="0">
                <a:latin typeface="+mn-lt"/>
                <a:ea typeface="+mn-ea"/>
              </a:rPr>
              <a:t>(a) em </a:t>
            </a:r>
            <a:r>
              <a:rPr lang="pt-BR" sz="2000" dirty="0" smtClean="0">
                <a:latin typeface="+mn-lt"/>
                <a:ea typeface="+mn-ea"/>
              </a:rPr>
              <a:t>‘Itens </a:t>
            </a:r>
            <a:r>
              <a:rPr lang="pt-BR" sz="2000" dirty="0">
                <a:latin typeface="+mn-lt"/>
                <a:ea typeface="+mn-ea"/>
              </a:rPr>
              <a:t>da </a:t>
            </a:r>
            <a:r>
              <a:rPr lang="pt-BR" sz="2000" dirty="0" smtClean="0">
                <a:latin typeface="+mn-lt"/>
                <a:ea typeface="+mn-ea"/>
              </a:rPr>
              <a:t>legenda’.  </a:t>
            </a:r>
          </a:p>
          <a:p>
            <a:pPr algn="just"/>
            <a:endParaRPr lang="pt-BR" sz="2000" dirty="0">
              <a:latin typeface="+mn-lt"/>
              <a:ea typeface="+mn-ea"/>
            </a:endParaRPr>
          </a:p>
          <a:p>
            <a:pPr algn="just"/>
            <a:r>
              <a:rPr lang="pt-BR" sz="2000" dirty="0" smtClean="0">
                <a:latin typeface="+mn-lt"/>
                <a:ea typeface="+mn-ea"/>
              </a:rPr>
              <a:t>Em </a:t>
            </a:r>
            <a:r>
              <a:rPr lang="pt-BR" sz="2000" dirty="0">
                <a:latin typeface="+mn-lt"/>
                <a:ea typeface="+mn-ea"/>
              </a:rPr>
              <a:t>seguida, selecione uma camada e clique no ícone em </a:t>
            </a:r>
            <a:r>
              <a:rPr lang="pt-BR" sz="2000" dirty="0" smtClean="0">
                <a:latin typeface="+mn-lt"/>
                <a:ea typeface="+mn-ea"/>
              </a:rPr>
              <a:t>‘formato </a:t>
            </a:r>
            <a:r>
              <a:rPr lang="pt-BR" sz="2000" dirty="0">
                <a:latin typeface="+mn-lt"/>
                <a:ea typeface="+mn-ea"/>
              </a:rPr>
              <a:t>de </a:t>
            </a:r>
            <a:r>
              <a:rPr lang="pt-BR" sz="2000" dirty="0" smtClean="0">
                <a:latin typeface="+mn-lt"/>
                <a:ea typeface="+mn-ea"/>
              </a:rPr>
              <a:t>lápis’ </a:t>
            </a:r>
            <a:r>
              <a:rPr lang="pt-BR" sz="2000" dirty="0">
                <a:latin typeface="+mn-lt"/>
                <a:ea typeface="+mn-ea"/>
              </a:rPr>
              <a:t>(b). Substitua o nome antigo pelo nome desejado. </a:t>
            </a:r>
          </a:p>
        </p:txBody>
      </p:sp>
      <p:cxnSp>
        <p:nvCxnSpPr>
          <p:cNvPr id="5" name="Conector de Seta Reta 4"/>
          <p:cNvCxnSpPr/>
          <p:nvPr/>
        </p:nvCxnSpPr>
        <p:spPr>
          <a:xfrm>
            <a:off x="6996813" y="2204864"/>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CaixaDeTexto 5"/>
          <p:cNvSpPr txBox="1"/>
          <p:nvPr/>
        </p:nvSpPr>
        <p:spPr>
          <a:xfrm>
            <a:off x="6533417" y="1725718"/>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7" name="Conector de Seta Reta 6"/>
          <p:cNvCxnSpPr/>
          <p:nvPr/>
        </p:nvCxnSpPr>
        <p:spPr>
          <a:xfrm flipH="1">
            <a:off x="8184013" y="3356992"/>
            <a:ext cx="348427" cy="3010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CaixaDeTexto 7"/>
          <p:cNvSpPr txBox="1"/>
          <p:nvPr/>
        </p:nvSpPr>
        <p:spPr>
          <a:xfrm>
            <a:off x="8358226" y="2953908"/>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9" name="Retângulo 8"/>
          <p:cNvSpPr/>
          <p:nvPr/>
        </p:nvSpPr>
        <p:spPr>
          <a:xfrm>
            <a:off x="213844" y="6035903"/>
            <a:ext cx="8820472" cy="707886"/>
          </a:xfrm>
          <a:prstGeom prst="rect">
            <a:avLst/>
          </a:prstGeom>
        </p:spPr>
        <p:txBody>
          <a:bodyPr wrap="square">
            <a:spAutoFit/>
          </a:bodyPr>
          <a:lstStyle/>
          <a:p>
            <a:pPr algn="just"/>
            <a:r>
              <a:rPr lang="pt-BR" sz="2000" dirty="0" smtClean="0">
                <a:latin typeface="+mn-lt"/>
                <a:ea typeface="+mn-ea"/>
              </a:rPr>
              <a:t>Para excluir linhas da legenda, selecione a(s) linha(s) que deseja excluir e clique no ‘sinal de menos’ (c). </a:t>
            </a:r>
            <a:endParaRPr lang="pt-BR" sz="2000" dirty="0">
              <a:latin typeface="+mn-lt"/>
              <a:ea typeface="+mn-ea"/>
            </a:endParaRPr>
          </a:p>
        </p:txBody>
      </p:sp>
      <p:cxnSp>
        <p:nvCxnSpPr>
          <p:cNvPr id="10" name="Conector de Seta Reta 9"/>
          <p:cNvCxnSpPr/>
          <p:nvPr/>
        </p:nvCxnSpPr>
        <p:spPr>
          <a:xfrm flipH="1" flipV="1">
            <a:off x="8057044" y="3789040"/>
            <a:ext cx="301182" cy="2160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8433566" y="3841087"/>
            <a:ext cx="466794"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2955732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683568" y="764704"/>
            <a:ext cx="7942113" cy="5122217"/>
          </a:xfrm>
          <a:prstGeom prst="rect">
            <a:avLst/>
          </a:prstGeom>
        </p:spPr>
      </p:pic>
    </p:spTree>
    <p:extLst>
      <p:ext uri="{BB962C8B-B14F-4D97-AF65-F5344CB8AC3E}">
        <p14:creationId xmlns:p14="http://schemas.microsoft.com/office/powerpoint/2010/main" val="2668313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264362" y="1916832"/>
            <a:ext cx="7375166" cy="4725144"/>
          </a:xfrm>
          <a:prstGeom prst="rect">
            <a:avLst/>
          </a:prstGeom>
        </p:spPr>
      </p:pic>
      <p:sp>
        <p:nvSpPr>
          <p:cNvPr id="2" name="Retângulo 1"/>
          <p:cNvSpPr/>
          <p:nvPr/>
        </p:nvSpPr>
        <p:spPr>
          <a:xfrm>
            <a:off x="179512" y="619878"/>
            <a:ext cx="8476441" cy="1600438"/>
          </a:xfrm>
          <a:prstGeom prst="rect">
            <a:avLst/>
          </a:prstGeom>
        </p:spPr>
        <p:txBody>
          <a:bodyPr wrap="square">
            <a:spAutoFit/>
          </a:bodyPr>
          <a:lstStyle/>
          <a:p>
            <a:pPr algn="just"/>
            <a:r>
              <a:rPr lang="pt-BR" sz="2000" dirty="0">
                <a:latin typeface="+mn-lt"/>
                <a:ea typeface="+mn-ea"/>
              </a:rPr>
              <a:t>Após </a:t>
            </a:r>
            <a:r>
              <a:rPr lang="pt-BR" sz="2000" dirty="0" smtClean="0">
                <a:latin typeface="+mn-lt"/>
                <a:ea typeface="+mn-ea"/>
              </a:rPr>
              <a:t>ficar satisfeito com o seu mapa, </a:t>
            </a:r>
            <a:r>
              <a:rPr lang="pt-BR" sz="2000" dirty="0">
                <a:latin typeface="+mn-lt"/>
                <a:ea typeface="+mn-ea"/>
              </a:rPr>
              <a:t>clique em </a:t>
            </a:r>
            <a:r>
              <a:rPr lang="pt-BR" sz="2000" dirty="0" smtClean="0">
                <a:latin typeface="+mn-lt"/>
                <a:ea typeface="+mn-ea"/>
              </a:rPr>
              <a:t>‘selecionar/mover item’ </a:t>
            </a:r>
            <a:r>
              <a:rPr lang="pt-BR" sz="2000" dirty="0">
                <a:latin typeface="+mn-lt"/>
                <a:ea typeface="+mn-ea"/>
              </a:rPr>
              <a:t>(a) e apenas clique sobre o mapa para selecioná-lo. Em seguida, no painel </a:t>
            </a:r>
            <a:r>
              <a:rPr lang="pt-BR" sz="2000" dirty="0" smtClean="0">
                <a:latin typeface="+mn-lt"/>
                <a:ea typeface="+mn-ea"/>
              </a:rPr>
              <a:t>‘propriedade </a:t>
            </a:r>
            <a:r>
              <a:rPr lang="pt-BR" sz="2000" dirty="0">
                <a:latin typeface="+mn-lt"/>
                <a:ea typeface="+mn-ea"/>
              </a:rPr>
              <a:t>do </a:t>
            </a:r>
            <a:r>
              <a:rPr lang="pt-BR" sz="2000" dirty="0" smtClean="0">
                <a:latin typeface="+mn-lt"/>
                <a:ea typeface="+mn-ea"/>
              </a:rPr>
              <a:t>item’, subitem ‘camadas’, </a:t>
            </a:r>
            <a:r>
              <a:rPr lang="pt-BR" sz="2000" dirty="0">
                <a:latin typeface="+mn-lt"/>
                <a:ea typeface="+mn-ea"/>
              </a:rPr>
              <a:t>selecione a opção </a:t>
            </a:r>
            <a:r>
              <a:rPr lang="pt-BR" sz="2000" dirty="0" smtClean="0">
                <a:latin typeface="+mn-lt"/>
                <a:ea typeface="+mn-ea"/>
              </a:rPr>
              <a:t>‘travar camadas’ </a:t>
            </a:r>
            <a:r>
              <a:rPr lang="pt-BR" sz="2000" dirty="0">
                <a:latin typeface="+mn-lt"/>
                <a:ea typeface="+mn-ea"/>
              </a:rPr>
              <a:t>(b) e posteriormente, </a:t>
            </a:r>
            <a:r>
              <a:rPr lang="pt-BR" sz="2000" dirty="0" smtClean="0">
                <a:latin typeface="+mn-lt"/>
                <a:ea typeface="+mn-ea"/>
              </a:rPr>
              <a:t>‘travar </a:t>
            </a:r>
            <a:r>
              <a:rPr lang="pt-BR" sz="2000" dirty="0">
                <a:latin typeface="+mn-lt"/>
                <a:ea typeface="+mn-ea"/>
              </a:rPr>
              <a:t>estilo para as </a:t>
            </a:r>
            <a:r>
              <a:rPr lang="pt-BR" sz="2000" dirty="0" smtClean="0">
                <a:latin typeface="+mn-lt"/>
                <a:ea typeface="+mn-ea"/>
              </a:rPr>
              <a:t>camadas’. </a:t>
            </a:r>
            <a:endParaRPr lang="pt-BR" sz="2000" dirty="0">
              <a:latin typeface="+mn-lt"/>
              <a:ea typeface="+mn-ea"/>
            </a:endParaRPr>
          </a:p>
          <a:p>
            <a:pPr algn="just"/>
            <a:endParaRPr lang="pt-BR" dirty="0"/>
          </a:p>
        </p:txBody>
      </p:sp>
      <p:sp>
        <p:nvSpPr>
          <p:cNvPr id="4" name="Retângulo 3"/>
          <p:cNvSpPr/>
          <p:nvPr/>
        </p:nvSpPr>
        <p:spPr>
          <a:xfrm>
            <a:off x="3699932" y="3460863"/>
            <a:ext cx="2376264" cy="2554545"/>
          </a:xfrm>
          <a:prstGeom prst="rect">
            <a:avLst/>
          </a:prstGeom>
        </p:spPr>
        <p:txBody>
          <a:bodyPr wrap="square">
            <a:spAutoFit/>
          </a:bodyPr>
          <a:lstStyle/>
          <a:p>
            <a:pPr algn="just"/>
            <a:r>
              <a:rPr lang="pt-BR" sz="2000" dirty="0">
                <a:latin typeface="+mn-lt"/>
                <a:ea typeface="+mn-ea"/>
              </a:rPr>
              <a:t>Assim, mesmo que você altere o </a:t>
            </a:r>
            <a:r>
              <a:rPr lang="pt-BR" sz="2000" dirty="0" smtClean="0">
                <a:latin typeface="+mn-lt"/>
                <a:ea typeface="+mn-ea"/>
              </a:rPr>
              <a:t>estilo no </a:t>
            </a:r>
            <a:r>
              <a:rPr lang="pt-BR" sz="2000" dirty="0">
                <a:latin typeface="+mn-lt"/>
                <a:ea typeface="+mn-ea"/>
              </a:rPr>
              <a:t>projeto (ou selecione um outro </a:t>
            </a:r>
            <a:r>
              <a:rPr lang="pt-BR" sz="2000" dirty="0" smtClean="0">
                <a:latin typeface="+mn-lt"/>
                <a:ea typeface="+mn-ea"/>
              </a:rPr>
              <a:t>conteúdo)</a:t>
            </a:r>
            <a:endParaRPr lang="pt-BR" sz="2000" dirty="0">
              <a:latin typeface="+mn-lt"/>
              <a:ea typeface="+mn-ea"/>
            </a:endParaRPr>
          </a:p>
          <a:p>
            <a:pPr algn="just"/>
            <a:r>
              <a:rPr lang="pt-BR" sz="2000" dirty="0">
                <a:latin typeface="+mn-lt"/>
                <a:ea typeface="+mn-ea"/>
              </a:rPr>
              <a:t>este </a:t>
            </a:r>
            <a:r>
              <a:rPr lang="pt-BR" sz="2000" dirty="0" smtClean="0">
                <a:latin typeface="+mn-lt"/>
                <a:ea typeface="+mn-ea"/>
              </a:rPr>
              <a:t>mapa </a:t>
            </a:r>
            <a:r>
              <a:rPr lang="pt-BR" sz="2000" dirty="0">
                <a:latin typeface="+mn-lt"/>
                <a:ea typeface="+mn-ea"/>
              </a:rPr>
              <a:t>em </a:t>
            </a:r>
            <a:r>
              <a:rPr lang="pt-BR" sz="2000" dirty="0" smtClean="0">
                <a:latin typeface="+mn-lt"/>
                <a:ea typeface="+mn-ea"/>
              </a:rPr>
              <a:t>seu compositor não </a:t>
            </a:r>
            <a:r>
              <a:rPr lang="pt-BR" sz="2000" dirty="0">
                <a:latin typeface="+mn-lt"/>
                <a:ea typeface="+mn-ea"/>
              </a:rPr>
              <a:t>irá se alterar. </a:t>
            </a:r>
          </a:p>
        </p:txBody>
      </p:sp>
      <p:cxnSp>
        <p:nvCxnSpPr>
          <p:cNvPr id="6" name="Conector de Seta Reta 5"/>
          <p:cNvCxnSpPr/>
          <p:nvPr/>
        </p:nvCxnSpPr>
        <p:spPr>
          <a:xfrm flipH="1" flipV="1">
            <a:off x="3059832" y="4738135"/>
            <a:ext cx="68503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552169" y="2827155"/>
            <a:ext cx="674308" cy="31381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CaixaDeTexto 7"/>
          <p:cNvSpPr txBox="1"/>
          <p:nvPr/>
        </p:nvSpPr>
        <p:spPr>
          <a:xfrm>
            <a:off x="685858" y="2457823"/>
            <a:ext cx="540619"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11" name="Conector de Seta Reta 10"/>
          <p:cNvCxnSpPr/>
          <p:nvPr/>
        </p:nvCxnSpPr>
        <p:spPr>
          <a:xfrm>
            <a:off x="6126613" y="5589240"/>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5926918" y="5137859"/>
            <a:ext cx="507028"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3" name="Retângulo 12"/>
          <p:cNvSpPr/>
          <p:nvPr/>
        </p:nvSpPr>
        <p:spPr>
          <a:xfrm>
            <a:off x="6562830" y="5683446"/>
            <a:ext cx="1249529" cy="331961"/>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BR">
              <a:solidFill>
                <a:srgbClr val="FF0000"/>
              </a:solidFill>
            </a:endParaRPr>
          </a:p>
        </p:txBody>
      </p:sp>
      <p:sp>
        <p:nvSpPr>
          <p:cNvPr id="14" name="CaixaDeTexto 13"/>
          <p:cNvSpPr txBox="1"/>
          <p:nvPr/>
        </p:nvSpPr>
        <p:spPr>
          <a:xfrm>
            <a:off x="179512" y="66518"/>
            <a:ext cx="8713092" cy="584775"/>
          </a:xfrm>
          <a:prstGeom prst="rect">
            <a:avLst/>
          </a:prstGeom>
          <a:noFill/>
        </p:spPr>
        <p:txBody>
          <a:bodyPr wrap="square" rtlCol="0">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Travando o estilo do mapa</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spTree>
    <p:extLst>
      <p:ext uri="{BB962C8B-B14F-4D97-AF65-F5344CB8AC3E}">
        <p14:creationId xmlns:p14="http://schemas.microsoft.com/office/powerpoint/2010/main" val="1973978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1547664" y="208371"/>
            <a:ext cx="5615929" cy="4969801"/>
          </a:xfrm>
          <a:prstGeom prst="rect">
            <a:avLst/>
          </a:prstGeom>
        </p:spPr>
      </p:pic>
      <p:sp>
        <p:nvSpPr>
          <p:cNvPr id="2" name="CaixaDeTexto 1"/>
          <p:cNvSpPr txBox="1"/>
          <p:nvPr/>
        </p:nvSpPr>
        <p:spPr>
          <a:xfrm>
            <a:off x="179388" y="116632"/>
            <a:ext cx="8713092" cy="369332"/>
          </a:xfrm>
          <a:prstGeom prst="rect">
            <a:avLst/>
          </a:prstGeom>
          <a:noFill/>
        </p:spPr>
        <p:txBody>
          <a:bodyPr wrap="square" rtlCol="0">
            <a:spAutoFit/>
          </a:bodyPr>
          <a:lstStyle/>
          <a:p>
            <a:endParaRPr lang="pt-BR" dirty="0"/>
          </a:p>
        </p:txBody>
      </p:sp>
      <p:sp>
        <p:nvSpPr>
          <p:cNvPr id="10" name="CaixaDeTexto 9"/>
          <p:cNvSpPr txBox="1"/>
          <p:nvPr/>
        </p:nvSpPr>
        <p:spPr>
          <a:xfrm>
            <a:off x="73518" y="5427799"/>
            <a:ext cx="9044243" cy="1015663"/>
          </a:xfrm>
          <a:prstGeom prst="rect">
            <a:avLst/>
          </a:prstGeom>
          <a:noFill/>
        </p:spPr>
        <p:txBody>
          <a:bodyPr wrap="square" rtlCol="0">
            <a:spAutoFit/>
          </a:bodyPr>
          <a:lstStyle/>
          <a:p>
            <a:pPr algn="just"/>
            <a:r>
              <a:rPr lang="pt-BR" sz="2000" dirty="0">
                <a:latin typeface="+mn-lt"/>
                <a:ea typeface="+mn-ea"/>
              </a:rPr>
              <a:t>Agora, retorne ao </a:t>
            </a:r>
            <a:r>
              <a:rPr lang="pt-BR" sz="2000" dirty="0" smtClean="0">
                <a:latin typeface="+mn-lt"/>
                <a:ea typeface="+mn-ea"/>
              </a:rPr>
              <a:t>projeto. Deixe marcadas apenas as camadas ‘</a:t>
            </a:r>
            <a:r>
              <a:rPr lang="pt-BR" sz="2000" dirty="0" err="1" smtClean="0">
                <a:latin typeface="+mn-lt"/>
                <a:ea typeface="+mn-ea"/>
              </a:rPr>
              <a:t>Municipios_sp</a:t>
            </a:r>
            <a:r>
              <a:rPr lang="pt-BR" sz="2000" dirty="0" smtClean="0">
                <a:latin typeface="+mn-lt"/>
                <a:ea typeface="+mn-ea"/>
              </a:rPr>
              <a:t>’ (a), que contém o mapa temático da taxa de mortalidade por câncer de mama, e Brasil (b)</a:t>
            </a:r>
            <a:endParaRPr lang="pt-BR" sz="2000" dirty="0">
              <a:latin typeface="+mn-lt"/>
              <a:ea typeface="+mn-ea"/>
            </a:endParaRPr>
          </a:p>
        </p:txBody>
      </p:sp>
      <p:cxnSp>
        <p:nvCxnSpPr>
          <p:cNvPr id="7" name="Conector de Seta Reta 6"/>
          <p:cNvCxnSpPr/>
          <p:nvPr/>
        </p:nvCxnSpPr>
        <p:spPr>
          <a:xfrm>
            <a:off x="1223628" y="3356992"/>
            <a:ext cx="648072" cy="1440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594816" y="2984996"/>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3" name="Conector de Seta Reta 12"/>
          <p:cNvCxnSpPr/>
          <p:nvPr/>
        </p:nvCxnSpPr>
        <p:spPr>
          <a:xfrm>
            <a:off x="1223628" y="4306709"/>
            <a:ext cx="648072" cy="1440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CaixaDeTexto 8"/>
          <p:cNvSpPr txBox="1"/>
          <p:nvPr/>
        </p:nvSpPr>
        <p:spPr>
          <a:xfrm>
            <a:off x="593620" y="3980718"/>
            <a:ext cx="467990" cy="369332"/>
          </a:xfrm>
          <a:prstGeom prst="rect">
            <a:avLst/>
          </a:prstGeom>
          <a:noFill/>
        </p:spPr>
        <p:txBody>
          <a:bodyPr wrap="square" rtlCol="0">
            <a:spAutoFit/>
          </a:bodyPr>
          <a:lstStyle/>
          <a:p>
            <a:r>
              <a:rPr lang="en-GB" dirty="0" smtClean="0">
                <a:solidFill>
                  <a:srgbClr val="FF0000"/>
                </a:solidFill>
              </a:rPr>
              <a:t>(b)</a:t>
            </a:r>
            <a:endParaRPr lang="en-GB" dirty="0">
              <a:solidFill>
                <a:srgbClr val="FF0000"/>
              </a:solidFill>
            </a:endParaRPr>
          </a:p>
        </p:txBody>
      </p:sp>
    </p:spTree>
    <p:extLst>
      <p:ext uri="{BB962C8B-B14F-4D97-AF65-F5344CB8AC3E}">
        <p14:creationId xmlns:p14="http://schemas.microsoft.com/office/powerpoint/2010/main" val="2884454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8252" y="701407"/>
            <a:ext cx="8660709" cy="1631216"/>
          </a:xfrm>
          <a:prstGeom prst="rect">
            <a:avLst/>
          </a:prstGeom>
          <a:noFill/>
        </p:spPr>
        <p:txBody>
          <a:bodyPr wrap="square" rtlCol="0">
            <a:spAutoFit/>
          </a:bodyPr>
          <a:lstStyle/>
          <a:p>
            <a:pPr algn="just"/>
            <a:r>
              <a:rPr lang="pt-BR" sz="2000" dirty="0" smtClean="0">
                <a:latin typeface="+mn-lt"/>
                <a:ea typeface="+mn-ea"/>
              </a:rPr>
              <a:t>	Retorne para a </a:t>
            </a:r>
            <a:r>
              <a:rPr lang="pt-BR" sz="2000" dirty="0">
                <a:latin typeface="+mn-lt"/>
                <a:ea typeface="+mn-ea"/>
              </a:rPr>
              <a:t>janela do compositor e insira o segundo mapa, desenhando através do ícone </a:t>
            </a:r>
            <a:r>
              <a:rPr lang="pt-BR" sz="2000" dirty="0" smtClean="0">
                <a:latin typeface="+mn-lt"/>
                <a:ea typeface="+mn-ea"/>
              </a:rPr>
              <a:t>‘Adicionar </a:t>
            </a:r>
            <a:r>
              <a:rPr lang="pt-BR" sz="2000" dirty="0">
                <a:latin typeface="+mn-lt"/>
                <a:ea typeface="+mn-ea"/>
              </a:rPr>
              <a:t>novo </a:t>
            </a:r>
            <a:r>
              <a:rPr lang="pt-BR" sz="2000" dirty="0" smtClean="0">
                <a:latin typeface="+mn-lt"/>
                <a:ea typeface="+mn-ea"/>
              </a:rPr>
              <a:t>mapa’ (passo </a:t>
            </a:r>
            <a:r>
              <a:rPr lang="pt-BR" sz="2000" dirty="0">
                <a:latin typeface="+mn-lt"/>
                <a:ea typeface="+mn-ea"/>
              </a:rPr>
              <a:t>3</a:t>
            </a:r>
            <a:r>
              <a:rPr lang="pt-BR" sz="2000" dirty="0" smtClean="0">
                <a:latin typeface="+mn-lt"/>
                <a:ea typeface="+mn-ea"/>
              </a:rPr>
              <a:t>). </a:t>
            </a:r>
            <a:r>
              <a:rPr lang="pt-BR" sz="2000" dirty="0">
                <a:latin typeface="+mn-lt"/>
                <a:ea typeface="+mn-ea"/>
              </a:rPr>
              <a:t>Arraste-o para o posição central (passo </a:t>
            </a:r>
            <a:r>
              <a:rPr lang="pt-BR" sz="2000" dirty="0" smtClean="0">
                <a:latin typeface="+mn-lt"/>
                <a:ea typeface="+mn-ea"/>
              </a:rPr>
              <a:t>4) </a:t>
            </a:r>
            <a:r>
              <a:rPr lang="pt-BR" sz="2000" dirty="0">
                <a:latin typeface="+mn-lt"/>
                <a:ea typeface="+mn-ea"/>
              </a:rPr>
              <a:t>e depois ajuste a uma escala (passo </a:t>
            </a:r>
            <a:r>
              <a:rPr lang="pt-BR" sz="2000" dirty="0" smtClean="0">
                <a:latin typeface="+mn-lt"/>
                <a:ea typeface="+mn-ea"/>
              </a:rPr>
              <a:t>5) </a:t>
            </a:r>
            <a:r>
              <a:rPr lang="pt-BR" sz="2000" dirty="0">
                <a:latin typeface="+mn-lt"/>
                <a:ea typeface="+mn-ea"/>
              </a:rPr>
              <a:t>que melhor se adeque ao estado de São Paulo com suas delimitações municipais. Em seguida, insira uma nova barra de escala (passo </a:t>
            </a:r>
            <a:r>
              <a:rPr lang="pt-BR" sz="2000" dirty="0" smtClean="0">
                <a:latin typeface="+mn-lt"/>
                <a:ea typeface="+mn-ea"/>
              </a:rPr>
              <a:t>6).</a:t>
            </a:r>
            <a:endParaRPr lang="pt-BR" sz="2000" dirty="0">
              <a:latin typeface="+mn-lt"/>
              <a:ea typeface="+mn-ea"/>
            </a:endParaRPr>
          </a:p>
        </p:txBody>
      </p:sp>
      <p:sp>
        <p:nvSpPr>
          <p:cNvPr id="4" name="CaixaDeTexto 3"/>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Construindo o segundo mapa</a:t>
            </a:r>
            <a:endParaRPr lang="pt-BR" sz="3200" u="sng" cap="all" dirty="0">
              <a:blipFill>
                <a:blip r:embed="rId2">
                  <a:extLst>
                    <a:ext uri="{28A0092B-C50C-407E-A947-70E740481C1C}">
                      <a14:useLocalDpi xmlns:a14="http://schemas.microsoft.com/office/drawing/2010/main" val="0"/>
                    </a:ext>
                  </a:extLst>
                </a:blip>
                <a:tile tx="6350" ty="-127000" sx="65000" sy="64000" flip="none" algn="tl"/>
              </a:blipFill>
              <a:latin typeface="+mj-lt"/>
              <a:cs typeface="+mj-cs"/>
            </a:endParaRPr>
          </a:p>
        </p:txBody>
      </p:sp>
      <p:pic>
        <p:nvPicPr>
          <p:cNvPr id="5" name="Imagem 4"/>
          <p:cNvPicPr>
            <a:picLocks noChangeAspect="1"/>
          </p:cNvPicPr>
          <p:nvPr/>
        </p:nvPicPr>
        <p:blipFill>
          <a:blip r:embed="rId3"/>
          <a:stretch>
            <a:fillRect/>
          </a:stretch>
        </p:blipFill>
        <p:spPr>
          <a:xfrm>
            <a:off x="2080971" y="2358911"/>
            <a:ext cx="4855269" cy="4308482"/>
          </a:xfrm>
          <a:prstGeom prst="rect">
            <a:avLst/>
          </a:prstGeom>
        </p:spPr>
      </p:pic>
    </p:spTree>
    <p:extLst>
      <p:ext uri="{BB962C8B-B14F-4D97-AF65-F5344CB8AC3E}">
        <p14:creationId xmlns:p14="http://schemas.microsoft.com/office/powerpoint/2010/main" val="265636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5673"/>
            <a:ext cx="8013686" cy="1151965"/>
          </a:xfrm>
        </p:spPr>
        <p:txBody>
          <a:bodyPr>
            <a:normAutofit/>
          </a:bodyPr>
          <a:lstStyle/>
          <a:p>
            <a:r>
              <a:rPr lang="pt-BR" u="sng" dirty="0" smtClean="0"/>
              <a:t>Abrindo as camadas </a:t>
            </a:r>
            <a:endParaRPr lang="pt-BR" u="sng" dirty="0"/>
          </a:p>
        </p:txBody>
      </p:sp>
      <p:sp>
        <p:nvSpPr>
          <p:cNvPr id="3" name="Espaço Reservado para Conteúdo 2"/>
          <p:cNvSpPr>
            <a:spLocks noGrp="1"/>
          </p:cNvSpPr>
          <p:nvPr>
            <p:ph idx="1"/>
          </p:nvPr>
        </p:nvSpPr>
        <p:spPr>
          <a:xfrm>
            <a:off x="467544" y="2276872"/>
            <a:ext cx="8507288" cy="4708525"/>
          </a:xfrm>
        </p:spPr>
        <p:txBody>
          <a:bodyPr/>
          <a:lstStyle/>
          <a:p>
            <a:pPr marL="0" indent="0">
              <a:buNone/>
            </a:pPr>
            <a:r>
              <a:rPr lang="pt-BR" dirty="0" smtClean="0"/>
              <a:t>Abrir o </a:t>
            </a:r>
            <a:r>
              <a:rPr lang="pt-BR" dirty="0" err="1" smtClean="0"/>
              <a:t>Qgis</a:t>
            </a:r>
            <a:r>
              <a:rPr lang="pt-BR" dirty="0" smtClean="0"/>
              <a:t> e inserir as camadas:</a:t>
            </a:r>
            <a:endParaRPr lang="pt-BR" dirty="0"/>
          </a:p>
          <a:p>
            <a:pPr marL="0" indent="0">
              <a:buNone/>
            </a:pPr>
            <a:endParaRPr lang="pt-BR" dirty="0"/>
          </a:p>
          <a:p>
            <a:r>
              <a:rPr lang="pt-BR" dirty="0" err="1" smtClean="0"/>
              <a:t>America_do_sul</a:t>
            </a:r>
            <a:endParaRPr lang="pt-BR" dirty="0" smtClean="0"/>
          </a:p>
          <a:p>
            <a:r>
              <a:rPr lang="pt-BR" dirty="0" smtClean="0"/>
              <a:t>Brasil</a:t>
            </a:r>
          </a:p>
          <a:p>
            <a:r>
              <a:rPr lang="pt-BR" dirty="0" err="1" smtClean="0"/>
              <a:t>Municipios_sp</a:t>
            </a:r>
            <a:endParaRPr lang="pt-BR" dirty="0" smtClean="0"/>
          </a:p>
          <a:p>
            <a:pPr marL="0" indent="0">
              <a:buNone/>
            </a:pPr>
            <a:endParaRPr lang="pt-BR" dirty="0"/>
          </a:p>
        </p:txBody>
      </p:sp>
    </p:spTree>
    <p:extLst>
      <p:ext uri="{BB962C8B-B14F-4D97-AF65-F5344CB8AC3E}">
        <p14:creationId xmlns:p14="http://schemas.microsoft.com/office/powerpoint/2010/main" val="1915319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75995" y="793977"/>
            <a:ext cx="8681949" cy="1631216"/>
          </a:xfrm>
          <a:prstGeom prst="rect">
            <a:avLst/>
          </a:prstGeom>
        </p:spPr>
        <p:txBody>
          <a:bodyPr wrap="square">
            <a:spAutoFit/>
          </a:bodyPr>
          <a:lstStyle/>
          <a:p>
            <a:r>
              <a:rPr lang="pt-BR" sz="2000" dirty="0" smtClean="0">
                <a:latin typeface="+mn-lt"/>
                <a:ea typeface="+mn-ea"/>
              </a:rPr>
              <a:t>Antes de adicionar a legenda, inserir a contagem de feições na legenda do mapa temático dos município do estado de São Paulo. </a:t>
            </a:r>
          </a:p>
          <a:p>
            <a:r>
              <a:rPr lang="pt-BR" sz="2000" dirty="0" smtClean="0">
                <a:latin typeface="+mn-lt"/>
                <a:ea typeface="+mn-ea"/>
              </a:rPr>
              <a:t>Depois, clicar </a:t>
            </a:r>
            <a:r>
              <a:rPr lang="pt-BR" sz="2000" dirty="0">
                <a:latin typeface="+mn-lt"/>
                <a:ea typeface="+mn-ea"/>
              </a:rPr>
              <a:t>no ícone ‘Adicionar nova legenda</a:t>
            </a:r>
            <a:r>
              <a:rPr lang="pt-BR" sz="2000" dirty="0" smtClean="0">
                <a:latin typeface="+mn-lt"/>
                <a:ea typeface="+mn-ea"/>
              </a:rPr>
              <a:t>’ (a), </a:t>
            </a:r>
            <a:r>
              <a:rPr lang="pt-BR" sz="2000" dirty="0">
                <a:latin typeface="+mn-lt"/>
                <a:ea typeface="+mn-ea"/>
              </a:rPr>
              <a:t>posicionar o mouse no local onde ficará o canto superior esquerdo da </a:t>
            </a:r>
            <a:r>
              <a:rPr lang="pt-BR" sz="2000" dirty="0" smtClean="0">
                <a:latin typeface="+mn-lt"/>
                <a:ea typeface="+mn-ea"/>
              </a:rPr>
              <a:t>legenda (b), </a:t>
            </a:r>
            <a:r>
              <a:rPr lang="pt-BR" sz="2000" dirty="0">
                <a:latin typeface="+mn-lt"/>
                <a:ea typeface="+mn-ea"/>
              </a:rPr>
              <a:t>arrastar o mouse para definir o retângulo que conterá a legenda e soltar o mouse.</a:t>
            </a:r>
          </a:p>
        </p:txBody>
      </p:sp>
      <p:sp>
        <p:nvSpPr>
          <p:cNvPr id="9" name="CaixaDeTexto 8"/>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Adicionar</a:t>
            </a:r>
            <a:r>
              <a:rPr lang="pt-BR" sz="2400" dirty="0" smtClean="0"/>
              <a:t>  </a:t>
            </a:r>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Legenda</a:t>
            </a:r>
            <a:endParaRPr lang="pt-BR" sz="3200" u="sng" cap="all" dirty="0">
              <a:blipFill>
                <a:blip r:embed="rId2">
                  <a:extLst>
                    <a:ext uri="{28A0092B-C50C-407E-A947-70E740481C1C}">
                      <a14:useLocalDpi xmlns:a14="http://schemas.microsoft.com/office/drawing/2010/main" val="0"/>
                    </a:ext>
                  </a:extLst>
                </a:blip>
                <a:tile tx="6350" ty="-127000" sx="65000" sy="64000" flip="none" algn="tl"/>
              </a:blipFill>
              <a:latin typeface="+mj-lt"/>
              <a:cs typeface="+mj-cs"/>
            </a:endParaRPr>
          </a:p>
        </p:txBody>
      </p:sp>
      <p:pic>
        <p:nvPicPr>
          <p:cNvPr id="4" name="Imagem 3"/>
          <p:cNvPicPr>
            <a:picLocks noChangeAspect="1"/>
          </p:cNvPicPr>
          <p:nvPr/>
        </p:nvPicPr>
        <p:blipFill>
          <a:blip r:embed="rId3"/>
          <a:stretch>
            <a:fillRect/>
          </a:stretch>
        </p:blipFill>
        <p:spPr>
          <a:xfrm>
            <a:off x="1830249" y="2517763"/>
            <a:ext cx="5573439" cy="4045951"/>
          </a:xfrm>
          <a:prstGeom prst="rect">
            <a:avLst/>
          </a:prstGeom>
        </p:spPr>
      </p:pic>
    </p:spTree>
    <p:extLst>
      <p:ext uri="{BB962C8B-B14F-4D97-AF65-F5344CB8AC3E}">
        <p14:creationId xmlns:p14="http://schemas.microsoft.com/office/powerpoint/2010/main" val="1306528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866177"/>
            <a:ext cx="8752873" cy="1631216"/>
          </a:xfrm>
          <a:prstGeom prst="rect">
            <a:avLst/>
          </a:prstGeom>
          <a:noFill/>
        </p:spPr>
        <p:txBody>
          <a:bodyPr wrap="square" rtlCol="0">
            <a:spAutoFit/>
          </a:bodyPr>
          <a:lstStyle/>
          <a:p>
            <a:r>
              <a:rPr lang="pt-BR" sz="2000" dirty="0" smtClean="0">
                <a:latin typeface="+mn-lt"/>
                <a:ea typeface="+mn-ea"/>
              </a:rPr>
              <a:t>Alterar a legenda conforme a figura abaixo. Como a primeira categoria da legenda inclui somente municípios com valores de taxas iguais a zero e a segunda e as demais contem valores maiores que zero, faremos a edição dos valores da segunda categoria (a). Notar a opção “Quebrar texto em” e o uso da “/” para fazer a quebra do título da legenda (b). </a:t>
            </a:r>
          </a:p>
        </p:txBody>
      </p:sp>
      <p:sp>
        <p:nvSpPr>
          <p:cNvPr id="9" name="Retângulo 8"/>
          <p:cNvSpPr/>
          <p:nvPr/>
        </p:nvSpPr>
        <p:spPr>
          <a:xfrm>
            <a:off x="251520" y="118954"/>
            <a:ext cx="2816156" cy="584775"/>
          </a:xfrm>
          <a:prstGeom prst="rect">
            <a:avLst/>
          </a:prstGeom>
        </p:spPr>
        <p:txBody>
          <a:bodyPr wrap="none">
            <a:spAutoFit/>
          </a:bodyPr>
          <a:lstStyle/>
          <a:p>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Editar a legenda</a:t>
            </a:r>
            <a:endParaRPr lang="pt-BR" sz="3200" u="sng" cap="all" dirty="0">
              <a:blipFill>
                <a:blip r:embed="rId2">
                  <a:extLst>
                    <a:ext uri="{28A0092B-C50C-407E-A947-70E740481C1C}">
                      <a14:useLocalDpi xmlns:a14="http://schemas.microsoft.com/office/drawing/2010/main" val="0"/>
                    </a:ext>
                  </a:extLst>
                </a:blip>
                <a:tile tx="6350" ty="-127000" sx="65000" sy="64000" flip="none" algn="tl"/>
              </a:blipFill>
              <a:latin typeface="+mj-lt"/>
              <a:cs typeface="+mj-cs"/>
            </a:endParaRPr>
          </a:p>
        </p:txBody>
      </p:sp>
      <p:pic>
        <p:nvPicPr>
          <p:cNvPr id="2" name="Imagem 1"/>
          <p:cNvPicPr>
            <a:picLocks noChangeAspect="1"/>
          </p:cNvPicPr>
          <p:nvPr/>
        </p:nvPicPr>
        <p:blipFill>
          <a:blip r:embed="rId3"/>
          <a:stretch>
            <a:fillRect/>
          </a:stretch>
        </p:blipFill>
        <p:spPr>
          <a:xfrm>
            <a:off x="924740" y="2924944"/>
            <a:ext cx="7406431" cy="3492510"/>
          </a:xfrm>
          <a:prstGeom prst="rect">
            <a:avLst/>
          </a:prstGeom>
        </p:spPr>
      </p:pic>
      <p:cxnSp>
        <p:nvCxnSpPr>
          <p:cNvPr id="11" name="Conector de Seta Reta 10"/>
          <p:cNvCxnSpPr/>
          <p:nvPr/>
        </p:nvCxnSpPr>
        <p:spPr>
          <a:xfrm flipH="1">
            <a:off x="7092280" y="5589240"/>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7488170" y="5404574"/>
            <a:ext cx="734835" cy="369332"/>
          </a:xfrm>
          <a:prstGeom prst="rect">
            <a:avLst/>
          </a:prstGeom>
          <a:noFill/>
        </p:spPr>
        <p:txBody>
          <a:bodyPr wrap="square" rtlCol="0">
            <a:spAutoFit/>
          </a:bodyPr>
          <a:lstStyle/>
          <a:p>
            <a:r>
              <a:rPr lang="en-GB" dirty="0" smtClean="0">
                <a:solidFill>
                  <a:srgbClr val="FF0000"/>
                </a:solidFill>
              </a:rPr>
              <a:t>(a)</a:t>
            </a:r>
            <a:endParaRPr lang="en-GB" dirty="0">
              <a:solidFill>
                <a:srgbClr val="FF0000"/>
              </a:solidFill>
            </a:endParaRPr>
          </a:p>
        </p:txBody>
      </p:sp>
      <p:cxnSp>
        <p:nvCxnSpPr>
          <p:cNvPr id="16" name="Conector de Seta Reta 15"/>
          <p:cNvCxnSpPr/>
          <p:nvPr/>
        </p:nvCxnSpPr>
        <p:spPr>
          <a:xfrm flipH="1">
            <a:off x="8151150" y="4581128"/>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8511190" y="4365104"/>
            <a:ext cx="632810" cy="369332"/>
          </a:xfrm>
          <a:prstGeom prst="rect">
            <a:avLst/>
          </a:prstGeom>
          <a:noFill/>
        </p:spPr>
        <p:txBody>
          <a:bodyPr wrap="square" rtlCol="0">
            <a:spAutoFit/>
          </a:bodyPr>
          <a:lstStyle/>
          <a:p>
            <a:r>
              <a:rPr lang="en-GB" dirty="0" smtClean="0">
                <a:solidFill>
                  <a:srgbClr val="FF0000"/>
                </a:solidFill>
              </a:rPr>
              <a:t>(b)</a:t>
            </a:r>
            <a:endParaRPr lang="en-GB" dirty="0">
              <a:solidFill>
                <a:srgbClr val="FF0000"/>
              </a:solidFill>
            </a:endParaRPr>
          </a:p>
        </p:txBody>
      </p:sp>
    </p:spTree>
    <p:extLst>
      <p:ext uri="{BB962C8B-B14F-4D97-AF65-F5344CB8AC3E}">
        <p14:creationId xmlns:p14="http://schemas.microsoft.com/office/powerpoint/2010/main" val="613164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23528" y="102443"/>
            <a:ext cx="8582025" cy="6638925"/>
          </a:xfrm>
          <a:prstGeom prst="rect">
            <a:avLst/>
          </a:prstGeom>
        </p:spPr>
      </p:pic>
    </p:spTree>
    <p:extLst>
      <p:ext uri="{BB962C8B-B14F-4D97-AF65-F5344CB8AC3E}">
        <p14:creationId xmlns:p14="http://schemas.microsoft.com/office/powerpoint/2010/main" val="3222534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18344" y="2257581"/>
            <a:ext cx="8166405" cy="4301671"/>
          </a:xfrm>
          <a:prstGeom prst="rect">
            <a:avLst/>
          </a:prstGeom>
        </p:spPr>
      </p:pic>
      <p:sp>
        <p:nvSpPr>
          <p:cNvPr id="2" name="Retângulo 1"/>
          <p:cNvSpPr/>
          <p:nvPr/>
        </p:nvSpPr>
        <p:spPr>
          <a:xfrm>
            <a:off x="221288" y="748462"/>
            <a:ext cx="8815208" cy="1323439"/>
          </a:xfrm>
          <a:prstGeom prst="rect">
            <a:avLst/>
          </a:prstGeom>
        </p:spPr>
        <p:txBody>
          <a:bodyPr wrap="square">
            <a:spAutoFit/>
          </a:bodyPr>
          <a:lstStyle/>
          <a:p>
            <a:r>
              <a:rPr lang="pt-BR" sz="2000" dirty="0">
                <a:latin typeface="+mn-lt"/>
                <a:ea typeface="+mn-ea"/>
              </a:rPr>
              <a:t>Clicar no botão </a:t>
            </a:r>
            <a:r>
              <a:rPr lang="pt-BR" sz="2000" dirty="0" smtClean="0">
                <a:latin typeface="+mn-lt"/>
                <a:ea typeface="+mn-ea"/>
              </a:rPr>
              <a:t>‘Adicionar imagem’ </a:t>
            </a:r>
            <a:r>
              <a:rPr lang="pt-BR" sz="2000" dirty="0">
                <a:latin typeface="+mn-lt"/>
                <a:ea typeface="+mn-ea"/>
              </a:rPr>
              <a:t>(a), posicionar o cursor do mouse no local onde o canto superior esquerdo do retângulo ficará, arrastar e soltar (b</a:t>
            </a:r>
            <a:r>
              <a:rPr lang="pt-BR" sz="2000" dirty="0" smtClean="0">
                <a:latin typeface="+mn-lt"/>
                <a:ea typeface="+mn-ea"/>
              </a:rPr>
              <a:t>). No </a:t>
            </a:r>
            <a:r>
              <a:rPr lang="pt-BR" sz="2000" dirty="0">
                <a:latin typeface="+mn-lt"/>
                <a:ea typeface="+mn-ea"/>
              </a:rPr>
              <a:t>painel </a:t>
            </a:r>
            <a:r>
              <a:rPr lang="pt-BR" sz="2000" dirty="0" smtClean="0">
                <a:latin typeface="+mn-lt"/>
                <a:ea typeface="+mn-ea"/>
              </a:rPr>
              <a:t>‘Propriedades </a:t>
            </a:r>
            <a:r>
              <a:rPr lang="pt-BR" sz="2000" dirty="0">
                <a:latin typeface="+mn-lt"/>
                <a:ea typeface="+mn-ea"/>
              </a:rPr>
              <a:t>do </a:t>
            </a:r>
            <a:r>
              <a:rPr lang="pt-BR" sz="2000" dirty="0" smtClean="0">
                <a:latin typeface="+mn-lt"/>
                <a:ea typeface="+mn-ea"/>
              </a:rPr>
              <a:t>item’, </a:t>
            </a:r>
            <a:r>
              <a:rPr lang="pt-BR" sz="2000" dirty="0">
                <a:latin typeface="+mn-lt"/>
                <a:ea typeface="+mn-ea"/>
              </a:rPr>
              <a:t>clicar em </a:t>
            </a:r>
            <a:r>
              <a:rPr lang="pt-BR" sz="2000" dirty="0" smtClean="0">
                <a:latin typeface="+mn-lt"/>
                <a:ea typeface="+mn-ea"/>
              </a:rPr>
              <a:t>‘Buscar Pastas’ (</a:t>
            </a:r>
            <a:r>
              <a:rPr lang="pt-BR" sz="2000" dirty="0" err="1" smtClean="0">
                <a:latin typeface="+mn-lt"/>
                <a:ea typeface="+mn-ea"/>
              </a:rPr>
              <a:t>Search</a:t>
            </a:r>
            <a:r>
              <a:rPr lang="pt-BR" sz="2000" dirty="0" smtClean="0">
                <a:latin typeface="+mn-lt"/>
                <a:ea typeface="+mn-ea"/>
              </a:rPr>
              <a:t> </a:t>
            </a:r>
            <a:r>
              <a:rPr lang="pt-BR" sz="2000" dirty="0" err="1" smtClean="0">
                <a:latin typeface="+mn-lt"/>
                <a:ea typeface="+mn-ea"/>
              </a:rPr>
              <a:t>diretories</a:t>
            </a:r>
            <a:r>
              <a:rPr lang="pt-BR" sz="2000" dirty="0" smtClean="0">
                <a:latin typeface="+mn-lt"/>
                <a:ea typeface="+mn-ea"/>
              </a:rPr>
              <a:t>) (c</a:t>
            </a:r>
            <a:r>
              <a:rPr lang="pt-BR" sz="2000" dirty="0">
                <a:latin typeface="+mn-lt"/>
                <a:ea typeface="+mn-ea"/>
              </a:rPr>
              <a:t>), escolher a seta de norte desejada e clicar sobre ela.</a:t>
            </a:r>
          </a:p>
        </p:txBody>
      </p:sp>
      <p:sp>
        <p:nvSpPr>
          <p:cNvPr id="3" name="Retângulo 2"/>
          <p:cNvSpPr/>
          <p:nvPr/>
        </p:nvSpPr>
        <p:spPr>
          <a:xfrm>
            <a:off x="467544" y="132292"/>
            <a:ext cx="4200958" cy="584775"/>
          </a:xfrm>
          <a:prstGeom prst="rect">
            <a:avLst/>
          </a:prstGeom>
        </p:spPr>
        <p:txBody>
          <a:bodyPr wrap="none">
            <a:spAutoFit/>
          </a:bodyPr>
          <a:lstStyle/>
          <a:p>
            <a:r>
              <a:rPr lang="es-ES"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Adicionando seta</a:t>
            </a:r>
            <a:r>
              <a:rPr lang="es-ES" u="sng" dirty="0" smtClean="0"/>
              <a:t> </a:t>
            </a:r>
            <a:r>
              <a:rPr lang="es-ES" sz="3200" u="sng" cap="all" dirty="0" err="1">
                <a:blipFill>
                  <a:blip r:embed="rId3">
                    <a:extLst>
                      <a:ext uri="{28A0092B-C50C-407E-A947-70E740481C1C}">
                        <a14:useLocalDpi xmlns:a14="http://schemas.microsoft.com/office/drawing/2010/main" val="0"/>
                      </a:ext>
                    </a:extLst>
                  </a:blip>
                  <a:tile tx="6350" ty="-127000" sx="65000" sy="64000" flip="none" algn="tl"/>
                </a:blipFill>
                <a:latin typeface="+mj-lt"/>
                <a:cs typeface="+mj-cs"/>
              </a:rPr>
              <a:t>ao</a:t>
            </a:r>
            <a:r>
              <a:rPr lang="es-ES" u="sng" dirty="0" smtClean="0"/>
              <a:t> </a:t>
            </a:r>
            <a:r>
              <a:rPr lang="es-ES"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rPr>
              <a:t>Norte</a:t>
            </a:r>
          </a:p>
        </p:txBody>
      </p:sp>
      <p:sp>
        <p:nvSpPr>
          <p:cNvPr id="8" name="CaixaDeTexto 7"/>
          <p:cNvSpPr txBox="1"/>
          <p:nvPr/>
        </p:nvSpPr>
        <p:spPr>
          <a:xfrm>
            <a:off x="5990238" y="4936141"/>
            <a:ext cx="453970" cy="369332"/>
          </a:xfrm>
          <a:prstGeom prst="rect">
            <a:avLst/>
          </a:prstGeom>
          <a:noFill/>
        </p:spPr>
        <p:txBody>
          <a:bodyPr wrap="none" rtlCol="0">
            <a:spAutoFit/>
          </a:bodyPr>
          <a:lstStyle/>
          <a:p>
            <a:r>
              <a:rPr lang="pt-BR" dirty="0" smtClean="0">
                <a:solidFill>
                  <a:srgbClr val="FF0000"/>
                </a:solidFill>
              </a:rPr>
              <a:t>(c)</a:t>
            </a:r>
            <a:endParaRPr lang="pt-BR" dirty="0">
              <a:solidFill>
                <a:srgbClr val="FF0000"/>
              </a:solidFill>
            </a:endParaRPr>
          </a:p>
        </p:txBody>
      </p:sp>
      <p:cxnSp>
        <p:nvCxnSpPr>
          <p:cNvPr id="9" name="Conector de Seta Reta 8"/>
          <p:cNvCxnSpPr/>
          <p:nvPr/>
        </p:nvCxnSpPr>
        <p:spPr>
          <a:xfrm>
            <a:off x="5004048" y="3356992"/>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4717274" y="2977653"/>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cxnSp>
        <p:nvCxnSpPr>
          <p:cNvPr id="11" name="Conector de Seta Reta 10"/>
          <p:cNvCxnSpPr/>
          <p:nvPr/>
        </p:nvCxnSpPr>
        <p:spPr>
          <a:xfrm>
            <a:off x="221288" y="4131080"/>
            <a:ext cx="246256" cy="59406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51550" y="3668908"/>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5" name="Conector de Seta Reta 14"/>
          <p:cNvCxnSpPr/>
          <p:nvPr/>
        </p:nvCxnSpPr>
        <p:spPr>
          <a:xfrm>
            <a:off x="6084168" y="4725144"/>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9976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519112" y="290512"/>
            <a:ext cx="8105775" cy="6276975"/>
          </a:xfrm>
          <a:prstGeom prst="rect">
            <a:avLst/>
          </a:prstGeom>
        </p:spPr>
      </p:pic>
    </p:spTree>
    <p:extLst>
      <p:ext uri="{BB962C8B-B14F-4D97-AF65-F5344CB8AC3E}">
        <p14:creationId xmlns:p14="http://schemas.microsoft.com/office/powerpoint/2010/main" val="545148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58569" y="2033180"/>
            <a:ext cx="8328796" cy="4434974"/>
          </a:xfrm>
          <a:prstGeom prst="rect">
            <a:avLst/>
          </a:prstGeom>
        </p:spPr>
      </p:pic>
      <p:sp>
        <p:nvSpPr>
          <p:cNvPr id="2" name="CaixaDeTexto 1"/>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Adicionar</a:t>
            </a:r>
            <a:r>
              <a:rPr lang="pt-BR" sz="2400" dirty="0" smtClean="0"/>
              <a:t>  </a:t>
            </a:r>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Rótulo</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cxnSp>
        <p:nvCxnSpPr>
          <p:cNvPr id="11" name="Conector de Seta Reta 10"/>
          <p:cNvCxnSpPr>
            <a:stCxn id="13" idx="2"/>
          </p:cNvCxnSpPr>
          <p:nvPr/>
        </p:nvCxnSpPr>
        <p:spPr>
          <a:xfrm>
            <a:off x="233397" y="4086364"/>
            <a:ext cx="125172" cy="5667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Conector de Seta Reta 11"/>
          <p:cNvCxnSpPr/>
          <p:nvPr/>
        </p:nvCxnSpPr>
        <p:spPr>
          <a:xfrm flipH="1">
            <a:off x="6804248" y="4086364"/>
            <a:ext cx="337442" cy="3281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0" y="3717032"/>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14" name="CaixaDeTexto 13"/>
          <p:cNvSpPr txBox="1"/>
          <p:nvPr/>
        </p:nvSpPr>
        <p:spPr>
          <a:xfrm>
            <a:off x="7236296" y="3572993"/>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10" name="Retângulo 9"/>
          <p:cNvSpPr/>
          <p:nvPr/>
        </p:nvSpPr>
        <p:spPr>
          <a:xfrm>
            <a:off x="107504" y="859462"/>
            <a:ext cx="8925973" cy="1015663"/>
          </a:xfrm>
          <a:prstGeom prst="rect">
            <a:avLst/>
          </a:prstGeom>
        </p:spPr>
        <p:txBody>
          <a:bodyPr wrap="square">
            <a:spAutoFit/>
          </a:bodyPr>
          <a:lstStyle/>
          <a:p>
            <a:pPr algn="just"/>
            <a:r>
              <a:rPr lang="pt-BR" sz="2000" dirty="0">
                <a:latin typeface="+mn-lt"/>
                <a:ea typeface="+mn-ea"/>
              </a:rPr>
              <a:t>Clicar em </a:t>
            </a:r>
            <a:r>
              <a:rPr lang="pt-BR" sz="2000" dirty="0" smtClean="0">
                <a:latin typeface="+mn-lt"/>
                <a:ea typeface="+mn-ea"/>
              </a:rPr>
              <a:t>‘Adicionar </a:t>
            </a:r>
            <a:r>
              <a:rPr lang="pt-BR" sz="2000" dirty="0">
                <a:latin typeface="+mn-lt"/>
                <a:ea typeface="+mn-ea"/>
              </a:rPr>
              <a:t>novo </a:t>
            </a:r>
            <a:r>
              <a:rPr lang="pt-BR" sz="2000" dirty="0" smtClean="0">
                <a:latin typeface="+mn-lt"/>
                <a:ea typeface="+mn-ea"/>
              </a:rPr>
              <a:t>rótulo’(a</a:t>
            </a:r>
            <a:r>
              <a:rPr lang="pt-BR" sz="2000" dirty="0">
                <a:latin typeface="+mn-lt"/>
                <a:ea typeface="+mn-ea"/>
              </a:rPr>
              <a:t>) e inserir no mapa o retângulo do rótulo em uma posição adequada e </a:t>
            </a:r>
            <a:r>
              <a:rPr lang="pt-BR" sz="2000" dirty="0" smtClean="0">
                <a:latin typeface="+mn-lt"/>
                <a:ea typeface="+mn-ea"/>
              </a:rPr>
              <a:t>conveniente. No </a:t>
            </a:r>
            <a:r>
              <a:rPr lang="pt-BR" sz="2000" dirty="0">
                <a:latin typeface="+mn-lt"/>
                <a:ea typeface="+mn-ea"/>
              </a:rPr>
              <a:t>painel </a:t>
            </a:r>
            <a:r>
              <a:rPr lang="pt-BR" sz="2000" dirty="0" smtClean="0">
                <a:latin typeface="+mn-lt"/>
                <a:ea typeface="+mn-ea"/>
              </a:rPr>
              <a:t>‘Propriedades </a:t>
            </a:r>
            <a:r>
              <a:rPr lang="pt-BR" sz="2000" dirty="0">
                <a:latin typeface="+mn-lt"/>
                <a:ea typeface="+mn-ea"/>
              </a:rPr>
              <a:t>do </a:t>
            </a:r>
            <a:r>
              <a:rPr lang="pt-BR" sz="2000" dirty="0" smtClean="0">
                <a:latin typeface="+mn-lt"/>
                <a:ea typeface="+mn-ea"/>
              </a:rPr>
              <a:t>item’ </a:t>
            </a:r>
            <a:r>
              <a:rPr lang="pt-BR" sz="2000" dirty="0">
                <a:latin typeface="+mn-lt"/>
                <a:ea typeface="+mn-ea"/>
              </a:rPr>
              <a:t>(b) irá aparecer o rótulo e suas características.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403648" y="2245492"/>
            <a:ext cx="5950247" cy="4316599"/>
          </a:xfrm>
          <a:prstGeom prst="rect">
            <a:avLst/>
          </a:prstGeom>
        </p:spPr>
      </p:pic>
      <p:sp>
        <p:nvSpPr>
          <p:cNvPr id="3" name="CaixaDeTexto 2"/>
          <p:cNvSpPr txBox="1"/>
          <p:nvPr/>
        </p:nvSpPr>
        <p:spPr>
          <a:xfrm>
            <a:off x="170003" y="808020"/>
            <a:ext cx="8712968" cy="1015663"/>
          </a:xfrm>
          <a:prstGeom prst="rect">
            <a:avLst/>
          </a:prstGeom>
          <a:noFill/>
        </p:spPr>
        <p:txBody>
          <a:bodyPr wrap="square" rtlCol="0">
            <a:spAutoFit/>
          </a:bodyPr>
          <a:lstStyle/>
          <a:p>
            <a:r>
              <a:rPr lang="pt-BR" sz="2000" dirty="0" smtClean="0">
                <a:latin typeface="+mn-lt"/>
                <a:ea typeface="+mn-ea"/>
              </a:rPr>
              <a:t>Digitar</a:t>
            </a:r>
            <a:r>
              <a:rPr lang="pt-BR" dirty="0" smtClean="0"/>
              <a:t> </a:t>
            </a:r>
            <a:r>
              <a:rPr lang="pt-BR" sz="2000" dirty="0">
                <a:latin typeface="+mn-lt"/>
                <a:ea typeface="+mn-ea"/>
              </a:rPr>
              <a:t>o rótulo em </a:t>
            </a:r>
            <a:r>
              <a:rPr lang="pt-BR" sz="2000" dirty="0" smtClean="0">
                <a:latin typeface="+mn-lt"/>
                <a:ea typeface="+mn-ea"/>
              </a:rPr>
              <a:t>‘propriedade principais’(</a:t>
            </a:r>
            <a:r>
              <a:rPr lang="pt-BR" sz="2000" dirty="0">
                <a:latin typeface="+mn-lt"/>
                <a:ea typeface="+mn-ea"/>
              </a:rPr>
              <a:t>a)</a:t>
            </a:r>
          </a:p>
          <a:p>
            <a:r>
              <a:rPr lang="pt-BR" sz="2000" dirty="0">
                <a:latin typeface="+mn-lt"/>
                <a:ea typeface="+mn-ea"/>
              </a:rPr>
              <a:t>Ajustar a fonte: alinhamento, cor, tamanho, etc. (b)</a:t>
            </a:r>
          </a:p>
          <a:p>
            <a:r>
              <a:rPr lang="pt-BR" sz="2000" dirty="0" smtClean="0">
                <a:latin typeface="+mn-lt"/>
                <a:ea typeface="+mn-ea"/>
              </a:rPr>
              <a:t>Vamos inserir também uma caixa de texto no mapa da esquerda.</a:t>
            </a:r>
            <a:endParaRPr lang="pt-BR" sz="2000" dirty="0">
              <a:latin typeface="+mn-lt"/>
              <a:ea typeface="+mn-ea"/>
            </a:endParaRPr>
          </a:p>
        </p:txBody>
      </p:sp>
      <p:cxnSp>
        <p:nvCxnSpPr>
          <p:cNvPr id="13" name="Conector de Seta Reta 12"/>
          <p:cNvCxnSpPr/>
          <p:nvPr/>
        </p:nvCxnSpPr>
        <p:spPr>
          <a:xfrm flipH="1">
            <a:off x="5295719" y="3356992"/>
            <a:ext cx="584901" cy="43037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4" name="Conector de Seta Reta 13"/>
          <p:cNvCxnSpPr/>
          <p:nvPr/>
        </p:nvCxnSpPr>
        <p:spPr>
          <a:xfrm flipH="1">
            <a:off x="7047188" y="5157192"/>
            <a:ext cx="360039" cy="2160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CaixaDeTexto 15"/>
          <p:cNvSpPr txBox="1"/>
          <p:nvPr/>
        </p:nvSpPr>
        <p:spPr>
          <a:xfrm>
            <a:off x="5904148" y="2895316"/>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17" name="CaixaDeTexto 16"/>
          <p:cNvSpPr txBox="1"/>
          <p:nvPr/>
        </p:nvSpPr>
        <p:spPr>
          <a:xfrm>
            <a:off x="7407227" y="4787860"/>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8" name="Retângulo 7"/>
          <p:cNvSpPr/>
          <p:nvPr/>
        </p:nvSpPr>
        <p:spPr>
          <a:xfrm>
            <a:off x="167366" y="171123"/>
            <a:ext cx="3822457" cy="584775"/>
          </a:xfrm>
          <a:prstGeom prst="rect">
            <a:avLst/>
          </a:prstGeom>
        </p:spPr>
        <p:txBody>
          <a:bodyPr wrap="none">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Como Editar o rótulo ?</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spTree>
    <p:extLst>
      <p:ext uri="{BB962C8B-B14F-4D97-AF65-F5344CB8AC3E}">
        <p14:creationId xmlns:p14="http://schemas.microsoft.com/office/powerpoint/2010/main" val="827716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1520" y="332656"/>
            <a:ext cx="8646462" cy="5688632"/>
          </a:xfrm>
          <a:prstGeom prst="rect">
            <a:avLst/>
          </a:prstGeom>
        </p:spPr>
      </p:pic>
    </p:spTree>
    <p:extLst>
      <p:ext uri="{BB962C8B-B14F-4D97-AF65-F5344CB8AC3E}">
        <p14:creationId xmlns:p14="http://schemas.microsoft.com/office/powerpoint/2010/main" val="320203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61643" y="1235930"/>
            <a:ext cx="6006777" cy="555932"/>
          </a:xfrm>
          <a:prstGeom prst="rect">
            <a:avLst/>
          </a:prstGeom>
        </p:spPr>
      </p:pic>
      <p:sp>
        <p:nvSpPr>
          <p:cNvPr id="27650" name="Título 1"/>
          <p:cNvSpPr>
            <a:spLocks noGrp="1"/>
          </p:cNvSpPr>
          <p:nvPr>
            <p:ph type="title"/>
          </p:nvPr>
        </p:nvSpPr>
        <p:spPr>
          <a:xfrm>
            <a:off x="107504" y="151655"/>
            <a:ext cx="8229600" cy="576263"/>
          </a:xfrm>
        </p:spPr>
        <p:txBody>
          <a:bodyPr>
            <a:normAutofit/>
          </a:bodyPr>
          <a:lstStyle/>
          <a:p>
            <a:r>
              <a:rPr lang="pt-BR" sz="3200" u="sng" dirty="0" smtClean="0">
                <a:ea typeface="ＭＳ Ｐゴシック" pitchFamily="34" charset="-128"/>
              </a:rPr>
              <a:t>Exportação do mapa</a:t>
            </a:r>
          </a:p>
        </p:txBody>
      </p:sp>
      <p:sp>
        <p:nvSpPr>
          <p:cNvPr id="5" name="Retângulo 4"/>
          <p:cNvSpPr/>
          <p:nvPr/>
        </p:nvSpPr>
        <p:spPr>
          <a:xfrm>
            <a:off x="4355976" y="1146439"/>
            <a:ext cx="1872208" cy="734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7653" name="Picture 2"/>
          <p:cNvPicPr>
            <a:picLocks noChangeAspect="1" noChangeArrowheads="1"/>
          </p:cNvPicPr>
          <p:nvPr/>
        </p:nvPicPr>
        <p:blipFill>
          <a:blip r:embed="rId3" cstate="print"/>
          <a:srcRect/>
          <a:stretch>
            <a:fillRect/>
          </a:stretch>
        </p:blipFill>
        <p:spPr bwMode="auto">
          <a:xfrm>
            <a:off x="1083717" y="2399600"/>
            <a:ext cx="360362" cy="358775"/>
          </a:xfrm>
          <a:prstGeom prst="rect">
            <a:avLst/>
          </a:prstGeom>
          <a:noFill/>
          <a:ln w="9525">
            <a:noFill/>
            <a:miter lim="800000"/>
            <a:headEnd/>
            <a:tailEnd/>
          </a:ln>
        </p:spPr>
      </p:pic>
      <p:pic>
        <p:nvPicPr>
          <p:cNvPr id="27654" name="Picture 3"/>
          <p:cNvPicPr>
            <a:picLocks noChangeAspect="1" noChangeArrowheads="1"/>
          </p:cNvPicPr>
          <p:nvPr/>
        </p:nvPicPr>
        <p:blipFill>
          <a:blip r:embed="rId4" cstate="print"/>
          <a:srcRect/>
          <a:stretch>
            <a:fillRect/>
          </a:stretch>
        </p:blipFill>
        <p:spPr bwMode="auto">
          <a:xfrm>
            <a:off x="1083717" y="3256924"/>
            <a:ext cx="360362" cy="360362"/>
          </a:xfrm>
          <a:prstGeom prst="rect">
            <a:avLst/>
          </a:prstGeom>
          <a:noFill/>
          <a:ln w="9525">
            <a:noFill/>
            <a:miter lim="800000"/>
            <a:headEnd/>
            <a:tailEnd/>
          </a:ln>
        </p:spPr>
      </p:pic>
      <p:pic>
        <p:nvPicPr>
          <p:cNvPr id="27655" name="Picture 4"/>
          <p:cNvPicPr>
            <a:picLocks noChangeAspect="1" noChangeArrowheads="1"/>
          </p:cNvPicPr>
          <p:nvPr/>
        </p:nvPicPr>
        <p:blipFill>
          <a:blip r:embed="rId5" cstate="print"/>
          <a:srcRect/>
          <a:stretch>
            <a:fillRect/>
          </a:stretch>
        </p:blipFill>
        <p:spPr bwMode="auto">
          <a:xfrm>
            <a:off x="1086768" y="4523098"/>
            <a:ext cx="360362" cy="358775"/>
          </a:xfrm>
          <a:prstGeom prst="rect">
            <a:avLst/>
          </a:prstGeom>
          <a:noFill/>
          <a:ln w="9525">
            <a:noFill/>
            <a:miter lim="800000"/>
            <a:headEnd/>
            <a:tailEnd/>
          </a:ln>
        </p:spPr>
      </p:pic>
      <p:pic>
        <p:nvPicPr>
          <p:cNvPr id="27656" name="Picture 5"/>
          <p:cNvPicPr>
            <a:picLocks noChangeAspect="1" noChangeArrowheads="1"/>
          </p:cNvPicPr>
          <p:nvPr/>
        </p:nvPicPr>
        <p:blipFill>
          <a:blip r:embed="rId6" cstate="print"/>
          <a:srcRect/>
          <a:stretch>
            <a:fillRect/>
          </a:stretch>
        </p:blipFill>
        <p:spPr bwMode="auto">
          <a:xfrm>
            <a:off x="1086768" y="5945817"/>
            <a:ext cx="360362" cy="360363"/>
          </a:xfrm>
          <a:prstGeom prst="rect">
            <a:avLst/>
          </a:prstGeom>
          <a:noFill/>
          <a:ln w="9525">
            <a:noFill/>
            <a:miter lim="800000"/>
            <a:headEnd/>
            <a:tailEnd/>
          </a:ln>
        </p:spPr>
      </p:pic>
      <p:sp>
        <p:nvSpPr>
          <p:cNvPr id="27657" name="CaixaDeTexto 9"/>
          <p:cNvSpPr txBox="1">
            <a:spLocks noChangeArrowheads="1"/>
          </p:cNvSpPr>
          <p:nvPr/>
        </p:nvSpPr>
        <p:spPr bwMode="auto">
          <a:xfrm>
            <a:off x="1591593" y="2352700"/>
            <a:ext cx="1380506" cy="400110"/>
          </a:xfrm>
          <a:prstGeom prst="rect">
            <a:avLst/>
          </a:prstGeom>
          <a:noFill/>
          <a:ln w="9525">
            <a:noFill/>
            <a:miter lim="800000"/>
            <a:headEnd/>
            <a:tailEnd/>
          </a:ln>
        </p:spPr>
        <p:txBody>
          <a:bodyPr wrap="none">
            <a:spAutoFit/>
          </a:bodyPr>
          <a:lstStyle/>
          <a:p>
            <a:r>
              <a:rPr lang="pt-BR" sz="2000" b="1" dirty="0">
                <a:latin typeface="+mn-lt"/>
                <a:ea typeface="+mn-ea"/>
              </a:rPr>
              <a:t>Imprimir</a:t>
            </a:r>
          </a:p>
        </p:txBody>
      </p:sp>
      <p:sp>
        <p:nvSpPr>
          <p:cNvPr id="27658" name="CaixaDeTexto 10"/>
          <p:cNvSpPr txBox="1">
            <a:spLocks noChangeArrowheads="1"/>
          </p:cNvSpPr>
          <p:nvPr/>
        </p:nvSpPr>
        <p:spPr bwMode="auto">
          <a:xfrm>
            <a:off x="1591592" y="2784500"/>
            <a:ext cx="6961535" cy="1015663"/>
          </a:xfrm>
          <a:prstGeom prst="rect">
            <a:avLst/>
          </a:prstGeom>
          <a:noFill/>
          <a:ln w="9525">
            <a:noFill/>
            <a:miter lim="800000"/>
            <a:headEnd/>
            <a:tailEnd/>
          </a:ln>
        </p:spPr>
        <p:txBody>
          <a:bodyPr wrap="square">
            <a:spAutoFit/>
          </a:bodyPr>
          <a:lstStyle/>
          <a:p>
            <a:r>
              <a:rPr lang="pt-BR" sz="2000" b="1" dirty="0">
                <a:latin typeface="+mn-lt"/>
                <a:ea typeface="+mn-ea"/>
              </a:rPr>
              <a:t>Exportar</a:t>
            </a:r>
            <a:r>
              <a:rPr lang="pt-BR" sz="1600" b="1" dirty="0"/>
              <a:t> </a:t>
            </a:r>
            <a:r>
              <a:rPr lang="pt-BR" sz="2000" b="1" dirty="0">
                <a:latin typeface="+mn-lt"/>
                <a:ea typeface="+mn-ea"/>
              </a:rPr>
              <a:t>como imagem:</a:t>
            </a:r>
          </a:p>
          <a:p>
            <a:r>
              <a:rPr lang="pt-BR" sz="2000" dirty="0">
                <a:latin typeface="+mn-lt"/>
                <a:ea typeface="+mn-ea"/>
              </a:rPr>
              <a:t>É o arquivo mais simples porém, é um formato </a:t>
            </a:r>
            <a:r>
              <a:rPr lang="ja-JP" altLang="pt-BR" sz="2000" dirty="0">
                <a:latin typeface="+mn-lt"/>
                <a:ea typeface="+mn-ea"/>
              </a:rPr>
              <a:t>“</a:t>
            </a:r>
            <a:r>
              <a:rPr lang="pt-BR" altLang="ja-JP" sz="2000" dirty="0">
                <a:latin typeface="+mn-lt"/>
                <a:ea typeface="+mn-ea"/>
              </a:rPr>
              <a:t>morto</a:t>
            </a:r>
            <a:r>
              <a:rPr lang="ja-JP" altLang="pt-BR" sz="2000" dirty="0">
                <a:latin typeface="+mn-lt"/>
                <a:ea typeface="+mn-ea"/>
              </a:rPr>
              <a:t>”</a:t>
            </a:r>
            <a:r>
              <a:rPr lang="pt-BR" altLang="ja-JP" sz="2000" dirty="0">
                <a:latin typeface="+mn-lt"/>
                <a:ea typeface="+mn-ea"/>
              </a:rPr>
              <a:t> que não dá possibilidade para a edição</a:t>
            </a:r>
            <a:r>
              <a:rPr lang="pt-BR" altLang="ja-JP" sz="1600" dirty="0"/>
              <a:t>.</a:t>
            </a:r>
            <a:endParaRPr lang="pt-BR" sz="1600" dirty="0"/>
          </a:p>
        </p:txBody>
      </p:sp>
      <p:sp>
        <p:nvSpPr>
          <p:cNvPr id="27659" name="Retângulo 11"/>
          <p:cNvSpPr>
            <a:spLocks noChangeArrowheads="1"/>
          </p:cNvSpPr>
          <p:nvPr/>
        </p:nvSpPr>
        <p:spPr bwMode="auto">
          <a:xfrm>
            <a:off x="1591593" y="3864000"/>
            <a:ext cx="6961534" cy="1323439"/>
          </a:xfrm>
          <a:prstGeom prst="rect">
            <a:avLst/>
          </a:prstGeom>
          <a:noFill/>
          <a:ln w="9525">
            <a:noFill/>
            <a:miter lim="800000"/>
            <a:headEnd/>
            <a:tailEnd/>
          </a:ln>
        </p:spPr>
        <p:txBody>
          <a:bodyPr wrap="square">
            <a:spAutoFit/>
          </a:bodyPr>
          <a:lstStyle/>
          <a:p>
            <a:r>
              <a:rPr lang="pt-BR" sz="2000" b="1" dirty="0">
                <a:latin typeface="+mn-lt"/>
                <a:ea typeface="+mn-ea"/>
              </a:rPr>
              <a:t>Exportar como SVG:</a:t>
            </a:r>
          </a:p>
          <a:p>
            <a:r>
              <a:rPr lang="pt-BR" sz="2000" dirty="0">
                <a:latin typeface="+mn-lt"/>
                <a:ea typeface="+mn-ea"/>
              </a:rPr>
              <a:t>O </a:t>
            </a:r>
            <a:r>
              <a:rPr lang="ja-JP" altLang="pt-BR" sz="2000" dirty="0">
                <a:latin typeface="+mn-lt"/>
                <a:ea typeface="+mn-ea"/>
              </a:rPr>
              <a:t>“</a:t>
            </a:r>
            <a:r>
              <a:rPr lang="pt-BR" altLang="ja-JP" sz="2000" dirty="0">
                <a:latin typeface="+mn-lt"/>
                <a:ea typeface="+mn-ea"/>
              </a:rPr>
              <a:t>Gráfico Vetoriais Escaláveis</a:t>
            </a:r>
            <a:r>
              <a:rPr lang="ja-JP" altLang="pt-BR" sz="2000" dirty="0">
                <a:latin typeface="+mn-lt"/>
                <a:ea typeface="+mn-ea"/>
              </a:rPr>
              <a:t>”</a:t>
            </a:r>
            <a:r>
              <a:rPr lang="pt-BR" altLang="ja-JP" sz="2000" dirty="0">
                <a:latin typeface="+mn-lt"/>
                <a:ea typeface="+mn-ea"/>
              </a:rPr>
              <a:t>  tem a facilidade que pode ser importado para outros softwares de edição de imagens.</a:t>
            </a:r>
            <a:endParaRPr lang="pt-BR" sz="2000" dirty="0">
              <a:latin typeface="+mn-lt"/>
              <a:ea typeface="+mn-ea"/>
            </a:endParaRPr>
          </a:p>
        </p:txBody>
      </p:sp>
      <p:sp>
        <p:nvSpPr>
          <p:cNvPr id="27660" name="Retângulo 12"/>
          <p:cNvSpPr>
            <a:spLocks noChangeArrowheads="1"/>
          </p:cNvSpPr>
          <p:nvPr/>
        </p:nvSpPr>
        <p:spPr bwMode="auto">
          <a:xfrm>
            <a:off x="1591593" y="5160987"/>
            <a:ext cx="6961534" cy="1569660"/>
          </a:xfrm>
          <a:prstGeom prst="rect">
            <a:avLst/>
          </a:prstGeom>
          <a:noFill/>
          <a:ln w="9525">
            <a:noFill/>
            <a:miter lim="800000"/>
            <a:headEnd/>
            <a:tailEnd/>
          </a:ln>
        </p:spPr>
        <p:txBody>
          <a:bodyPr wrap="square">
            <a:spAutoFit/>
          </a:bodyPr>
          <a:lstStyle/>
          <a:p>
            <a:r>
              <a:rPr lang="pt-BR" sz="2000" b="1" dirty="0">
                <a:latin typeface="+mn-lt"/>
                <a:ea typeface="+mn-ea"/>
              </a:rPr>
              <a:t>Exportar como PDF</a:t>
            </a:r>
          </a:p>
          <a:p>
            <a:endParaRPr lang="pt-BR" sz="1600" b="1" dirty="0"/>
          </a:p>
          <a:p>
            <a:r>
              <a:rPr lang="pt-BR" sz="2000" dirty="0">
                <a:latin typeface="+mn-lt"/>
                <a:ea typeface="+mn-ea"/>
              </a:rPr>
              <a:t>É mais fácil de usar e de ajustar as opções de impressão, </a:t>
            </a:r>
          </a:p>
          <a:p>
            <a:r>
              <a:rPr lang="pt-BR" sz="2000" dirty="0">
                <a:latin typeface="+mn-lt"/>
                <a:ea typeface="+mn-ea"/>
              </a:rPr>
              <a:t>alguns cartógrafos podem preferir este formato se tem </a:t>
            </a:r>
          </a:p>
          <a:p>
            <a:r>
              <a:rPr lang="pt-BR" sz="2000" dirty="0">
                <a:latin typeface="+mn-lt"/>
                <a:ea typeface="+mn-ea"/>
              </a:rPr>
              <a:t>softwares para a sua edição.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7772400" cy="770567"/>
          </a:xfrm>
        </p:spPr>
        <p:txBody>
          <a:bodyPr/>
          <a:lstStyle/>
          <a:p>
            <a:r>
              <a:rPr lang="pt-BR" sz="3200" u="sng" dirty="0">
                <a:ea typeface="ＭＳ Ｐゴシック" pitchFamily="34" charset="-128"/>
              </a:rPr>
              <a:t>Salvando</a:t>
            </a:r>
            <a:r>
              <a:rPr lang="pt-BR" u="sng" dirty="0" smtClean="0"/>
              <a:t> </a:t>
            </a:r>
            <a:r>
              <a:rPr lang="pt-BR" sz="3200" u="sng" dirty="0">
                <a:ea typeface="ＭＳ Ｐゴシック" pitchFamily="34" charset="-128"/>
              </a:rPr>
              <a:t>o compositor</a:t>
            </a:r>
          </a:p>
        </p:txBody>
      </p:sp>
      <p:sp>
        <p:nvSpPr>
          <p:cNvPr id="9" name="Retângulo 8"/>
          <p:cNvSpPr/>
          <p:nvPr/>
        </p:nvSpPr>
        <p:spPr>
          <a:xfrm>
            <a:off x="187504" y="3917385"/>
            <a:ext cx="8352928" cy="1323439"/>
          </a:xfrm>
          <a:prstGeom prst="rect">
            <a:avLst/>
          </a:prstGeom>
        </p:spPr>
        <p:txBody>
          <a:bodyPr wrap="square">
            <a:spAutoFit/>
          </a:bodyPr>
          <a:lstStyle/>
          <a:p>
            <a:pPr algn="just"/>
            <a:r>
              <a:rPr lang="pt-BR" sz="2000" dirty="0" smtClean="0">
                <a:latin typeface="+mn-lt"/>
                <a:ea typeface="+mn-ea"/>
              </a:rPr>
              <a:t>Assim, será possível abri-lo outras vezes clicando no ícone ‘Gerenciador de layout (Layout manager)’ localizado na barra de menu do projeto (ou na tela principal do QGIS em “Projeto” &gt; “Gerenciador de Layout”) .</a:t>
            </a:r>
            <a:endParaRPr lang="pt-BR" sz="2000" dirty="0">
              <a:latin typeface="+mn-lt"/>
              <a:ea typeface="+mn-ea"/>
            </a:endParaRPr>
          </a:p>
        </p:txBody>
      </p:sp>
      <p:pic>
        <p:nvPicPr>
          <p:cNvPr id="10" name="Imagem 9"/>
          <p:cNvPicPr>
            <a:picLocks noChangeAspect="1"/>
          </p:cNvPicPr>
          <p:nvPr/>
        </p:nvPicPr>
        <p:blipFill>
          <a:blip r:embed="rId2"/>
          <a:stretch>
            <a:fillRect/>
          </a:stretch>
        </p:blipFill>
        <p:spPr>
          <a:xfrm>
            <a:off x="2483768" y="1953323"/>
            <a:ext cx="3744416" cy="1572655"/>
          </a:xfrm>
          <a:prstGeom prst="rect">
            <a:avLst/>
          </a:prstGeom>
        </p:spPr>
      </p:pic>
      <p:sp>
        <p:nvSpPr>
          <p:cNvPr id="11" name="CaixaDeTexto 10"/>
          <p:cNvSpPr txBox="1"/>
          <p:nvPr/>
        </p:nvSpPr>
        <p:spPr>
          <a:xfrm>
            <a:off x="321905" y="1061428"/>
            <a:ext cx="8210535" cy="707886"/>
          </a:xfrm>
          <a:prstGeom prst="rect">
            <a:avLst/>
          </a:prstGeom>
          <a:noFill/>
        </p:spPr>
        <p:txBody>
          <a:bodyPr wrap="square" rtlCol="0">
            <a:spAutoFit/>
          </a:bodyPr>
          <a:lstStyle/>
          <a:p>
            <a:r>
              <a:rPr lang="en-GB" sz="2000" dirty="0" smtClean="0">
                <a:latin typeface="+mn-lt"/>
              </a:rPr>
              <a:t>Salve o compositor no </a:t>
            </a:r>
            <a:r>
              <a:rPr lang="en-GB" sz="2000" dirty="0" err="1" smtClean="0">
                <a:latin typeface="+mn-lt"/>
              </a:rPr>
              <a:t>ícone</a:t>
            </a:r>
            <a:r>
              <a:rPr lang="en-GB" sz="2000" dirty="0" smtClean="0">
                <a:latin typeface="+mn-lt"/>
              </a:rPr>
              <a:t> “</a:t>
            </a:r>
            <a:r>
              <a:rPr lang="en-GB" sz="2000" dirty="0" err="1" smtClean="0">
                <a:latin typeface="+mn-lt"/>
              </a:rPr>
              <a:t>Salvar</a:t>
            </a:r>
            <a:r>
              <a:rPr lang="en-GB" sz="2000" dirty="0" smtClean="0">
                <a:latin typeface="+mn-lt"/>
              </a:rPr>
              <a:t> </a:t>
            </a:r>
            <a:r>
              <a:rPr lang="en-GB" sz="2000" dirty="0" err="1" smtClean="0">
                <a:latin typeface="+mn-lt"/>
              </a:rPr>
              <a:t>Projteo</a:t>
            </a:r>
            <a:r>
              <a:rPr lang="en-GB" sz="2000" dirty="0" smtClean="0">
                <a:latin typeface="+mn-lt"/>
              </a:rPr>
              <a:t> </a:t>
            </a:r>
            <a:r>
              <a:rPr lang="en-GB" sz="2000" dirty="0" err="1" smtClean="0">
                <a:latin typeface="+mn-lt"/>
              </a:rPr>
              <a:t>localizado</a:t>
            </a:r>
            <a:r>
              <a:rPr lang="en-GB" sz="2000" dirty="0" smtClean="0">
                <a:latin typeface="+mn-lt"/>
              </a:rPr>
              <a:t> </a:t>
            </a:r>
            <a:r>
              <a:rPr lang="en-GB" sz="2000" dirty="0" err="1" smtClean="0">
                <a:latin typeface="+mn-lt"/>
              </a:rPr>
              <a:t>na</a:t>
            </a:r>
            <a:r>
              <a:rPr lang="en-GB" sz="2000" dirty="0" smtClean="0">
                <a:latin typeface="+mn-lt"/>
              </a:rPr>
              <a:t> </a:t>
            </a:r>
            <a:r>
              <a:rPr lang="en-GB" sz="2000" dirty="0" err="1" smtClean="0">
                <a:latin typeface="+mn-lt"/>
              </a:rPr>
              <a:t>barra</a:t>
            </a:r>
            <a:r>
              <a:rPr lang="en-GB" sz="2000" dirty="0" smtClean="0">
                <a:latin typeface="+mn-lt"/>
              </a:rPr>
              <a:t> do menu do compositor.</a:t>
            </a:r>
          </a:p>
        </p:txBody>
      </p:sp>
      <p:pic>
        <p:nvPicPr>
          <p:cNvPr id="13" name="Imagem 12"/>
          <p:cNvPicPr>
            <a:picLocks noChangeAspect="1"/>
          </p:cNvPicPr>
          <p:nvPr/>
        </p:nvPicPr>
        <p:blipFill>
          <a:blip r:embed="rId3"/>
          <a:stretch>
            <a:fillRect/>
          </a:stretch>
        </p:blipFill>
        <p:spPr>
          <a:xfrm>
            <a:off x="2676156" y="5457270"/>
            <a:ext cx="3552028" cy="1174575"/>
          </a:xfrm>
          <a:prstGeom prst="rect">
            <a:avLst/>
          </a:prstGeom>
        </p:spPr>
      </p:pic>
    </p:spTree>
    <p:extLst>
      <p:ext uri="{BB962C8B-B14F-4D97-AF65-F5344CB8AC3E}">
        <p14:creationId xmlns:p14="http://schemas.microsoft.com/office/powerpoint/2010/main" val="178802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09933" y="1844824"/>
            <a:ext cx="7488832" cy="3323987"/>
          </a:xfrm>
          <a:prstGeom prst="rect">
            <a:avLst/>
          </a:prstGeom>
          <a:noFill/>
        </p:spPr>
        <p:txBody>
          <a:bodyPr wrap="square" rtlCol="0">
            <a:spAutoFit/>
          </a:bodyPr>
          <a:lstStyle/>
          <a:p>
            <a:pPr>
              <a:lnSpc>
                <a:spcPct val="150000"/>
              </a:lnSpc>
            </a:pPr>
            <a:endParaRPr lang="pt-BR" sz="2400" dirty="0"/>
          </a:p>
          <a:p>
            <a:pPr>
              <a:lnSpc>
                <a:spcPct val="150000"/>
              </a:lnSpc>
            </a:pPr>
            <a:r>
              <a:rPr lang="pt-BR" sz="4000" dirty="0">
                <a:latin typeface="+mn-lt"/>
              </a:rPr>
              <a:t>Cálculo </a:t>
            </a:r>
            <a:r>
              <a:rPr lang="pt-BR" sz="4000" dirty="0" smtClean="0">
                <a:latin typeface="+mn-lt"/>
              </a:rPr>
              <a:t>das áreas dos estados, </a:t>
            </a:r>
            <a:r>
              <a:rPr lang="pt-BR" sz="4000" dirty="0">
                <a:latin typeface="+mn-lt"/>
              </a:rPr>
              <a:t>camada </a:t>
            </a:r>
            <a:r>
              <a:rPr lang="pt-BR" sz="4000" dirty="0" smtClean="0">
                <a:latin typeface="+mn-lt"/>
              </a:rPr>
              <a:t>‘Brasil’</a:t>
            </a:r>
            <a:endParaRPr lang="pt-BR" sz="4000" dirty="0">
              <a:latin typeface="+mn-lt"/>
            </a:endParaRPr>
          </a:p>
          <a:p>
            <a:pPr>
              <a:lnSpc>
                <a:spcPct val="150000"/>
              </a:lnSpc>
            </a:pPr>
            <a:endParaRPr lang="pt-BR" sz="2000" dirty="0">
              <a:latin typeface="+mn-lt"/>
            </a:endParaRPr>
          </a:p>
          <a:p>
            <a:pPr marL="285750" indent="-285750">
              <a:buFontTx/>
              <a:buChar char="-"/>
            </a:pPr>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ATIVIDADE 1</a:t>
            </a:r>
            <a:endParaRPr lang="pt-BR" u="sng" dirty="0"/>
          </a:p>
        </p:txBody>
      </p:sp>
    </p:spTree>
    <p:extLst>
      <p:ext uri="{BB962C8B-B14F-4D97-AF65-F5344CB8AC3E}">
        <p14:creationId xmlns:p14="http://schemas.microsoft.com/office/powerpoint/2010/main" val="13449269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004" y="188640"/>
            <a:ext cx="7772400" cy="496096"/>
          </a:xfrm>
        </p:spPr>
        <p:txBody>
          <a:bodyPr>
            <a:normAutofit fontScale="90000"/>
          </a:bodyPr>
          <a:lstStyle/>
          <a:p>
            <a:r>
              <a:rPr lang="pt-BR" sz="3600" u="sng" dirty="0" smtClean="0">
                <a:ea typeface="ＭＳ Ｐゴシック" pitchFamily="34" charset="-128"/>
              </a:rPr>
              <a:t>Bloqueando os itens selecionados</a:t>
            </a:r>
            <a:endParaRPr lang="pt-BR" sz="3600" u="sng" dirty="0">
              <a:ea typeface="ＭＳ Ｐゴシック" pitchFamily="34" charset="-128"/>
            </a:endParaRPr>
          </a:p>
        </p:txBody>
      </p:sp>
      <p:sp>
        <p:nvSpPr>
          <p:cNvPr id="3" name="Espaço Reservado para Conteúdo 2"/>
          <p:cNvSpPr>
            <a:spLocks noGrp="1"/>
          </p:cNvSpPr>
          <p:nvPr>
            <p:ph idx="1"/>
          </p:nvPr>
        </p:nvSpPr>
        <p:spPr>
          <a:xfrm>
            <a:off x="608004" y="836712"/>
            <a:ext cx="7920880" cy="5112568"/>
          </a:xfrm>
        </p:spPr>
        <p:txBody>
          <a:bodyPr>
            <a:normAutofit/>
          </a:bodyPr>
          <a:lstStyle/>
          <a:p>
            <a:pPr marL="0" indent="0" algn="just">
              <a:buNone/>
            </a:pPr>
            <a:r>
              <a:rPr lang="pt-BR" dirty="0" smtClean="0"/>
              <a:t>Antes, vamos travar as camadas e os estilos das camadas para o mapa do municípios. Uma vez que os dois mapas (A e B) estão travados, podemos seguir em frente.	</a:t>
            </a:r>
          </a:p>
          <a:p>
            <a:pPr marL="0" indent="0" algn="just">
              <a:buNone/>
            </a:pPr>
            <a:endParaRPr lang="pt-BR" dirty="0"/>
          </a:p>
          <a:p>
            <a:pPr marL="0" indent="0" algn="just">
              <a:buNone/>
            </a:pPr>
            <a:r>
              <a:rPr lang="pt-BR" dirty="0" smtClean="0"/>
              <a:t>Uma forma de salvar a posição e o estilo dos elementos do mapa (legenda, rótulo, escala e sinal ao norte), além do posicionamento do conteúdo, é selecionar um dos elementos ou o conteúdo e clicar no ícone ‘bloqueando os itens selecionados’ localizado na barra de ferramentas.</a:t>
            </a:r>
          </a:p>
          <a:p>
            <a:pPr marL="0" indent="0" algn="just">
              <a:buNone/>
            </a:pPr>
            <a:endParaRPr lang="pt-BR" dirty="0"/>
          </a:p>
          <a:p>
            <a:pPr marL="0" indent="0" algn="just">
              <a:buNone/>
            </a:pPr>
            <a:endParaRPr lang="pt-BR" dirty="0" smtClean="0"/>
          </a:p>
          <a:p>
            <a:pPr marL="0" indent="0" algn="just">
              <a:buNone/>
            </a:pPr>
            <a:r>
              <a:rPr lang="pt-BR" dirty="0" smtClean="0"/>
              <a:t>	Esse ícone pode ser útil quando for necessário gerar vários conteúdos contidos no mesmo projeto .</a:t>
            </a:r>
            <a:r>
              <a:rPr lang="pt-BR" dirty="0" err="1" smtClean="0"/>
              <a:t>qgis</a:t>
            </a:r>
            <a:r>
              <a:rPr lang="pt-BR" dirty="0" smtClean="0"/>
              <a:t>. Além disso, também poderá ser útil quando for necessário elaborar mapas que precisarão ser padronizados entre si. </a:t>
            </a:r>
          </a:p>
          <a:p>
            <a:endParaRPr lang="pt-BR" dirty="0"/>
          </a:p>
          <a:p>
            <a:endParaRPr lang="pt-BR" dirty="0"/>
          </a:p>
        </p:txBody>
      </p:sp>
      <p:pic>
        <p:nvPicPr>
          <p:cNvPr id="5" name="Imagem 4"/>
          <p:cNvPicPr>
            <a:picLocks noChangeAspect="1"/>
          </p:cNvPicPr>
          <p:nvPr/>
        </p:nvPicPr>
        <p:blipFill>
          <a:blip r:embed="rId2"/>
          <a:stretch>
            <a:fillRect/>
          </a:stretch>
        </p:blipFill>
        <p:spPr>
          <a:xfrm>
            <a:off x="2699792" y="3717032"/>
            <a:ext cx="2987303" cy="864096"/>
          </a:xfrm>
          <a:prstGeom prst="rect">
            <a:avLst/>
          </a:prstGeom>
        </p:spPr>
      </p:pic>
    </p:spTree>
    <p:extLst>
      <p:ext uri="{BB962C8B-B14F-4D97-AF65-F5344CB8AC3E}">
        <p14:creationId xmlns:p14="http://schemas.microsoft.com/office/powerpoint/2010/main" val="615651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424936" cy="1609344"/>
          </a:xfrm>
        </p:spPr>
        <p:txBody>
          <a:bodyPr/>
          <a:lstStyle/>
          <a:p>
            <a:r>
              <a:rPr lang="pt-BR" sz="3200" u="sng" dirty="0">
                <a:ea typeface="ＭＳ Ｐゴシック" pitchFamily="34" charset="-128"/>
              </a:rPr>
              <a:t>Salvar</a:t>
            </a:r>
            <a:r>
              <a:rPr lang="pt-BR" sz="3200" u="sng" dirty="0" smtClean="0">
                <a:ea typeface="ＭＳ Ｐゴシック" pitchFamily="34" charset="-128"/>
              </a:rPr>
              <a:t> um compositor como modelo para ser utilizado em outro projeto</a:t>
            </a:r>
            <a:endParaRPr lang="pt-BR" sz="3200" u="sng" dirty="0">
              <a:ea typeface="ＭＳ Ｐゴシック" pitchFamily="34" charset="-128"/>
            </a:endParaRPr>
          </a:p>
        </p:txBody>
      </p:sp>
      <p:sp>
        <p:nvSpPr>
          <p:cNvPr id="3" name="Espaço Reservado para Conteúdo 2"/>
          <p:cNvSpPr>
            <a:spLocks noGrp="1"/>
          </p:cNvSpPr>
          <p:nvPr>
            <p:ph idx="1"/>
          </p:nvPr>
        </p:nvSpPr>
        <p:spPr>
          <a:xfrm>
            <a:off x="611560" y="1797984"/>
            <a:ext cx="7772400" cy="3953616"/>
          </a:xfrm>
        </p:spPr>
        <p:txBody>
          <a:bodyPr/>
          <a:lstStyle/>
          <a:p>
            <a:pPr marL="0" indent="0" algn="just">
              <a:buNone/>
            </a:pPr>
            <a:r>
              <a:rPr lang="pt-BR" dirty="0" smtClean="0"/>
              <a:t>	Também é possível salvar como modelo um compositor criado a fim de preservar o posicionamento e estilo de todos os elementos e conteúdo(s). Assim, este poderá ser aberto em outro projeto de extensão </a:t>
            </a:r>
            <a:r>
              <a:rPr lang="pt-BR" dirty="0" err="1" smtClean="0"/>
              <a:t>qgis</a:t>
            </a:r>
            <a:r>
              <a:rPr lang="pt-BR" dirty="0" smtClean="0"/>
              <a:t>.  </a:t>
            </a:r>
          </a:p>
          <a:p>
            <a:pPr marL="0" indent="0" algn="just">
              <a:buNone/>
            </a:pPr>
            <a:r>
              <a:rPr lang="pt-BR" dirty="0"/>
              <a:t>	</a:t>
            </a:r>
            <a:r>
              <a:rPr lang="pt-BR" dirty="0" smtClean="0"/>
              <a:t>Para isso, basta clicar no ícone ‘Salvar como modelo’ localizado na barra de ferramentas do compositor. </a:t>
            </a:r>
            <a:endParaRPr lang="pt-BR" dirty="0"/>
          </a:p>
        </p:txBody>
      </p:sp>
      <p:sp>
        <p:nvSpPr>
          <p:cNvPr id="5" name="CaixaDeTexto 4"/>
          <p:cNvSpPr txBox="1"/>
          <p:nvPr/>
        </p:nvSpPr>
        <p:spPr>
          <a:xfrm>
            <a:off x="610642" y="5611343"/>
            <a:ext cx="7633765" cy="707886"/>
          </a:xfrm>
          <a:prstGeom prst="rect">
            <a:avLst/>
          </a:prstGeom>
          <a:noFill/>
        </p:spPr>
        <p:txBody>
          <a:bodyPr wrap="square" rtlCol="0">
            <a:spAutoFit/>
          </a:bodyPr>
          <a:lstStyle/>
          <a:p>
            <a:r>
              <a:rPr lang="pt-BR" sz="2000" dirty="0" smtClean="0">
                <a:latin typeface="+mn-lt"/>
                <a:ea typeface="+mn-ea"/>
              </a:rPr>
              <a:t>	Em</a:t>
            </a:r>
            <a:r>
              <a:rPr lang="pt-BR" dirty="0" smtClean="0"/>
              <a:t> </a:t>
            </a:r>
            <a:r>
              <a:rPr lang="pt-BR" sz="2000" dirty="0">
                <a:latin typeface="+mn-lt"/>
                <a:ea typeface="+mn-ea"/>
              </a:rPr>
              <a:t>seguida, é necessário fornecer </a:t>
            </a:r>
            <a:r>
              <a:rPr lang="pt-BR" sz="2000" dirty="0" smtClean="0">
                <a:latin typeface="+mn-lt"/>
                <a:ea typeface="+mn-ea"/>
              </a:rPr>
              <a:t>um </a:t>
            </a:r>
            <a:r>
              <a:rPr lang="pt-BR" sz="2000" dirty="0">
                <a:latin typeface="+mn-lt"/>
                <a:ea typeface="+mn-ea"/>
              </a:rPr>
              <a:t>local </a:t>
            </a:r>
            <a:r>
              <a:rPr lang="pt-BR" sz="2000" dirty="0" smtClean="0">
                <a:latin typeface="+mn-lt"/>
                <a:ea typeface="+mn-ea"/>
              </a:rPr>
              <a:t>e </a:t>
            </a:r>
            <a:r>
              <a:rPr lang="pt-BR" sz="2000" dirty="0">
                <a:latin typeface="+mn-lt"/>
                <a:ea typeface="+mn-ea"/>
              </a:rPr>
              <a:t>nome </a:t>
            </a:r>
            <a:r>
              <a:rPr lang="pt-BR" sz="2000" dirty="0" smtClean="0">
                <a:latin typeface="+mn-lt"/>
                <a:ea typeface="+mn-ea"/>
              </a:rPr>
              <a:t>ao </a:t>
            </a:r>
            <a:r>
              <a:rPr lang="pt-BR" sz="2000" dirty="0">
                <a:latin typeface="+mn-lt"/>
                <a:ea typeface="+mn-ea"/>
              </a:rPr>
              <a:t>arquivo a ser salvo. </a:t>
            </a:r>
          </a:p>
        </p:txBody>
      </p:sp>
      <p:pic>
        <p:nvPicPr>
          <p:cNvPr id="6" name="Imagem 5"/>
          <p:cNvPicPr>
            <a:picLocks noChangeAspect="1"/>
          </p:cNvPicPr>
          <p:nvPr/>
        </p:nvPicPr>
        <p:blipFill>
          <a:blip r:embed="rId2"/>
          <a:stretch>
            <a:fillRect/>
          </a:stretch>
        </p:blipFill>
        <p:spPr>
          <a:xfrm>
            <a:off x="1907704" y="4063721"/>
            <a:ext cx="4636121" cy="979993"/>
          </a:xfrm>
          <a:prstGeom prst="rect">
            <a:avLst/>
          </a:prstGeom>
        </p:spPr>
      </p:pic>
    </p:spTree>
    <p:extLst>
      <p:ext uri="{BB962C8B-B14F-4D97-AF65-F5344CB8AC3E}">
        <p14:creationId xmlns:p14="http://schemas.microsoft.com/office/powerpoint/2010/main" val="1819010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09886" y="3336097"/>
            <a:ext cx="4114800" cy="3162300"/>
          </a:xfrm>
          <a:prstGeom prst="rect">
            <a:avLst/>
          </a:prstGeom>
        </p:spPr>
      </p:pic>
      <p:sp>
        <p:nvSpPr>
          <p:cNvPr id="2" name="Título 1"/>
          <p:cNvSpPr>
            <a:spLocks noGrp="1"/>
          </p:cNvSpPr>
          <p:nvPr>
            <p:ph type="title"/>
          </p:nvPr>
        </p:nvSpPr>
        <p:spPr>
          <a:xfrm>
            <a:off x="183618" y="183048"/>
            <a:ext cx="8424936" cy="825845"/>
          </a:xfrm>
        </p:spPr>
        <p:txBody>
          <a:bodyPr/>
          <a:lstStyle/>
          <a:p>
            <a:r>
              <a:rPr lang="pt-BR" sz="3200" u="sng" dirty="0" smtClean="0">
                <a:ea typeface="ＭＳ Ｐゴシック" pitchFamily="34" charset="-128"/>
              </a:rPr>
              <a:t>Abrindo um compositor modelo</a:t>
            </a:r>
            <a:endParaRPr lang="pt-BR" sz="3200" u="sng" dirty="0">
              <a:ea typeface="ＭＳ Ｐゴシック" pitchFamily="34" charset="-128"/>
            </a:endParaRPr>
          </a:p>
        </p:txBody>
      </p:sp>
      <p:sp>
        <p:nvSpPr>
          <p:cNvPr id="3" name="Espaço Reservado para Conteúdo 2"/>
          <p:cNvSpPr>
            <a:spLocks noGrp="1"/>
          </p:cNvSpPr>
          <p:nvPr>
            <p:ph idx="1"/>
          </p:nvPr>
        </p:nvSpPr>
        <p:spPr>
          <a:xfrm>
            <a:off x="509886" y="1008893"/>
            <a:ext cx="7772400" cy="4421481"/>
          </a:xfrm>
        </p:spPr>
        <p:txBody>
          <a:bodyPr/>
          <a:lstStyle/>
          <a:p>
            <a:pPr marL="0" indent="0" algn="just">
              <a:buNone/>
            </a:pPr>
            <a:r>
              <a:rPr lang="pt-BR" dirty="0" smtClean="0"/>
              <a:t>	Feche o projeto atual e abra um novo em “Projeto”. Para </a:t>
            </a:r>
            <a:r>
              <a:rPr lang="pt-BR" dirty="0"/>
              <a:t>abrir um compositor salvo como modelo, clique no item </a:t>
            </a:r>
            <a:r>
              <a:rPr lang="pt-BR" dirty="0" smtClean="0"/>
              <a:t>‘gerenciador do compositor’ </a:t>
            </a:r>
            <a:r>
              <a:rPr lang="pt-BR" dirty="0"/>
              <a:t>localizado na barras de ferramentas do projeto.</a:t>
            </a:r>
          </a:p>
          <a:p>
            <a:pPr marL="0" indent="0" algn="just">
              <a:buNone/>
            </a:pPr>
            <a:r>
              <a:rPr lang="pt-BR" dirty="0"/>
              <a:t>	Em seguida, mude a configuração (a) para </a:t>
            </a:r>
            <a:r>
              <a:rPr lang="pt-BR" dirty="0" smtClean="0"/>
              <a:t>‘Específico’, </a:t>
            </a:r>
            <a:r>
              <a:rPr lang="pt-BR" dirty="0"/>
              <a:t>clique no botão com os três pontos (</a:t>
            </a:r>
            <a:r>
              <a:rPr lang="pt-BR" dirty="0" smtClean="0"/>
              <a:t>b), encontre </a:t>
            </a:r>
            <a:r>
              <a:rPr lang="pt-BR" dirty="0"/>
              <a:t>a pasta onde foi salvo o modelo e selecione-o. </a:t>
            </a:r>
          </a:p>
        </p:txBody>
      </p:sp>
      <p:pic>
        <p:nvPicPr>
          <p:cNvPr id="6" name="Imagem 5"/>
          <p:cNvPicPr>
            <a:picLocks noChangeAspect="1"/>
          </p:cNvPicPr>
          <p:nvPr/>
        </p:nvPicPr>
        <p:blipFill rotWithShape="1">
          <a:blip r:embed="rId3"/>
          <a:srcRect l="8594" t="5059" r="89696" b="92509"/>
          <a:stretch/>
        </p:blipFill>
        <p:spPr>
          <a:xfrm>
            <a:off x="2157512" y="1875715"/>
            <a:ext cx="360040" cy="288032"/>
          </a:xfrm>
          <a:prstGeom prst="rect">
            <a:avLst/>
          </a:prstGeom>
        </p:spPr>
      </p:pic>
      <p:sp>
        <p:nvSpPr>
          <p:cNvPr id="8" name="Espaço Reservado para Conteúdo 2"/>
          <p:cNvSpPr txBox="1">
            <a:spLocks/>
          </p:cNvSpPr>
          <p:nvPr/>
        </p:nvSpPr>
        <p:spPr>
          <a:xfrm>
            <a:off x="5292080" y="3861048"/>
            <a:ext cx="7772400" cy="39536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a:t>
            </a:r>
            <a:endParaRPr lang="pt-BR" dirty="0"/>
          </a:p>
        </p:txBody>
      </p:sp>
      <p:sp>
        <p:nvSpPr>
          <p:cNvPr id="9" name="Espaço Reservado para Conteúdo 2"/>
          <p:cNvSpPr txBox="1">
            <a:spLocks/>
          </p:cNvSpPr>
          <p:nvPr/>
        </p:nvSpPr>
        <p:spPr>
          <a:xfrm>
            <a:off x="5126097" y="3687332"/>
            <a:ext cx="3697610" cy="172819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fontAlgn="auto">
              <a:spcAft>
                <a:spcPts val="0"/>
              </a:spcAft>
              <a:buFont typeface="Wingdings" pitchFamily="2" charset="2"/>
              <a:buNone/>
            </a:pPr>
            <a:r>
              <a:rPr lang="pt-BR" dirty="0" smtClean="0"/>
              <a:t>Clique em ‘Criar’ (c). </a:t>
            </a:r>
          </a:p>
          <a:p>
            <a:pPr marL="0" indent="0" fontAlgn="auto">
              <a:spcAft>
                <a:spcPts val="0"/>
              </a:spcAft>
              <a:buFont typeface="Wingdings" pitchFamily="2" charset="2"/>
              <a:buNone/>
            </a:pPr>
            <a:endParaRPr lang="pt-BR" dirty="0"/>
          </a:p>
          <a:p>
            <a:pPr marL="0" indent="0" fontAlgn="auto">
              <a:spcAft>
                <a:spcPts val="0"/>
              </a:spcAft>
              <a:buFont typeface="Wingdings" pitchFamily="2" charset="2"/>
              <a:buNone/>
            </a:pPr>
            <a:r>
              <a:rPr lang="pt-BR" dirty="0" smtClean="0"/>
              <a:t>Após, informe o nome do novo layout.</a:t>
            </a:r>
            <a:endParaRPr lang="pt-BR" dirty="0"/>
          </a:p>
        </p:txBody>
      </p:sp>
      <p:sp>
        <p:nvSpPr>
          <p:cNvPr id="11" name="Espaço Reservado para Conteúdo 2"/>
          <p:cNvSpPr txBox="1">
            <a:spLocks/>
          </p:cNvSpPr>
          <p:nvPr/>
        </p:nvSpPr>
        <p:spPr>
          <a:xfrm>
            <a:off x="4788024" y="5600373"/>
            <a:ext cx="3697610" cy="172819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endParaRPr lang="pt-BR" dirty="0"/>
          </a:p>
        </p:txBody>
      </p:sp>
      <p:cxnSp>
        <p:nvCxnSpPr>
          <p:cNvPr id="12" name="Conector de Seta Reta 11"/>
          <p:cNvCxnSpPr/>
          <p:nvPr/>
        </p:nvCxnSpPr>
        <p:spPr>
          <a:xfrm flipH="1">
            <a:off x="4530291" y="5566421"/>
            <a:ext cx="4334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4875332" y="5222266"/>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cxnSp>
        <p:nvCxnSpPr>
          <p:cNvPr id="16" name="Conector de Seta Reta 15"/>
          <p:cNvCxnSpPr/>
          <p:nvPr/>
        </p:nvCxnSpPr>
        <p:spPr>
          <a:xfrm>
            <a:off x="537332" y="4917247"/>
            <a:ext cx="205844" cy="39633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7" name="CaixaDeTexto 16"/>
          <p:cNvSpPr txBox="1"/>
          <p:nvPr/>
        </p:nvSpPr>
        <p:spPr>
          <a:xfrm>
            <a:off x="177921" y="4536344"/>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20" name="Conector de Seta Reta 19"/>
          <p:cNvCxnSpPr/>
          <p:nvPr/>
        </p:nvCxnSpPr>
        <p:spPr>
          <a:xfrm flipH="1">
            <a:off x="4118697" y="4844661"/>
            <a:ext cx="207816" cy="36503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1" name="CaixaDeTexto 20"/>
          <p:cNvSpPr txBox="1"/>
          <p:nvPr/>
        </p:nvSpPr>
        <p:spPr>
          <a:xfrm>
            <a:off x="4115222" y="4416840"/>
            <a:ext cx="506819"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1591529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27584" y="2506062"/>
            <a:ext cx="7652442" cy="4307930"/>
          </a:xfrm>
          <a:prstGeom prst="rect">
            <a:avLst/>
          </a:prstGeom>
        </p:spPr>
      </p:pic>
      <p:sp>
        <p:nvSpPr>
          <p:cNvPr id="3" name="CaixaDeTexto 2"/>
          <p:cNvSpPr txBox="1"/>
          <p:nvPr/>
        </p:nvSpPr>
        <p:spPr>
          <a:xfrm>
            <a:off x="179512" y="101640"/>
            <a:ext cx="8588546" cy="2246769"/>
          </a:xfrm>
          <a:prstGeom prst="rect">
            <a:avLst/>
          </a:prstGeom>
          <a:noFill/>
        </p:spPr>
        <p:txBody>
          <a:bodyPr wrap="square" rtlCol="0">
            <a:spAutoFit/>
          </a:bodyPr>
          <a:lstStyle/>
          <a:p>
            <a:r>
              <a:rPr lang="en-GB" sz="2000" dirty="0" smtClean="0">
                <a:latin typeface="+mn-lt"/>
              </a:rPr>
              <a:t>Agora, </a:t>
            </a:r>
            <a:r>
              <a:rPr lang="en-GB" sz="2000" dirty="0" err="1" smtClean="0">
                <a:latin typeface="+mn-lt"/>
              </a:rPr>
              <a:t>temos</a:t>
            </a:r>
            <a:r>
              <a:rPr lang="en-GB" sz="2000" dirty="0" smtClean="0">
                <a:latin typeface="+mn-lt"/>
              </a:rPr>
              <a:t> o novo layout, com as </a:t>
            </a:r>
            <a:r>
              <a:rPr lang="en-GB" sz="2000" dirty="0" err="1" smtClean="0">
                <a:latin typeface="+mn-lt"/>
              </a:rPr>
              <a:t>mesmas</a:t>
            </a:r>
            <a:r>
              <a:rPr lang="en-GB" sz="2000" dirty="0" smtClean="0">
                <a:latin typeface="+mn-lt"/>
              </a:rPr>
              <a:t> </a:t>
            </a:r>
            <a:r>
              <a:rPr lang="en-GB" sz="2000" dirty="0" err="1" smtClean="0">
                <a:latin typeface="+mn-lt"/>
              </a:rPr>
              <a:t>configurações</a:t>
            </a:r>
            <a:r>
              <a:rPr lang="en-GB" sz="2000" dirty="0" smtClean="0">
                <a:latin typeface="+mn-lt"/>
              </a:rPr>
              <a:t> do anterior, </a:t>
            </a:r>
            <a:r>
              <a:rPr lang="en-GB" sz="2000" dirty="0" err="1" smtClean="0">
                <a:latin typeface="+mn-lt"/>
              </a:rPr>
              <a:t>aberto</a:t>
            </a:r>
            <a:r>
              <a:rPr lang="en-GB" sz="2000" dirty="0" smtClean="0">
                <a:latin typeface="+mn-lt"/>
              </a:rPr>
              <a:t> para um novo </a:t>
            </a:r>
            <a:r>
              <a:rPr lang="en-GB" sz="2000" dirty="0" err="1" smtClean="0">
                <a:latin typeface="+mn-lt"/>
              </a:rPr>
              <a:t>projeto</a:t>
            </a:r>
            <a:r>
              <a:rPr lang="en-GB" sz="2000" dirty="0" smtClean="0">
                <a:latin typeface="+mn-lt"/>
              </a:rPr>
              <a:t>. </a:t>
            </a:r>
          </a:p>
          <a:p>
            <a:endParaRPr lang="en-GB" sz="2000" dirty="0">
              <a:latin typeface="+mn-lt"/>
            </a:endParaRPr>
          </a:p>
          <a:p>
            <a:pPr marL="0" indent="0" fontAlgn="auto">
              <a:spcAft>
                <a:spcPts val="0"/>
              </a:spcAft>
              <a:buFont typeface="Wingdings" pitchFamily="2" charset="2"/>
              <a:buNone/>
            </a:pPr>
            <a:r>
              <a:rPr lang="pt-BR" sz="2000" dirty="0">
                <a:latin typeface="+mn-lt"/>
              </a:rPr>
              <a:t> Utilize o ícone </a:t>
            </a:r>
            <a:r>
              <a:rPr lang="pt-BR" sz="2000" dirty="0" smtClean="0">
                <a:latin typeface="+mn-lt"/>
              </a:rPr>
              <a:t>       para </a:t>
            </a:r>
            <a:r>
              <a:rPr lang="pt-BR" sz="2000" dirty="0">
                <a:latin typeface="+mn-lt"/>
              </a:rPr>
              <a:t>atualizar o conteúdo. </a:t>
            </a:r>
            <a:endParaRPr lang="pt-BR" sz="2000" dirty="0" smtClean="0">
              <a:latin typeface="+mn-lt"/>
            </a:endParaRPr>
          </a:p>
          <a:p>
            <a:pPr marL="0" indent="0" fontAlgn="auto">
              <a:spcAft>
                <a:spcPts val="0"/>
              </a:spcAft>
              <a:buFont typeface="Wingdings" pitchFamily="2" charset="2"/>
              <a:buNone/>
            </a:pPr>
            <a:endParaRPr lang="pt-BR" sz="2000" dirty="0">
              <a:latin typeface="+mn-lt"/>
            </a:endParaRPr>
          </a:p>
          <a:p>
            <a:pPr fontAlgn="auto">
              <a:spcAft>
                <a:spcPts val="0"/>
              </a:spcAft>
            </a:pPr>
            <a:r>
              <a:rPr lang="pt-BR" sz="2000" dirty="0">
                <a:latin typeface="+mn-lt"/>
              </a:rPr>
              <a:t>Se necessário, destrave as camadas e os estilos para que estes possam ser atualizados</a:t>
            </a:r>
            <a:r>
              <a:rPr lang="pt-BR" sz="2000" dirty="0" smtClean="0">
                <a:latin typeface="+mn-lt"/>
              </a:rPr>
              <a:t>.</a:t>
            </a:r>
            <a:endParaRPr lang="en-GB" sz="2000" dirty="0">
              <a:latin typeface="+mn-lt"/>
            </a:endParaRPr>
          </a:p>
        </p:txBody>
      </p:sp>
      <p:pic>
        <p:nvPicPr>
          <p:cNvPr id="4" name="Imagem 3"/>
          <p:cNvPicPr>
            <a:picLocks noChangeAspect="1"/>
          </p:cNvPicPr>
          <p:nvPr/>
        </p:nvPicPr>
        <p:blipFill rotWithShape="1">
          <a:blip r:embed="rId3"/>
          <a:srcRect l="27509" t="3841" r="70522" b="93359"/>
          <a:stretch/>
        </p:blipFill>
        <p:spPr>
          <a:xfrm>
            <a:off x="2051720" y="1052736"/>
            <a:ext cx="360040" cy="288032"/>
          </a:xfrm>
          <a:prstGeom prst="rect">
            <a:avLst/>
          </a:prstGeom>
        </p:spPr>
      </p:pic>
    </p:spTree>
    <p:extLst>
      <p:ext uri="{BB962C8B-B14F-4D97-AF65-F5344CB8AC3E}">
        <p14:creationId xmlns:p14="http://schemas.microsoft.com/office/powerpoint/2010/main" val="417700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08304" y="5589240"/>
            <a:ext cx="7772400" cy="1609344"/>
          </a:xfrm>
        </p:spPr>
        <p:txBody>
          <a:bodyPr/>
          <a:lstStyle/>
          <a:p>
            <a:r>
              <a:rPr lang="pt-BR" dirty="0" smtClean="0"/>
              <a:t>Fim!</a:t>
            </a:r>
            <a:endParaRPr lang="pt-BR" dirty="0"/>
          </a:p>
        </p:txBody>
      </p:sp>
    </p:spTree>
    <p:extLst>
      <p:ext uri="{BB962C8B-B14F-4D97-AF65-F5344CB8AC3E}">
        <p14:creationId xmlns:p14="http://schemas.microsoft.com/office/powerpoint/2010/main" val="232221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62676" y="548680"/>
            <a:ext cx="7488832" cy="5170646"/>
          </a:xfrm>
          <a:prstGeom prst="rect">
            <a:avLst/>
          </a:prstGeom>
          <a:noFill/>
        </p:spPr>
        <p:txBody>
          <a:bodyPr wrap="square" rtlCol="0">
            <a:spAutoFit/>
          </a:bodyPr>
          <a:lstStyle/>
          <a:p>
            <a:pPr>
              <a:lnSpc>
                <a:spcPct val="150000"/>
              </a:lnSpc>
            </a:pPr>
            <a:endParaRPr lang="pt-BR" sz="2400" dirty="0"/>
          </a:p>
          <a:p>
            <a:pPr>
              <a:lnSpc>
                <a:spcPct val="150000"/>
              </a:lnSpc>
            </a:pPr>
            <a:endParaRPr lang="pt-BR" sz="2000" dirty="0">
              <a:latin typeface="+mn-lt"/>
            </a:endParaRPr>
          </a:p>
          <a:p>
            <a:pPr marL="285750" indent="-285750">
              <a:lnSpc>
                <a:spcPct val="150000"/>
              </a:lnSpc>
              <a:buFontTx/>
              <a:buChar char="-"/>
            </a:pPr>
            <a:r>
              <a:rPr lang="pt-BR" sz="2000" dirty="0">
                <a:latin typeface="+mn-lt"/>
              </a:rPr>
              <a:t>Abrir a tabela de atributos da camada </a:t>
            </a:r>
            <a:r>
              <a:rPr lang="pt-BR" sz="2000" dirty="0" smtClean="0">
                <a:latin typeface="+mn-lt"/>
              </a:rPr>
              <a:t>‘Brasil’</a:t>
            </a:r>
            <a:endParaRPr lang="pt-BR" sz="2000" dirty="0">
              <a:latin typeface="+mn-lt"/>
            </a:endParaRPr>
          </a:p>
          <a:p>
            <a:pPr marL="285750" indent="-285750">
              <a:lnSpc>
                <a:spcPct val="150000"/>
              </a:lnSpc>
              <a:buFontTx/>
              <a:buChar char="-"/>
            </a:pPr>
            <a:r>
              <a:rPr lang="pt-BR" sz="2000" dirty="0" smtClean="0">
                <a:latin typeface="+mn-lt"/>
              </a:rPr>
              <a:t>Clicar </a:t>
            </a:r>
            <a:r>
              <a:rPr lang="pt-BR" sz="2000" dirty="0">
                <a:latin typeface="+mn-lt"/>
              </a:rPr>
              <a:t>em ‘Abrir calculadora de campo’</a:t>
            </a:r>
          </a:p>
          <a:p>
            <a:pPr marL="285750" indent="-285750">
              <a:lnSpc>
                <a:spcPct val="150000"/>
              </a:lnSpc>
              <a:buFontTx/>
              <a:buChar char="-"/>
            </a:pPr>
            <a:r>
              <a:rPr lang="pt-BR" sz="2000" dirty="0">
                <a:latin typeface="+mn-lt"/>
              </a:rPr>
              <a:t>Marcar ‘Criar um novo campo’</a:t>
            </a:r>
          </a:p>
          <a:p>
            <a:pPr marL="285750" indent="-285750">
              <a:lnSpc>
                <a:spcPct val="150000"/>
              </a:lnSpc>
              <a:buFontTx/>
              <a:buChar char="-"/>
            </a:pPr>
            <a:r>
              <a:rPr lang="pt-BR" sz="2000" dirty="0">
                <a:latin typeface="+mn-lt"/>
              </a:rPr>
              <a:t>Informar o nome do novo campo </a:t>
            </a:r>
            <a:r>
              <a:rPr lang="pt-BR" sz="2000" dirty="0" smtClean="0">
                <a:latin typeface="+mn-lt"/>
              </a:rPr>
              <a:t>(</a:t>
            </a:r>
            <a:r>
              <a:rPr lang="pt-BR" sz="2000" dirty="0" err="1" smtClean="0">
                <a:latin typeface="+mn-lt"/>
              </a:rPr>
              <a:t>area</a:t>
            </a:r>
            <a:r>
              <a:rPr lang="pt-BR" sz="2000" dirty="0">
                <a:latin typeface="+mn-lt"/>
              </a:rPr>
              <a:t>)</a:t>
            </a:r>
          </a:p>
          <a:p>
            <a:pPr marL="285750" indent="-285750">
              <a:lnSpc>
                <a:spcPct val="150000"/>
              </a:lnSpc>
              <a:buFontTx/>
              <a:buChar char="-"/>
            </a:pPr>
            <a:r>
              <a:rPr lang="pt-BR" sz="2000" dirty="0">
                <a:latin typeface="+mn-lt"/>
              </a:rPr>
              <a:t>Informar o ‘Tipo do novo campo</a:t>
            </a:r>
            <a:r>
              <a:rPr lang="pt-BR" sz="2000" dirty="0" smtClean="0">
                <a:latin typeface="+mn-lt"/>
              </a:rPr>
              <a:t>’ : </a:t>
            </a:r>
            <a:r>
              <a:rPr lang="pt-BR" sz="2000" dirty="0">
                <a:latin typeface="+mn-lt"/>
              </a:rPr>
              <a:t>nº </a:t>
            </a:r>
            <a:r>
              <a:rPr lang="pt-BR" sz="2000" dirty="0" smtClean="0">
                <a:latin typeface="+mn-lt"/>
              </a:rPr>
              <a:t>decimal</a:t>
            </a:r>
          </a:p>
          <a:p>
            <a:pPr marL="285750" indent="-285750">
              <a:lnSpc>
                <a:spcPct val="150000"/>
              </a:lnSpc>
              <a:buFontTx/>
              <a:buChar char="-"/>
            </a:pPr>
            <a:r>
              <a:rPr lang="pt-BR" sz="2000" dirty="0">
                <a:latin typeface="+mn-lt"/>
              </a:rPr>
              <a:t>Em</a:t>
            </a:r>
            <a:r>
              <a:rPr lang="pt-BR" sz="2000" dirty="0"/>
              <a:t> </a:t>
            </a:r>
            <a:r>
              <a:rPr lang="pt-BR" sz="2000" dirty="0">
                <a:latin typeface="+mn-lt"/>
              </a:rPr>
              <a:t>‘Lista de funções’, abrir ‘Geometria e escolher ‘$área’ (clicar duas vezes – i</a:t>
            </a:r>
            <a:r>
              <a:rPr lang="pt-BR" sz="2000" dirty="0" smtClean="0">
                <a:latin typeface="+mn-lt"/>
              </a:rPr>
              <a:t>rá </a:t>
            </a:r>
            <a:r>
              <a:rPr lang="pt-BR" sz="2000" dirty="0">
                <a:latin typeface="+mn-lt"/>
              </a:rPr>
              <a:t>aparecer ‘$área’ em ‘Expressão’)</a:t>
            </a:r>
          </a:p>
          <a:p>
            <a:pPr marL="285750" indent="-285750">
              <a:lnSpc>
                <a:spcPct val="150000"/>
              </a:lnSpc>
              <a:buFontTx/>
              <a:buChar char="-"/>
            </a:pPr>
            <a:r>
              <a:rPr lang="pt-BR" sz="2000" dirty="0">
                <a:latin typeface="+mn-lt"/>
              </a:rPr>
              <a:t>Clicar  em ‘OK’.</a:t>
            </a:r>
          </a:p>
          <a:p>
            <a:pPr marL="285750" indent="-285750">
              <a:buFontTx/>
              <a:buChar char="-"/>
            </a:pPr>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1</a:t>
            </a:r>
            <a:endParaRPr lang="pt-BR" u="sng" dirty="0"/>
          </a:p>
        </p:txBody>
      </p:sp>
    </p:spTree>
    <p:extLst>
      <p:ext uri="{BB962C8B-B14F-4D97-AF65-F5344CB8AC3E}">
        <p14:creationId xmlns:p14="http://schemas.microsoft.com/office/powerpoint/2010/main" val="3890756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1</a:t>
            </a:r>
            <a:endParaRPr lang="pt-BR" u="sng" dirty="0"/>
          </a:p>
        </p:txBody>
      </p:sp>
      <p:pic>
        <p:nvPicPr>
          <p:cNvPr id="3" name="Imagem 2"/>
          <p:cNvPicPr>
            <a:picLocks noChangeAspect="1"/>
          </p:cNvPicPr>
          <p:nvPr/>
        </p:nvPicPr>
        <p:blipFill>
          <a:blip r:embed="rId3"/>
          <a:stretch>
            <a:fillRect/>
          </a:stretch>
        </p:blipFill>
        <p:spPr>
          <a:xfrm>
            <a:off x="1214508" y="1052736"/>
            <a:ext cx="6813876" cy="5760524"/>
          </a:xfrm>
          <a:prstGeom prst="rect">
            <a:avLst/>
          </a:prstGeom>
        </p:spPr>
      </p:pic>
      <p:sp>
        <p:nvSpPr>
          <p:cNvPr id="5" name="Retângulo Arredondado 4"/>
          <p:cNvSpPr/>
          <p:nvPr/>
        </p:nvSpPr>
        <p:spPr>
          <a:xfrm>
            <a:off x="4513434" y="1273622"/>
            <a:ext cx="202582" cy="211162"/>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5693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71600" y="2756726"/>
            <a:ext cx="3706190" cy="1323439"/>
          </a:xfrm>
          <a:prstGeom prst="rect">
            <a:avLst/>
          </a:prstGeom>
        </p:spPr>
        <p:txBody>
          <a:bodyPr wrap="square">
            <a:spAutoFit/>
          </a:bodyPr>
          <a:lstStyle/>
          <a:p>
            <a:pPr algn="just"/>
            <a:r>
              <a:rPr lang="pt-BR" sz="2000" dirty="0">
                <a:latin typeface="+mn-lt"/>
              </a:rPr>
              <a:t>A</a:t>
            </a:r>
            <a:r>
              <a:rPr lang="pt-BR" dirty="0"/>
              <a:t> </a:t>
            </a:r>
            <a:r>
              <a:rPr lang="pt-BR" sz="2000" dirty="0">
                <a:latin typeface="+mn-lt"/>
              </a:rPr>
              <a:t>coluna</a:t>
            </a:r>
            <a:r>
              <a:rPr lang="pt-BR" dirty="0"/>
              <a:t> ‘</a:t>
            </a:r>
            <a:r>
              <a:rPr lang="pt-BR" sz="2000" dirty="0" err="1">
                <a:latin typeface="+mn-lt"/>
              </a:rPr>
              <a:t>area</a:t>
            </a:r>
            <a:r>
              <a:rPr lang="pt-BR" dirty="0"/>
              <a:t>’ </a:t>
            </a:r>
            <a:r>
              <a:rPr lang="pt-BR" sz="2000" dirty="0">
                <a:latin typeface="+mn-lt"/>
              </a:rPr>
              <a:t>na tabela de atributos, agora está preenchida com os valores das áreas de cada feição.</a:t>
            </a:r>
          </a:p>
        </p:txBody>
      </p:sp>
      <p:sp>
        <p:nvSpPr>
          <p:cNvPr id="7"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Resultado Da atividade 1</a:t>
            </a:r>
            <a:endParaRPr lang="pt-BR" u="sng" dirty="0"/>
          </a:p>
        </p:txBody>
      </p:sp>
      <p:sp>
        <p:nvSpPr>
          <p:cNvPr id="5" name="Espaço Reservado para Conteúdo 4"/>
          <p:cNvSpPr>
            <a:spLocks noGrp="1"/>
          </p:cNvSpPr>
          <p:nvPr>
            <p:ph idx="1"/>
          </p:nvPr>
        </p:nvSpPr>
        <p:spPr/>
        <p:txBody>
          <a:bodyPr/>
          <a:lstStyle/>
          <a:p>
            <a:endParaRPr lang="en-GB"/>
          </a:p>
        </p:txBody>
      </p:sp>
      <p:pic>
        <p:nvPicPr>
          <p:cNvPr id="6" name="Imagem 5"/>
          <p:cNvPicPr>
            <a:picLocks noChangeAspect="1"/>
          </p:cNvPicPr>
          <p:nvPr/>
        </p:nvPicPr>
        <p:blipFill>
          <a:blip r:embed="rId3"/>
          <a:stretch>
            <a:fillRect/>
          </a:stretch>
        </p:blipFill>
        <p:spPr>
          <a:xfrm>
            <a:off x="4860032" y="1218753"/>
            <a:ext cx="4010488" cy="4399384"/>
          </a:xfrm>
          <a:prstGeom prst="rect">
            <a:avLst/>
          </a:prstGeom>
        </p:spPr>
      </p:pic>
    </p:spTree>
    <p:extLst>
      <p:ext uri="{BB962C8B-B14F-4D97-AF65-F5344CB8AC3E}">
        <p14:creationId xmlns:p14="http://schemas.microsoft.com/office/powerpoint/2010/main" val="2611398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TM03090434[[fn=Tipo de Madeira]]</Template>
  <TotalTime>4208</TotalTime>
  <Words>2946</Words>
  <Application>Microsoft Office PowerPoint</Application>
  <PresentationFormat>Apresentação na tela (4:3)</PresentationFormat>
  <Paragraphs>263</Paragraphs>
  <Slides>64</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64</vt:i4>
      </vt:variant>
    </vt:vector>
  </HeadingPairs>
  <TitlesOfParts>
    <vt:vector size="73" baseType="lpstr">
      <vt:lpstr>ＭＳ Ｐゴシック</vt:lpstr>
      <vt:lpstr>Arial</vt:lpstr>
      <vt:lpstr>Calibri</vt:lpstr>
      <vt:lpstr>Courier New</vt:lpstr>
      <vt:lpstr>HG明朝B</vt:lpstr>
      <vt:lpstr>Rockwell</vt:lpstr>
      <vt:lpstr>Rockwell Condensed</vt:lpstr>
      <vt:lpstr>Wingdings</vt:lpstr>
      <vt:lpstr>Tipo de Madeira</vt:lpstr>
      <vt:lpstr>Apresentação do PowerPoint</vt:lpstr>
      <vt:lpstr>Atributos</vt:lpstr>
      <vt:lpstr>Como abrir a tabela de Atributos ?</vt:lpstr>
      <vt:lpstr>Apresentação do PowerPoint</vt:lpstr>
      <vt:lpstr>Abrindo as camadas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Rótulos </vt:lpstr>
      <vt:lpstr>Rótulos </vt:lpstr>
      <vt:lpstr>Rótulos </vt:lpstr>
      <vt:lpstr>Rótulos </vt:lpstr>
      <vt:lpstr>Rótulos </vt:lpstr>
      <vt:lpstr>Rótulos </vt:lpstr>
      <vt:lpstr>Rótulos </vt:lpstr>
      <vt:lpstr>Rótulos </vt:lpstr>
      <vt:lpstr>Mapa temático  </vt:lpstr>
      <vt:lpstr>Mapa temático  </vt:lpstr>
      <vt:lpstr>Resultado mapa temático  </vt:lpstr>
      <vt:lpstr>Duplicando a camada</vt:lpstr>
      <vt:lpstr>Retorne para símbolo simples</vt:lpstr>
      <vt:lpstr>Resultado do slide anterior</vt:lpstr>
      <vt:lpstr>Alternativa para Destacar a camada do estado de São Paulo (sem as bordas dos limites municipais)</vt:lpstr>
      <vt:lpstr>Opção 2 - seleção</vt:lpstr>
      <vt:lpstr>Apresentação do PowerPoint</vt:lpstr>
      <vt:lpstr>Apresentação do PowerPoint</vt:lpstr>
      <vt:lpstr>Opção 2 - seleção</vt:lpstr>
      <vt:lpstr>RESUTADO - Opção 2 - seleção</vt:lpstr>
      <vt:lpstr>Qual o passo seguinte?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Exportação do mapa</vt:lpstr>
      <vt:lpstr>Salvando o compositor</vt:lpstr>
      <vt:lpstr>Bloqueando os itens selecionados</vt:lpstr>
      <vt:lpstr>Salvar um compositor como modelo para ser utilizado em outro projeto</vt:lpstr>
      <vt:lpstr>Abrindo um compositor modelo</vt:lpstr>
      <vt:lpstr>Apresentação do PowerPoint</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Dados em Epidemiologia Espacial I</dc:title>
  <dc:creator>LabGeo</dc:creator>
  <cp:lastModifiedBy>Francisco N</cp:lastModifiedBy>
  <cp:revision>369</cp:revision>
  <dcterms:created xsi:type="dcterms:W3CDTF">2014-07-24T11:04:54Z</dcterms:created>
  <dcterms:modified xsi:type="dcterms:W3CDTF">2021-08-18T22:34:39Z</dcterms:modified>
</cp:coreProperties>
</file>