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61" r:id="rId3"/>
    <p:sldId id="278" r:id="rId4"/>
    <p:sldId id="279" r:id="rId5"/>
    <p:sldId id="280" r:id="rId6"/>
    <p:sldId id="281" r:id="rId7"/>
    <p:sldId id="283" r:id="rId8"/>
    <p:sldId id="305" r:id="rId9"/>
    <p:sldId id="282" r:id="rId10"/>
    <p:sldId id="284" r:id="rId11"/>
    <p:sldId id="262" r:id="rId12"/>
    <p:sldId id="263" r:id="rId13"/>
    <p:sldId id="264" r:id="rId14"/>
    <p:sldId id="301" r:id="rId15"/>
    <p:sldId id="265" r:id="rId16"/>
    <p:sldId id="298" r:id="rId17"/>
    <p:sldId id="300" r:id="rId18"/>
    <p:sldId id="304" r:id="rId19"/>
    <p:sldId id="299" r:id="rId20"/>
    <p:sldId id="302" r:id="rId21"/>
    <p:sldId id="303" r:id="rId22"/>
    <p:sldId id="274" r:id="rId23"/>
    <p:sldId id="266" r:id="rId24"/>
    <p:sldId id="287" r:id="rId25"/>
    <p:sldId id="288" r:id="rId26"/>
    <p:sldId id="289" r:id="rId27"/>
    <p:sldId id="290" r:id="rId28"/>
    <p:sldId id="291" r:id="rId29"/>
    <p:sldId id="292" r:id="rId30"/>
    <p:sldId id="293" r:id="rId31"/>
    <p:sldId id="294" r:id="rId32"/>
    <p:sldId id="295" r:id="rId33"/>
    <p:sldId id="296" r:id="rId34"/>
    <p:sldId id="297" r:id="rId35"/>
    <p:sldId id="285" r:id="rId36"/>
    <p:sldId id="272" r:id="rId37"/>
    <p:sldId id="273" r:id="rId38"/>
    <p:sldId id="275" r:id="rId39"/>
    <p:sldId id="276" r:id="rId4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660"/>
  </p:normalViewPr>
  <p:slideViewPr>
    <p:cSldViewPr>
      <p:cViewPr varScale="1">
        <p:scale>
          <a:sx n="68" d="100"/>
          <a:sy n="68"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oleObject" Target="file:///C:\Users\Fabiana\OneDrive\telefone\OneDrive\TABELAS%20DE%20LIVROS%20GENERO%20FEMINISMO%2003.05%20TOTAL%20COM%20COMENTARIO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Fabiana\OneDrive\telefone\OneDrive\Documentos\Pasta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barChart>
        <c:barDir val="col"/>
        <c:grouping val="clustered"/>
        <c:varyColors val="0"/>
        <c:ser>
          <c:idx val="0"/>
          <c:order val="0"/>
          <c:tx>
            <c:strRef>
              <c:f>Plan1!$B$1</c:f>
              <c:strCache>
                <c:ptCount val="1"/>
                <c:pt idx="0">
                  <c:v>número</c:v>
                </c:pt>
              </c:strCache>
            </c:strRef>
          </c:tx>
          <c:invertIfNegative val="0"/>
          <c:cat>
            <c:numRef>
              <c:f>Plan1!$A$2:$A$21</c:f>
              <c:numCache>
                <c:formatCode>General</c:formatCode>
                <c:ptCount val="20"/>
                <c:pt idx="0">
                  <c:v>80</c:v>
                </c:pt>
                <c:pt idx="1">
                  <c:v>82</c:v>
                </c:pt>
                <c:pt idx="2">
                  <c:v>84</c:v>
                </c:pt>
                <c:pt idx="3">
                  <c:v>86</c:v>
                </c:pt>
                <c:pt idx="4">
                  <c:v>88</c:v>
                </c:pt>
                <c:pt idx="5">
                  <c:v>90</c:v>
                </c:pt>
                <c:pt idx="6">
                  <c:v>92</c:v>
                </c:pt>
                <c:pt idx="7">
                  <c:v>94</c:v>
                </c:pt>
                <c:pt idx="8">
                  <c:v>96</c:v>
                </c:pt>
                <c:pt idx="9">
                  <c:v>98</c:v>
                </c:pt>
                <c:pt idx="10">
                  <c:v>2000</c:v>
                </c:pt>
                <c:pt idx="11">
                  <c:v>2002</c:v>
                </c:pt>
                <c:pt idx="12">
                  <c:v>2004</c:v>
                </c:pt>
                <c:pt idx="13">
                  <c:v>2006</c:v>
                </c:pt>
                <c:pt idx="14">
                  <c:v>2008</c:v>
                </c:pt>
                <c:pt idx="15">
                  <c:v>2010</c:v>
                </c:pt>
                <c:pt idx="16">
                  <c:v>2012</c:v>
                </c:pt>
                <c:pt idx="17">
                  <c:v>2014</c:v>
                </c:pt>
                <c:pt idx="18">
                  <c:v>2016</c:v>
                </c:pt>
                <c:pt idx="19">
                  <c:v>2017</c:v>
                </c:pt>
              </c:numCache>
            </c:numRef>
          </c:cat>
          <c:val>
            <c:numRef>
              <c:f>Plan1!$B$2:$B$21</c:f>
              <c:numCache>
                <c:formatCode>General</c:formatCode>
                <c:ptCount val="20"/>
                <c:pt idx="0">
                  <c:v>4</c:v>
                </c:pt>
                <c:pt idx="1">
                  <c:v>1</c:v>
                </c:pt>
                <c:pt idx="2">
                  <c:v>4</c:v>
                </c:pt>
                <c:pt idx="3">
                  <c:v>4</c:v>
                </c:pt>
                <c:pt idx="4">
                  <c:v>6</c:v>
                </c:pt>
                <c:pt idx="5">
                  <c:v>4</c:v>
                </c:pt>
                <c:pt idx="6">
                  <c:v>4</c:v>
                </c:pt>
                <c:pt idx="7">
                  <c:v>6</c:v>
                </c:pt>
                <c:pt idx="8">
                  <c:v>8</c:v>
                </c:pt>
                <c:pt idx="9">
                  <c:v>7</c:v>
                </c:pt>
                <c:pt idx="10">
                  <c:v>21</c:v>
                </c:pt>
                <c:pt idx="11">
                  <c:v>22</c:v>
                </c:pt>
                <c:pt idx="12">
                  <c:v>14</c:v>
                </c:pt>
                <c:pt idx="13">
                  <c:v>15</c:v>
                </c:pt>
                <c:pt idx="14">
                  <c:v>31</c:v>
                </c:pt>
                <c:pt idx="15">
                  <c:v>28</c:v>
                </c:pt>
                <c:pt idx="16">
                  <c:v>16</c:v>
                </c:pt>
                <c:pt idx="17">
                  <c:v>28</c:v>
                </c:pt>
                <c:pt idx="18">
                  <c:v>37</c:v>
                </c:pt>
                <c:pt idx="19">
                  <c:v>2</c:v>
                </c:pt>
              </c:numCache>
            </c:numRef>
          </c:val>
          <c:extLst>
            <c:ext xmlns:c16="http://schemas.microsoft.com/office/drawing/2014/chart" uri="{C3380CC4-5D6E-409C-BE32-E72D297353CC}">
              <c16:uniqueId val="{00000000-C561-4D50-A5BE-22B5FFBE7442}"/>
            </c:ext>
          </c:extLst>
        </c:ser>
        <c:ser>
          <c:idx val="1"/>
          <c:order val="1"/>
          <c:tx>
            <c:strRef>
              <c:f>Plan1!$C$1</c:f>
              <c:strCache>
                <c:ptCount val="1"/>
                <c:pt idx="0">
                  <c:v>Colunas1</c:v>
                </c:pt>
              </c:strCache>
            </c:strRef>
          </c:tx>
          <c:invertIfNegative val="0"/>
          <c:cat>
            <c:numRef>
              <c:f>Plan1!$A$2:$A$21</c:f>
              <c:numCache>
                <c:formatCode>General</c:formatCode>
                <c:ptCount val="20"/>
                <c:pt idx="0">
                  <c:v>80</c:v>
                </c:pt>
                <c:pt idx="1">
                  <c:v>82</c:v>
                </c:pt>
                <c:pt idx="2">
                  <c:v>84</c:v>
                </c:pt>
                <c:pt idx="3">
                  <c:v>86</c:v>
                </c:pt>
                <c:pt idx="4">
                  <c:v>88</c:v>
                </c:pt>
                <c:pt idx="5">
                  <c:v>90</c:v>
                </c:pt>
                <c:pt idx="6">
                  <c:v>92</c:v>
                </c:pt>
                <c:pt idx="7">
                  <c:v>94</c:v>
                </c:pt>
                <c:pt idx="8">
                  <c:v>96</c:v>
                </c:pt>
                <c:pt idx="9">
                  <c:v>98</c:v>
                </c:pt>
                <c:pt idx="10">
                  <c:v>2000</c:v>
                </c:pt>
                <c:pt idx="11">
                  <c:v>2002</c:v>
                </c:pt>
                <c:pt idx="12">
                  <c:v>2004</c:v>
                </c:pt>
                <c:pt idx="13">
                  <c:v>2006</c:v>
                </c:pt>
                <c:pt idx="14">
                  <c:v>2008</c:v>
                </c:pt>
                <c:pt idx="15">
                  <c:v>2010</c:v>
                </c:pt>
                <c:pt idx="16">
                  <c:v>2012</c:v>
                </c:pt>
                <c:pt idx="17">
                  <c:v>2014</c:v>
                </c:pt>
                <c:pt idx="18">
                  <c:v>2016</c:v>
                </c:pt>
                <c:pt idx="19">
                  <c:v>2017</c:v>
                </c:pt>
              </c:numCache>
            </c:numRef>
          </c:cat>
          <c:val>
            <c:numRef>
              <c:f>Plan1!$C$2:$C$21</c:f>
            </c:numRef>
          </c:val>
          <c:extLst>
            <c:ext xmlns:c16="http://schemas.microsoft.com/office/drawing/2014/chart" uri="{C3380CC4-5D6E-409C-BE32-E72D297353CC}">
              <c16:uniqueId val="{00000001-C561-4D50-A5BE-22B5FFBE7442}"/>
            </c:ext>
          </c:extLst>
        </c:ser>
        <c:ser>
          <c:idx val="2"/>
          <c:order val="2"/>
          <c:tx>
            <c:strRef>
              <c:f>Plan1!$D$1</c:f>
              <c:strCache>
                <c:ptCount val="1"/>
                <c:pt idx="0">
                  <c:v>Colunas2</c:v>
                </c:pt>
              </c:strCache>
            </c:strRef>
          </c:tx>
          <c:invertIfNegative val="0"/>
          <c:cat>
            <c:numRef>
              <c:f>Plan1!$A$2:$A$21</c:f>
              <c:numCache>
                <c:formatCode>General</c:formatCode>
                <c:ptCount val="20"/>
                <c:pt idx="0">
                  <c:v>80</c:v>
                </c:pt>
                <c:pt idx="1">
                  <c:v>82</c:v>
                </c:pt>
                <c:pt idx="2">
                  <c:v>84</c:v>
                </c:pt>
                <c:pt idx="3">
                  <c:v>86</c:v>
                </c:pt>
                <c:pt idx="4">
                  <c:v>88</c:v>
                </c:pt>
                <c:pt idx="5">
                  <c:v>90</c:v>
                </c:pt>
                <c:pt idx="6">
                  <c:v>92</c:v>
                </c:pt>
                <c:pt idx="7">
                  <c:v>94</c:v>
                </c:pt>
                <c:pt idx="8">
                  <c:v>96</c:v>
                </c:pt>
                <c:pt idx="9">
                  <c:v>98</c:v>
                </c:pt>
                <c:pt idx="10">
                  <c:v>2000</c:v>
                </c:pt>
                <c:pt idx="11">
                  <c:v>2002</c:v>
                </c:pt>
                <c:pt idx="12">
                  <c:v>2004</c:v>
                </c:pt>
                <c:pt idx="13">
                  <c:v>2006</c:v>
                </c:pt>
                <c:pt idx="14">
                  <c:v>2008</c:v>
                </c:pt>
                <c:pt idx="15">
                  <c:v>2010</c:v>
                </c:pt>
                <c:pt idx="16">
                  <c:v>2012</c:v>
                </c:pt>
                <c:pt idx="17">
                  <c:v>2014</c:v>
                </c:pt>
                <c:pt idx="18">
                  <c:v>2016</c:v>
                </c:pt>
                <c:pt idx="19">
                  <c:v>2017</c:v>
                </c:pt>
              </c:numCache>
            </c:numRef>
          </c:cat>
          <c:val>
            <c:numRef>
              <c:f>Plan1!$D$2:$D$21</c:f>
            </c:numRef>
          </c:val>
          <c:extLst>
            <c:ext xmlns:c16="http://schemas.microsoft.com/office/drawing/2014/chart" uri="{C3380CC4-5D6E-409C-BE32-E72D297353CC}">
              <c16:uniqueId val="{00000002-C561-4D50-A5BE-22B5FFBE7442}"/>
            </c:ext>
          </c:extLst>
        </c:ser>
        <c:dLbls>
          <c:showLegendKey val="0"/>
          <c:showVal val="0"/>
          <c:showCatName val="0"/>
          <c:showSerName val="0"/>
          <c:showPercent val="0"/>
          <c:showBubbleSize val="0"/>
        </c:dLbls>
        <c:gapWidth val="150"/>
        <c:axId val="82986496"/>
        <c:axId val="82988032"/>
      </c:barChart>
      <c:catAx>
        <c:axId val="82986496"/>
        <c:scaling>
          <c:orientation val="minMax"/>
        </c:scaling>
        <c:delete val="0"/>
        <c:axPos val="b"/>
        <c:numFmt formatCode="General" sourceLinked="1"/>
        <c:majorTickMark val="out"/>
        <c:minorTickMark val="none"/>
        <c:tickLblPos val="nextTo"/>
        <c:crossAx val="82988032"/>
        <c:crosses val="autoZero"/>
        <c:auto val="1"/>
        <c:lblAlgn val="ctr"/>
        <c:lblOffset val="100"/>
        <c:noMultiLvlLbl val="0"/>
      </c:catAx>
      <c:valAx>
        <c:axId val="82988032"/>
        <c:scaling>
          <c:orientation val="minMax"/>
        </c:scaling>
        <c:delete val="0"/>
        <c:axPos val="l"/>
        <c:majorGridlines/>
        <c:numFmt formatCode="General" sourceLinked="1"/>
        <c:majorTickMark val="out"/>
        <c:minorTickMark val="none"/>
        <c:tickLblPos val="nextTo"/>
        <c:crossAx val="82986496"/>
        <c:crosses val="autoZero"/>
        <c:crossBetween val="between"/>
      </c:valAx>
    </c:plotArea>
    <c:legend>
      <c:legendPos val="r"/>
      <c:overlay val="0"/>
    </c:legend>
    <c:plotVisOnly val="1"/>
    <c:dispBlanksAs val="gap"/>
    <c:showDLblsOverMax val="0"/>
  </c:chart>
  <c:txPr>
    <a:bodyPr/>
    <a:lstStyle/>
    <a:p>
      <a:pPr>
        <a:defRPr sz="1800"/>
      </a:pPr>
      <a:endParaRPr lang="pt-B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pivotSource>
    <c:name>[TABELAS DE LIVROS GENERO FEMINISMO 03.05 TOTAL COM COMENTARIOS.xlsx]Plan3!Tabela dinâmica2</c:name>
    <c:fmtId val="-1"/>
  </c:pivotSource>
  <c:chart>
    <c:autoTitleDeleted val="0"/>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marker>
          <c:symbol val="none"/>
        </c:marker>
      </c:pivotFmt>
      <c:pivotFmt>
        <c:idx val="5"/>
        <c:marker>
          <c:symbol val="none"/>
        </c:marker>
      </c:pivotFmt>
      <c:pivotFmt>
        <c:idx val="6"/>
        <c:marker>
          <c:symbol val="none"/>
        </c:marker>
      </c:pivotFmt>
      <c:pivotFmt>
        <c:idx val="7"/>
        <c:marker>
          <c:symbol val="none"/>
        </c:marker>
      </c:pivotFmt>
      <c:pivotFmt>
        <c:idx val="8"/>
        <c:marker>
          <c:symbol val="none"/>
        </c:marker>
      </c:pivotFmt>
      <c:pivotFmt>
        <c:idx val="9"/>
        <c:marker>
          <c:symbol val="none"/>
        </c:marker>
      </c:pivotFmt>
      <c:pivotFmt>
        <c:idx val="10"/>
        <c:spPr>
          <a:solidFill>
            <a:schemeClr val="tx2"/>
          </a:solidFill>
        </c:spPr>
        <c:marker>
          <c:symbol val="none"/>
        </c:marker>
      </c:pivotFmt>
      <c:pivotFmt>
        <c:idx val="11"/>
        <c:spPr>
          <a:solidFill>
            <a:schemeClr val="accent2"/>
          </a:solidFill>
        </c:spPr>
        <c:marker>
          <c:symbol val="none"/>
        </c:marker>
      </c:pivotFmt>
      <c:pivotFmt>
        <c:idx val="12"/>
        <c:spPr>
          <a:solidFill>
            <a:schemeClr val="accent3"/>
          </a:solidFill>
        </c:spPr>
        <c:marker>
          <c:symbol val="none"/>
        </c:marker>
      </c:pivotFmt>
      <c:pivotFmt>
        <c:idx val="13"/>
        <c:spPr>
          <a:solidFill>
            <a:srgbClr val="7030A0"/>
          </a:solidFill>
        </c:spPr>
        <c:marker>
          <c:symbol val="none"/>
        </c:marker>
      </c:pivotFmt>
      <c:pivotFmt>
        <c:idx val="14"/>
        <c:spPr>
          <a:solidFill>
            <a:srgbClr val="7030A0"/>
          </a:solidFill>
        </c:spPr>
        <c:marker>
          <c:symbol val="none"/>
        </c:marker>
      </c:pivotFmt>
      <c:pivotFmt>
        <c:idx val="15"/>
        <c:spPr>
          <a:solidFill>
            <a:schemeClr val="tx2"/>
          </a:solidFill>
        </c:spPr>
        <c:marker>
          <c:symbol val="none"/>
        </c:marker>
      </c:pivotFmt>
      <c:pivotFmt>
        <c:idx val="16"/>
        <c:spPr>
          <a:solidFill>
            <a:schemeClr val="accent2"/>
          </a:solidFill>
        </c:spPr>
        <c:marker>
          <c:symbol val="none"/>
        </c:marker>
      </c:pivotFmt>
      <c:pivotFmt>
        <c:idx val="17"/>
        <c:spPr>
          <a:solidFill>
            <a:schemeClr val="accent3"/>
          </a:solidFill>
        </c:spPr>
        <c:marker>
          <c:symbol val="none"/>
        </c:marker>
      </c:pivotFmt>
    </c:pivotFmts>
    <c:plotArea>
      <c:layout/>
      <c:barChart>
        <c:barDir val="col"/>
        <c:grouping val="clustered"/>
        <c:varyColors val="0"/>
        <c:ser>
          <c:idx val="0"/>
          <c:order val="0"/>
          <c:tx>
            <c:strRef>
              <c:f>Plan3!$B$3:$B$4</c:f>
              <c:strCache>
                <c:ptCount val="1"/>
                <c:pt idx="0">
                  <c:v>A</c:v>
                </c:pt>
              </c:strCache>
            </c:strRef>
          </c:tx>
          <c:spPr>
            <a:solidFill>
              <a:srgbClr val="7030A0"/>
            </a:solidFill>
          </c:spPr>
          <c:invertIfNegative val="0"/>
          <c:cat>
            <c:strRef>
              <c:f>Plan3!$A$5:$A$9</c:f>
              <c:strCache>
                <c:ptCount val="4"/>
                <c:pt idx="0">
                  <c:v>A - até 1980</c:v>
                </c:pt>
                <c:pt idx="1">
                  <c:v>B - entre 1981 e 1999</c:v>
                </c:pt>
                <c:pt idx="2">
                  <c:v>C - entre 2000 e 2006</c:v>
                </c:pt>
                <c:pt idx="3">
                  <c:v>D - após 2007</c:v>
                </c:pt>
              </c:strCache>
            </c:strRef>
          </c:cat>
          <c:val>
            <c:numRef>
              <c:f>Plan3!$B$5:$B$9</c:f>
              <c:numCache>
                <c:formatCode>General</c:formatCode>
                <c:ptCount val="4"/>
                <c:pt idx="1">
                  <c:v>4</c:v>
                </c:pt>
                <c:pt idx="2">
                  <c:v>1</c:v>
                </c:pt>
                <c:pt idx="3">
                  <c:v>19</c:v>
                </c:pt>
              </c:numCache>
            </c:numRef>
          </c:val>
          <c:extLst>
            <c:ext xmlns:c16="http://schemas.microsoft.com/office/drawing/2014/chart" uri="{C3380CC4-5D6E-409C-BE32-E72D297353CC}">
              <c16:uniqueId val="{00000000-F29C-49B2-9531-907CDF8E0754}"/>
            </c:ext>
          </c:extLst>
        </c:ser>
        <c:ser>
          <c:idx val="1"/>
          <c:order val="1"/>
          <c:tx>
            <c:strRef>
              <c:f>Plan3!$C$3:$C$4</c:f>
              <c:strCache>
                <c:ptCount val="1"/>
                <c:pt idx="0">
                  <c:v>H</c:v>
                </c:pt>
              </c:strCache>
            </c:strRef>
          </c:tx>
          <c:spPr>
            <a:solidFill>
              <a:schemeClr val="tx2"/>
            </a:solidFill>
          </c:spPr>
          <c:invertIfNegative val="0"/>
          <c:cat>
            <c:strRef>
              <c:f>Plan3!$A$5:$A$9</c:f>
              <c:strCache>
                <c:ptCount val="4"/>
                <c:pt idx="0">
                  <c:v>A - até 1980</c:v>
                </c:pt>
                <c:pt idx="1">
                  <c:v>B - entre 1981 e 1999</c:v>
                </c:pt>
                <c:pt idx="2">
                  <c:v>C - entre 2000 e 2006</c:v>
                </c:pt>
                <c:pt idx="3">
                  <c:v>D - após 2007</c:v>
                </c:pt>
              </c:strCache>
            </c:strRef>
          </c:cat>
          <c:val>
            <c:numRef>
              <c:f>Plan3!$C$5:$C$9</c:f>
              <c:numCache>
                <c:formatCode>General</c:formatCode>
                <c:ptCount val="4"/>
                <c:pt idx="0">
                  <c:v>14</c:v>
                </c:pt>
                <c:pt idx="1">
                  <c:v>10</c:v>
                </c:pt>
                <c:pt idx="2">
                  <c:v>4</c:v>
                </c:pt>
                <c:pt idx="3">
                  <c:v>31</c:v>
                </c:pt>
              </c:numCache>
            </c:numRef>
          </c:val>
          <c:extLst>
            <c:ext xmlns:c16="http://schemas.microsoft.com/office/drawing/2014/chart" uri="{C3380CC4-5D6E-409C-BE32-E72D297353CC}">
              <c16:uniqueId val="{00000001-F29C-49B2-9531-907CDF8E0754}"/>
            </c:ext>
          </c:extLst>
        </c:ser>
        <c:ser>
          <c:idx val="2"/>
          <c:order val="2"/>
          <c:tx>
            <c:strRef>
              <c:f>Plan3!$D$3:$D$4</c:f>
              <c:strCache>
                <c:ptCount val="1"/>
                <c:pt idx="0">
                  <c:v>M</c:v>
                </c:pt>
              </c:strCache>
            </c:strRef>
          </c:tx>
          <c:spPr>
            <a:solidFill>
              <a:schemeClr val="accent2"/>
            </a:solidFill>
          </c:spPr>
          <c:invertIfNegative val="0"/>
          <c:cat>
            <c:strRef>
              <c:f>Plan3!$A$5:$A$9</c:f>
              <c:strCache>
                <c:ptCount val="4"/>
                <c:pt idx="0">
                  <c:v>A - até 1980</c:v>
                </c:pt>
                <c:pt idx="1">
                  <c:v>B - entre 1981 e 1999</c:v>
                </c:pt>
                <c:pt idx="2">
                  <c:v>C - entre 2000 e 2006</c:v>
                </c:pt>
                <c:pt idx="3">
                  <c:v>D - após 2007</c:v>
                </c:pt>
              </c:strCache>
            </c:strRef>
          </c:cat>
          <c:val>
            <c:numRef>
              <c:f>Plan3!$D$5:$D$9</c:f>
              <c:numCache>
                <c:formatCode>General</c:formatCode>
                <c:ptCount val="4"/>
                <c:pt idx="0">
                  <c:v>7</c:v>
                </c:pt>
                <c:pt idx="1">
                  <c:v>42</c:v>
                </c:pt>
                <c:pt idx="2">
                  <c:v>44</c:v>
                </c:pt>
                <c:pt idx="3">
                  <c:v>89</c:v>
                </c:pt>
              </c:numCache>
            </c:numRef>
          </c:val>
          <c:extLst>
            <c:ext xmlns:c16="http://schemas.microsoft.com/office/drawing/2014/chart" uri="{C3380CC4-5D6E-409C-BE32-E72D297353CC}">
              <c16:uniqueId val="{00000002-F29C-49B2-9531-907CDF8E0754}"/>
            </c:ext>
          </c:extLst>
        </c:ser>
        <c:ser>
          <c:idx val="3"/>
          <c:order val="3"/>
          <c:tx>
            <c:strRef>
              <c:f>Plan3!$E$3:$E$4</c:f>
              <c:strCache>
                <c:ptCount val="1"/>
                <c:pt idx="0">
                  <c:v>O</c:v>
                </c:pt>
              </c:strCache>
            </c:strRef>
          </c:tx>
          <c:spPr>
            <a:solidFill>
              <a:schemeClr val="accent3"/>
            </a:solidFill>
          </c:spPr>
          <c:invertIfNegative val="0"/>
          <c:cat>
            <c:strRef>
              <c:f>Plan3!$A$5:$A$9</c:f>
              <c:strCache>
                <c:ptCount val="4"/>
                <c:pt idx="0">
                  <c:v>A - até 1980</c:v>
                </c:pt>
                <c:pt idx="1">
                  <c:v>B - entre 1981 e 1999</c:v>
                </c:pt>
                <c:pt idx="2">
                  <c:v>C - entre 2000 e 2006</c:v>
                </c:pt>
                <c:pt idx="3">
                  <c:v>D - após 2007</c:v>
                </c:pt>
              </c:strCache>
            </c:strRef>
          </c:cat>
          <c:val>
            <c:numRef>
              <c:f>Plan3!$E$5:$E$9</c:f>
              <c:numCache>
                <c:formatCode>General</c:formatCode>
                <c:ptCount val="4"/>
                <c:pt idx="1">
                  <c:v>2</c:v>
                </c:pt>
                <c:pt idx="2">
                  <c:v>8</c:v>
                </c:pt>
                <c:pt idx="3">
                  <c:v>2</c:v>
                </c:pt>
              </c:numCache>
            </c:numRef>
          </c:val>
          <c:extLst>
            <c:ext xmlns:c16="http://schemas.microsoft.com/office/drawing/2014/chart" uri="{C3380CC4-5D6E-409C-BE32-E72D297353CC}">
              <c16:uniqueId val="{00000003-F29C-49B2-9531-907CDF8E0754}"/>
            </c:ext>
          </c:extLst>
        </c:ser>
        <c:dLbls>
          <c:showLegendKey val="0"/>
          <c:showVal val="0"/>
          <c:showCatName val="0"/>
          <c:showSerName val="0"/>
          <c:showPercent val="0"/>
          <c:showBubbleSize val="0"/>
        </c:dLbls>
        <c:gapWidth val="150"/>
        <c:axId val="70222976"/>
        <c:axId val="70224512"/>
      </c:barChart>
      <c:catAx>
        <c:axId val="70222976"/>
        <c:scaling>
          <c:orientation val="minMax"/>
        </c:scaling>
        <c:delete val="0"/>
        <c:axPos val="b"/>
        <c:numFmt formatCode="General" sourceLinked="0"/>
        <c:majorTickMark val="out"/>
        <c:minorTickMark val="none"/>
        <c:tickLblPos val="nextTo"/>
        <c:crossAx val="70224512"/>
        <c:crosses val="autoZero"/>
        <c:auto val="1"/>
        <c:lblAlgn val="ctr"/>
        <c:lblOffset val="100"/>
        <c:noMultiLvlLbl val="0"/>
      </c:catAx>
      <c:valAx>
        <c:axId val="70224512"/>
        <c:scaling>
          <c:orientation val="minMax"/>
        </c:scaling>
        <c:delete val="0"/>
        <c:axPos val="l"/>
        <c:majorGridlines/>
        <c:numFmt formatCode="General" sourceLinked="1"/>
        <c:majorTickMark val="out"/>
        <c:minorTickMark val="none"/>
        <c:tickLblPos val="nextTo"/>
        <c:crossAx val="70222976"/>
        <c:crosses val="autoZero"/>
        <c:crossBetween val="between"/>
      </c:valAx>
    </c:plotArea>
    <c:legend>
      <c:legendPos val="t"/>
      <c:layout>
        <c:manualLayout>
          <c:xMode val="edge"/>
          <c:yMode val="edge"/>
          <c:x val="0.4101694241104944"/>
          <c:y val="4.6406248001699457E-2"/>
          <c:w val="0.17966104819878123"/>
          <c:h val="5.3440265907468872E-2"/>
        </c:manualLayout>
      </c:layout>
      <c:overlay val="1"/>
    </c:legend>
    <c:plotVisOnly val="1"/>
    <c:dispBlanksAs val="gap"/>
    <c:showDLblsOverMax val="0"/>
  </c:chart>
  <c:spPr>
    <a:ln>
      <a:noFill/>
    </a:ln>
  </c:spPr>
  <c:txPr>
    <a:bodyPr/>
    <a:lstStyle/>
    <a:p>
      <a:pPr>
        <a:defRPr sz="1600"/>
      </a:pPr>
      <a:endParaRPr lang="pt-B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pivotSource>
    <c:name>[Pasta1.xlsx]Plan6!Tabela dinâmica4</c:name>
    <c:fmtId val="-1"/>
  </c:pivotSource>
  <c:chart>
    <c:title>
      <c:tx>
        <c:rich>
          <a:bodyPr/>
          <a:lstStyle/>
          <a:p>
            <a:pPr>
              <a:defRPr/>
            </a:pPr>
            <a:r>
              <a:rPr lang="pt-BR" dirty="0"/>
              <a:t>Produção por tema e gênero após 2007 </a:t>
            </a:r>
          </a:p>
        </c:rich>
      </c:tx>
      <c:overlay val="0"/>
    </c:title>
    <c:autoTitleDeleted val="0"/>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spPr>
          <a:solidFill>
            <a:srgbClr val="C00000"/>
          </a:solidFill>
        </c:spPr>
      </c:pivotFmt>
      <c:pivotFmt>
        <c:idx val="5"/>
        <c:spPr>
          <a:solidFill>
            <a:schemeClr val="accent4">
              <a:lumMod val="40000"/>
              <a:lumOff val="60000"/>
            </a:schemeClr>
          </a:solidFill>
          <a:ln>
            <a:solidFill>
              <a:schemeClr val="accent4">
                <a:lumMod val="60000"/>
                <a:lumOff val="40000"/>
              </a:schemeClr>
            </a:solidFill>
          </a:ln>
        </c:spPr>
      </c:pivotFmt>
      <c:pivotFmt>
        <c:idx val="6"/>
        <c:spPr>
          <a:ln>
            <a:solidFill>
              <a:schemeClr val="accent3">
                <a:lumMod val="75000"/>
              </a:schemeClr>
            </a:solidFill>
          </a:ln>
        </c:spPr>
      </c:pivotFmt>
      <c:pivotFmt>
        <c:idx val="7"/>
        <c:spPr>
          <a:solidFill>
            <a:schemeClr val="accent3">
              <a:lumMod val="75000"/>
            </a:schemeClr>
          </a:solidFill>
          <a:ln>
            <a:solidFill>
              <a:schemeClr val="accent3">
                <a:lumMod val="75000"/>
              </a:schemeClr>
            </a:solidFill>
          </a:ln>
        </c:spPr>
      </c:pivotFmt>
      <c:pivotFmt>
        <c:idx val="8"/>
        <c:spPr>
          <a:solidFill>
            <a:schemeClr val="accent1">
              <a:lumMod val="75000"/>
            </a:schemeClr>
          </a:solidFill>
        </c:spPr>
      </c:pivotFmt>
      <c:pivotFmt>
        <c:idx val="9"/>
        <c:spPr>
          <a:solidFill>
            <a:schemeClr val="accent4">
              <a:lumMod val="40000"/>
              <a:lumOff val="60000"/>
            </a:schemeClr>
          </a:solidFill>
          <a:ln>
            <a:solidFill>
              <a:schemeClr val="accent4">
                <a:lumMod val="60000"/>
                <a:lumOff val="40000"/>
              </a:schemeClr>
            </a:solidFill>
          </a:ln>
        </c:spPr>
        <c:marker>
          <c:symbol val="none"/>
        </c:marker>
        <c:dLbl>
          <c:idx val="0"/>
          <c:delete val="1"/>
          <c:extLst>
            <c:ext xmlns:c15="http://schemas.microsoft.com/office/drawing/2012/chart" uri="{CE6537A1-D6FC-4f65-9D91-7224C49458BB}"/>
          </c:extLst>
        </c:dLbl>
      </c:pivotFmt>
      <c:pivotFmt>
        <c:idx val="10"/>
        <c:spPr>
          <a:solidFill>
            <a:schemeClr val="accent1">
              <a:lumMod val="75000"/>
            </a:schemeClr>
          </a:solidFill>
        </c:spPr>
        <c:marker>
          <c:symbol val="none"/>
        </c:marker>
        <c:dLbl>
          <c:idx val="0"/>
          <c:delete val="1"/>
          <c:extLst>
            <c:ext xmlns:c15="http://schemas.microsoft.com/office/drawing/2012/chart" uri="{CE6537A1-D6FC-4f65-9D91-7224C49458BB}"/>
          </c:extLst>
        </c:dLbl>
      </c:pivotFmt>
      <c:pivotFmt>
        <c:idx val="11"/>
        <c:spPr>
          <a:solidFill>
            <a:srgbClr val="C00000"/>
          </a:solidFill>
        </c:spPr>
        <c:marker>
          <c:symbol val="none"/>
        </c:marker>
        <c:dLbl>
          <c:idx val="0"/>
          <c:delete val="1"/>
          <c:extLst>
            <c:ext xmlns:c15="http://schemas.microsoft.com/office/drawing/2012/chart" uri="{CE6537A1-D6FC-4f65-9D91-7224C49458BB}"/>
          </c:extLst>
        </c:dLbl>
      </c:pivotFmt>
      <c:pivotFmt>
        <c:idx val="12"/>
        <c:spPr>
          <a:ln>
            <a:solidFill>
              <a:schemeClr val="accent3">
                <a:lumMod val="75000"/>
              </a:schemeClr>
            </a:solidFill>
          </a:ln>
        </c:spPr>
        <c:marker>
          <c:symbol val="none"/>
        </c:marker>
        <c:dLbl>
          <c:idx val="0"/>
          <c:delete val="1"/>
          <c:extLst>
            <c:ext xmlns:c15="http://schemas.microsoft.com/office/drawing/2012/chart" uri="{CE6537A1-D6FC-4f65-9D91-7224C49458BB}"/>
          </c:extLst>
        </c:dLbl>
      </c:pivotFmt>
      <c:pivotFmt>
        <c:idx val="13"/>
        <c:spPr>
          <a:solidFill>
            <a:schemeClr val="accent3">
              <a:lumMod val="75000"/>
            </a:schemeClr>
          </a:solidFill>
          <a:ln>
            <a:solidFill>
              <a:schemeClr val="accent3">
                <a:lumMod val="75000"/>
              </a:schemeClr>
            </a:solidFill>
          </a:ln>
        </c:spPr>
      </c:pivotFmt>
    </c:pivotFmts>
    <c:plotArea>
      <c:layout/>
      <c:barChart>
        <c:barDir val="col"/>
        <c:grouping val="stacked"/>
        <c:varyColors val="0"/>
        <c:ser>
          <c:idx val="0"/>
          <c:order val="0"/>
          <c:tx>
            <c:strRef>
              <c:f>Plan6!$B$3:$B$4</c:f>
              <c:strCache>
                <c:ptCount val="1"/>
                <c:pt idx="0">
                  <c:v>A</c:v>
                </c:pt>
              </c:strCache>
            </c:strRef>
          </c:tx>
          <c:spPr>
            <a:solidFill>
              <a:schemeClr val="accent4">
                <a:lumMod val="40000"/>
                <a:lumOff val="60000"/>
              </a:schemeClr>
            </a:solidFill>
            <a:ln>
              <a:solidFill>
                <a:schemeClr val="accent4">
                  <a:lumMod val="60000"/>
                  <a:lumOff val="40000"/>
                </a:schemeClr>
              </a:solidFill>
            </a:ln>
          </c:spPr>
          <c:invertIfNegative val="0"/>
          <c:cat>
            <c:strRef>
              <c:f>Plan6!$A$5:$A$17</c:f>
              <c:strCache>
                <c:ptCount val="12"/>
                <c:pt idx="0">
                  <c:v>criminologia e penal</c:v>
                </c:pt>
                <c:pt idx="1">
                  <c:v>direitos humanos</c:v>
                </c:pt>
                <c:pt idx="2">
                  <c:v>direitos sexuais e reprodutivos</c:v>
                </c:pt>
                <c:pt idx="3">
                  <c:v>empresarial</c:v>
                </c:pt>
                <c:pt idx="4">
                  <c:v>família</c:v>
                </c:pt>
                <c:pt idx="5">
                  <c:v>justiça</c:v>
                </c:pt>
                <c:pt idx="6">
                  <c:v>políticos</c:v>
                </c:pt>
                <c:pt idx="7">
                  <c:v>racismo</c:v>
                </c:pt>
                <c:pt idx="8">
                  <c:v>saúde</c:v>
                </c:pt>
                <c:pt idx="9">
                  <c:v>sociojurídico ou teórico</c:v>
                </c:pt>
                <c:pt idx="10">
                  <c:v>trabalho</c:v>
                </c:pt>
                <c:pt idx="11">
                  <c:v>violência</c:v>
                </c:pt>
              </c:strCache>
            </c:strRef>
          </c:cat>
          <c:val>
            <c:numRef>
              <c:f>Plan6!$B$5:$B$17</c:f>
              <c:numCache>
                <c:formatCode>General</c:formatCode>
                <c:ptCount val="12"/>
                <c:pt idx="0">
                  <c:v>2</c:v>
                </c:pt>
                <c:pt idx="1">
                  <c:v>3</c:v>
                </c:pt>
                <c:pt idx="2">
                  <c:v>1</c:v>
                </c:pt>
                <c:pt idx="5">
                  <c:v>1</c:v>
                </c:pt>
                <c:pt idx="6">
                  <c:v>3</c:v>
                </c:pt>
                <c:pt idx="7">
                  <c:v>2</c:v>
                </c:pt>
                <c:pt idx="11">
                  <c:v>7</c:v>
                </c:pt>
              </c:numCache>
            </c:numRef>
          </c:val>
          <c:extLst>
            <c:ext xmlns:c16="http://schemas.microsoft.com/office/drawing/2014/chart" uri="{C3380CC4-5D6E-409C-BE32-E72D297353CC}">
              <c16:uniqueId val="{00000000-5024-4D24-8B09-23CC661D5F8C}"/>
            </c:ext>
          </c:extLst>
        </c:ser>
        <c:ser>
          <c:idx val="1"/>
          <c:order val="1"/>
          <c:tx>
            <c:strRef>
              <c:f>Plan6!$C$3:$C$4</c:f>
              <c:strCache>
                <c:ptCount val="1"/>
                <c:pt idx="0">
                  <c:v>H</c:v>
                </c:pt>
              </c:strCache>
            </c:strRef>
          </c:tx>
          <c:spPr>
            <a:solidFill>
              <a:schemeClr val="accent1">
                <a:lumMod val="75000"/>
              </a:schemeClr>
            </a:solidFill>
          </c:spPr>
          <c:invertIfNegative val="0"/>
          <c:cat>
            <c:strRef>
              <c:f>Plan6!$A$5:$A$17</c:f>
              <c:strCache>
                <c:ptCount val="12"/>
                <c:pt idx="0">
                  <c:v>criminologia e penal</c:v>
                </c:pt>
                <c:pt idx="1">
                  <c:v>direitos humanos</c:v>
                </c:pt>
                <c:pt idx="2">
                  <c:v>direitos sexuais e reprodutivos</c:v>
                </c:pt>
                <c:pt idx="3">
                  <c:v>empresarial</c:v>
                </c:pt>
                <c:pt idx="4">
                  <c:v>família</c:v>
                </c:pt>
                <c:pt idx="5">
                  <c:v>justiça</c:v>
                </c:pt>
                <c:pt idx="6">
                  <c:v>políticos</c:v>
                </c:pt>
                <c:pt idx="7">
                  <c:v>racismo</c:v>
                </c:pt>
                <c:pt idx="8">
                  <c:v>saúde</c:v>
                </c:pt>
                <c:pt idx="9">
                  <c:v>sociojurídico ou teórico</c:v>
                </c:pt>
                <c:pt idx="10">
                  <c:v>trabalho</c:v>
                </c:pt>
                <c:pt idx="11">
                  <c:v>violência</c:v>
                </c:pt>
              </c:strCache>
            </c:strRef>
          </c:cat>
          <c:val>
            <c:numRef>
              <c:f>Plan6!$C$5:$C$17</c:f>
              <c:numCache>
                <c:formatCode>General</c:formatCode>
                <c:ptCount val="12"/>
                <c:pt idx="1">
                  <c:v>1</c:v>
                </c:pt>
                <c:pt idx="2">
                  <c:v>1</c:v>
                </c:pt>
                <c:pt idx="5">
                  <c:v>3</c:v>
                </c:pt>
                <c:pt idx="9">
                  <c:v>1</c:v>
                </c:pt>
                <c:pt idx="10">
                  <c:v>4</c:v>
                </c:pt>
                <c:pt idx="11">
                  <c:v>21</c:v>
                </c:pt>
              </c:numCache>
            </c:numRef>
          </c:val>
          <c:extLst>
            <c:ext xmlns:c16="http://schemas.microsoft.com/office/drawing/2014/chart" uri="{C3380CC4-5D6E-409C-BE32-E72D297353CC}">
              <c16:uniqueId val="{00000001-5024-4D24-8B09-23CC661D5F8C}"/>
            </c:ext>
          </c:extLst>
        </c:ser>
        <c:ser>
          <c:idx val="2"/>
          <c:order val="2"/>
          <c:tx>
            <c:strRef>
              <c:f>Plan6!$D$3:$D$4</c:f>
              <c:strCache>
                <c:ptCount val="1"/>
                <c:pt idx="0">
                  <c:v>M</c:v>
                </c:pt>
              </c:strCache>
            </c:strRef>
          </c:tx>
          <c:spPr>
            <a:solidFill>
              <a:srgbClr val="C00000"/>
            </a:solidFill>
          </c:spPr>
          <c:invertIfNegative val="0"/>
          <c:cat>
            <c:strRef>
              <c:f>Plan6!$A$5:$A$17</c:f>
              <c:strCache>
                <c:ptCount val="12"/>
                <c:pt idx="0">
                  <c:v>criminologia e penal</c:v>
                </c:pt>
                <c:pt idx="1">
                  <c:v>direitos humanos</c:v>
                </c:pt>
                <c:pt idx="2">
                  <c:v>direitos sexuais e reprodutivos</c:v>
                </c:pt>
                <c:pt idx="3">
                  <c:v>empresarial</c:v>
                </c:pt>
                <c:pt idx="4">
                  <c:v>família</c:v>
                </c:pt>
                <c:pt idx="5">
                  <c:v>justiça</c:v>
                </c:pt>
                <c:pt idx="6">
                  <c:v>políticos</c:v>
                </c:pt>
                <c:pt idx="7">
                  <c:v>racismo</c:v>
                </c:pt>
                <c:pt idx="8">
                  <c:v>saúde</c:v>
                </c:pt>
                <c:pt idx="9">
                  <c:v>sociojurídico ou teórico</c:v>
                </c:pt>
                <c:pt idx="10">
                  <c:v>trabalho</c:v>
                </c:pt>
                <c:pt idx="11">
                  <c:v>violência</c:v>
                </c:pt>
              </c:strCache>
            </c:strRef>
          </c:cat>
          <c:val>
            <c:numRef>
              <c:f>Plan6!$D$5:$D$17</c:f>
              <c:numCache>
                <c:formatCode>General</c:formatCode>
                <c:ptCount val="12"/>
                <c:pt idx="0">
                  <c:v>4</c:v>
                </c:pt>
                <c:pt idx="1">
                  <c:v>13</c:v>
                </c:pt>
                <c:pt idx="2">
                  <c:v>8</c:v>
                </c:pt>
                <c:pt idx="3">
                  <c:v>1</c:v>
                </c:pt>
                <c:pt idx="4">
                  <c:v>1</c:v>
                </c:pt>
                <c:pt idx="5">
                  <c:v>7</c:v>
                </c:pt>
                <c:pt idx="6">
                  <c:v>2</c:v>
                </c:pt>
                <c:pt idx="7">
                  <c:v>3</c:v>
                </c:pt>
                <c:pt idx="8">
                  <c:v>1</c:v>
                </c:pt>
                <c:pt idx="9">
                  <c:v>2</c:v>
                </c:pt>
                <c:pt idx="10">
                  <c:v>6</c:v>
                </c:pt>
                <c:pt idx="11">
                  <c:v>40</c:v>
                </c:pt>
              </c:numCache>
            </c:numRef>
          </c:val>
          <c:extLst>
            <c:ext xmlns:c16="http://schemas.microsoft.com/office/drawing/2014/chart" uri="{C3380CC4-5D6E-409C-BE32-E72D297353CC}">
              <c16:uniqueId val="{00000002-5024-4D24-8B09-23CC661D5F8C}"/>
            </c:ext>
          </c:extLst>
        </c:ser>
        <c:ser>
          <c:idx val="3"/>
          <c:order val="3"/>
          <c:tx>
            <c:strRef>
              <c:f>Plan6!$E$3:$E$4</c:f>
              <c:strCache>
                <c:ptCount val="1"/>
                <c:pt idx="0">
                  <c:v>O</c:v>
                </c:pt>
              </c:strCache>
            </c:strRef>
          </c:tx>
          <c:spPr>
            <a:ln>
              <a:solidFill>
                <a:schemeClr val="accent3">
                  <a:lumMod val="75000"/>
                </a:schemeClr>
              </a:solidFill>
            </a:ln>
          </c:spPr>
          <c:invertIfNegative val="0"/>
          <c:dPt>
            <c:idx val="5"/>
            <c:invertIfNegative val="0"/>
            <c:bubble3D val="0"/>
            <c:spPr>
              <a:solidFill>
                <a:schemeClr val="accent3">
                  <a:lumMod val="75000"/>
                </a:schemeClr>
              </a:solidFill>
              <a:ln>
                <a:solidFill>
                  <a:schemeClr val="accent3">
                    <a:lumMod val="75000"/>
                  </a:schemeClr>
                </a:solidFill>
              </a:ln>
            </c:spPr>
            <c:extLst>
              <c:ext xmlns:c16="http://schemas.microsoft.com/office/drawing/2014/chart" uri="{C3380CC4-5D6E-409C-BE32-E72D297353CC}">
                <c16:uniqueId val="{00000004-5024-4D24-8B09-23CC661D5F8C}"/>
              </c:ext>
            </c:extLst>
          </c:dPt>
          <c:cat>
            <c:strRef>
              <c:f>Plan6!$A$5:$A$17</c:f>
              <c:strCache>
                <c:ptCount val="12"/>
                <c:pt idx="0">
                  <c:v>criminologia e penal</c:v>
                </c:pt>
                <c:pt idx="1">
                  <c:v>direitos humanos</c:v>
                </c:pt>
                <c:pt idx="2">
                  <c:v>direitos sexuais e reprodutivos</c:v>
                </c:pt>
                <c:pt idx="3">
                  <c:v>empresarial</c:v>
                </c:pt>
                <c:pt idx="4">
                  <c:v>família</c:v>
                </c:pt>
                <c:pt idx="5">
                  <c:v>justiça</c:v>
                </c:pt>
                <c:pt idx="6">
                  <c:v>políticos</c:v>
                </c:pt>
                <c:pt idx="7">
                  <c:v>racismo</c:v>
                </c:pt>
                <c:pt idx="8">
                  <c:v>saúde</c:v>
                </c:pt>
                <c:pt idx="9">
                  <c:v>sociojurídico ou teórico</c:v>
                </c:pt>
                <c:pt idx="10">
                  <c:v>trabalho</c:v>
                </c:pt>
                <c:pt idx="11">
                  <c:v>violência</c:v>
                </c:pt>
              </c:strCache>
            </c:strRef>
          </c:cat>
          <c:val>
            <c:numRef>
              <c:f>Plan6!$E$5:$E$17</c:f>
              <c:numCache>
                <c:formatCode>General</c:formatCode>
                <c:ptCount val="12"/>
                <c:pt idx="1">
                  <c:v>1</c:v>
                </c:pt>
                <c:pt idx="5">
                  <c:v>1</c:v>
                </c:pt>
              </c:numCache>
            </c:numRef>
          </c:val>
          <c:extLst>
            <c:ext xmlns:c16="http://schemas.microsoft.com/office/drawing/2014/chart" uri="{C3380CC4-5D6E-409C-BE32-E72D297353CC}">
              <c16:uniqueId val="{00000005-5024-4D24-8B09-23CC661D5F8C}"/>
            </c:ext>
          </c:extLst>
        </c:ser>
        <c:dLbls>
          <c:showLegendKey val="0"/>
          <c:showVal val="0"/>
          <c:showCatName val="0"/>
          <c:showSerName val="0"/>
          <c:showPercent val="0"/>
          <c:showBubbleSize val="0"/>
        </c:dLbls>
        <c:gapWidth val="55"/>
        <c:overlap val="100"/>
        <c:axId val="93598080"/>
        <c:axId val="93599616"/>
      </c:barChart>
      <c:catAx>
        <c:axId val="93598080"/>
        <c:scaling>
          <c:orientation val="minMax"/>
        </c:scaling>
        <c:delete val="0"/>
        <c:axPos val="b"/>
        <c:numFmt formatCode="General" sourceLinked="0"/>
        <c:majorTickMark val="none"/>
        <c:minorTickMark val="none"/>
        <c:tickLblPos val="nextTo"/>
        <c:crossAx val="93599616"/>
        <c:crosses val="autoZero"/>
        <c:auto val="1"/>
        <c:lblAlgn val="ctr"/>
        <c:lblOffset val="100"/>
        <c:noMultiLvlLbl val="0"/>
      </c:catAx>
      <c:valAx>
        <c:axId val="93599616"/>
        <c:scaling>
          <c:orientation val="minMax"/>
        </c:scaling>
        <c:delete val="0"/>
        <c:axPos val="l"/>
        <c:majorGridlines/>
        <c:numFmt formatCode="General" sourceLinked="1"/>
        <c:majorTickMark val="none"/>
        <c:minorTickMark val="none"/>
        <c:tickLblPos val="nextTo"/>
        <c:crossAx val="93598080"/>
        <c:crosses val="autoZero"/>
        <c:crossBetween val="between"/>
      </c:valAx>
    </c:plotArea>
    <c:legend>
      <c:legendPos val="r"/>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481593-B36D-4349-8C54-32274A9ABD7C}" type="datetimeFigureOut">
              <a:rPr lang="pt-BR" smtClean="0"/>
              <a:pPr/>
              <a:t>16/08/2018</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20948E-2E2A-4CFA-8AA5-A188EDE837F9}" type="slidenum">
              <a:rPr lang="pt-BR" smtClean="0"/>
              <a:pPr/>
              <a:t>‹nº›</a:t>
            </a:fld>
            <a:endParaRPr lang="pt-BR"/>
          </a:p>
        </p:txBody>
      </p:sp>
    </p:spTree>
    <p:extLst>
      <p:ext uri="{BB962C8B-B14F-4D97-AF65-F5344CB8AC3E}">
        <p14:creationId xmlns:p14="http://schemas.microsoft.com/office/powerpoint/2010/main" val="1895222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7F20948E-2E2A-4CFA-8AA5-A188EDE837F9}" type="slidenum">
              <a:rPr lang="pt-BR" smtClean="0"/>
              <a:pPr/>
              <a:t>2</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2B2A7F2F-CD30-4FFE-BD88-EF898A39BB85}" type="datetimeFigureOut">
              <a:rPr lang="pt-BR" smtClean="0"/>
              <a:pPr/>
              <a:t>16/08/2018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29F2382-F919-48AE-984B-701B563A36F0}"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2A7F2F-CD30-4FFE-BD88-EF898A39BB85}" type="datetimeFigureOut">
              <a:rPr lang="pt-BR" smtClean="0"/>
              <a:pPr/>
              <a:t>16/08/2018</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9F2382-F919-48AE-984B-701B563A36F0}"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11560" y="908720"/>
            <a:ext cx="8136904" cy="3096345"/>
          </a:xfrm>
        </p:spPr>
        <p:txBody>
          <a:bodyPr>
            <a:normAutofit/>
          </a:bodyPr>
          <a:lstStyle/>
          <a:p>
            <a:r>
              <a:rPr lang="pt-BR" b="1" dirty="0"/>
              <a:t>Perspectivas feministas de crítica ao direito </a:t>
            </a:r>
          </a:p>
        </p:txBody>
      </p:sp>
      <p:sp>
        <p:nvSpPr>
          <p:cNvPr id="3" name="Subtítulo 2"/>
          <p:cNvSpPr>
            <a:spLocks noGrp="1"/>
          </p:cNvSpPr>
          <p:nvPr>
            <p:ph type="subTitle" idx="1"/>
          </p:nvPr>
        </p:nvSpPr>
        <p:spPr>
          <a:xfrm>
            <a:off x="1371600" y="4653136"/>
            <a:ext cx="6400800" cy="985664"/>
          </a:xfrm>
        </p:spPr>
        <p:txBody>
          <a:bodyPr>
            <a:normAutofit fontScale="92500" lnSpcReduction="20000"/>
          </a:bodyPr>
          <a:lstStyle/>
          <a:p>
            <a:r>
              <a:rPr lang="pt-BR" dirty="0"/>
              <a:t>Fabiana Cristina </a:t>
            </a:r>
            <a:r>
              <a:rPr lang="pt-BR" dirty="0" err="1"/>
              <a:t>Severi</a:t>
            </a:r>
            <a:endParaRPr lang="pt-BR" dirty="0"/>
          </a:p>
          <a:p>
            <a:r>
              <a:rPr lang="pt-BR" dirty="0"/>
              <a:t>2017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Patriarcado contemporâneo (Sylvia </a:t>
            </a:r>
            <a:r>
              <a:rPr lang="pt-BR" b="1" dirty="0" err="1"/>
              <a:t>Walby</a:t>
            </a:r>
            <a:r>
              <a:rPr lang="pt-BR" b="1" dirty="0"/>
              <a:t>)</a:t>
            </a:r>
          </a:p>
        </p:txBody>
      </p:sp>
      <p:sp>
        <p:nvSpPr>
          <p:cNvPr id="3" name="Espaço Reservado para Conteúdo 2"/>
          <p:cNvSpPr>
            <a:spLocks noGrp="1"/>
          </p:cNvSpPr>
          <p:nvPr>
            <p:ph idx="1"/>
          </p:nvPr>
        </p:nvSpPr>
        <p:spPr/>
        <p:txBody>
          <a:bodyPr>
            <a:normAutofit fontScale="92500" lnSpcReduction="10000"/>
          </a:bodyPr>
          <a:lstStyle/>
          <a:p>
            <a:r>
              <a:rPr lang="pt-BR" dirty="0"/>
              <a:t>Sistemas de estruturas sociais </a:t>
            </a:r>
            <a:r>
              <a:rPr lang="pt-BR" dirty="0" err="1"/>
              <a:t>interrelacionadas</a:t>
            </a:r>
            <a:r>
              <a:rPr lang="pt-BR" dirty="0"/>
              <a:t> por meio das quais os homens exploram as mulheres: </a:t>
            </a:r>
          </a:p>
          <a:p>
            <a:pPr lvl="1"/>
            <a:r>
              <a:rPr lang="pt-BR" dirty="0"/>
              <a:t>esfera doméstica: expropriada pelo marido</a:t>
            </a:r>
          </a:p>
          <a:p>
            <a:pPr lvl="1"/>
            <a:r>
              <a:rPr lang="pt-BR" dirty="0"/>
              <a:t>Trabalho assalariado: remuneração e direitos</a:t>
            </a:r>
          </a:p>
          <a:p>
            <a:pPr lvl="1"/>
            <a:r>
              <a:rPr lang="pt-BR" dirty="0"/>
              <a:t>Estado: políticas e representação </a:t>
            </a:r>
          </a:p>
          <a:p>
            <a:pPr lvl="1"/>
            <a:r>
              <a:rPr lang="pt-BR" dirty="0"/>
              <a:t>Violência masculina: tolerada e legitimada</a:t>
            </a:r>
          </a:p>
          <a:p>
            <a:pPr lvl="1"/>
            <a:r>
              <a:rPr lang="pt-BR" dirty="0"/>
              <a:t>Sexualidade: heterossexualidade compulsória e duplo padrão sexual</a:t>
            </a:r>
          </a:p>
          <a:p>
            <a:pPr lvl="1"/>
            <a:r>
              <a:rPr lang="pt-BR" dirty="0"/>
              <a:t>Cultura: religião, educação e mídia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3600" b="1" dirty="0"/>
              <a:t>Pressupostos gerais de uma perspectiva feminista crítica sobre o direito </a:t>
            </a:r>
          </a:p>
        </p:txBody>
      </p:sp>
      <p:sp>
        <p:nvSpPr>
          <p:cNvPr id="3" name="Espaço Reservado para Conteúdo 2"/>
          <p:cNvSpPr>
            <a:spLocks noGrp="1"/>
          </p:cNvSpPr>
          <p:nvPr>
            <p:ph idx="1"/>
          </p:nvPr>
        </p:nvSpPr>
        <p:spPr/>
        <p:txBody>
          <a:bodyPr/>
          <a:lstStyle/>
          <a:p>
            <a:r>
              <a:rPr lang="pt-BR" dirty="0"/>
              <a:t>Relação entre teoria e prática</a:t>
            </a:r>
          </a:p>
          <a:p>
            <a:r>
              <a:rPr lang="pt-BR" dirty="0"/>
              <a:t>Crítica ao caráter </a:t>
            </a:r>
            <a:r>
              <a:rPr lang="pt-BR" dirty="0" err="1"/>
              <a:t>androcêntrico</a:t>
            </a:r>
            <a:r>
              <a:rPr lang="pt-BR" dirty="0"/>
              <a:t> do direito e à desvalorização das mulheres pelo direito</a:t>
            </a:r>
          </a:p>
          <a:p>
            <a:r>
              <a:rPr lang="pt-BR" dirty="0"/>
              <a:t>Interdisciplinaridade </a:t>
            </a:r>
          </a:p>
          <a:p>
            <a:r>
              <a:rPr lang="pt-BR" dirty="0"/>
              <a:t>Propostas questionadoras da neutralidade da lei e desafiadoras dos significados convencionais de categorias jurídicas como público, privado, igualdade etc.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Algumas categorias analíticas de juristas feministas</a:t>
            </a:r>
          </a:p>
        </p:txBody>
      </p:sp>
      <p:sp>
        <p:nvSpPr>
          <p:cNvPr id="3" name="Espaço Reservado para Conteúdo 2"/>
          <p:cNvSpPr>
            <a:spLocks noGrp="1"/>
          </p:cNvSpPr>
          <p:nvPr>
            <p:ph idx="1"/>
          </p:nvPr>
        </p:nvSpPr>
        <p:spPr/>
        <p:txBody>
          <a:bodyPr>
            <a:normAutofit fontScale="92500" lnSpcReduction="10000"/>
          </a:bodyPr>
          <a:lstStyle/>
          <a:p>
            <a:r>
              <a:rPr lang="pt-BR" dirty="0"/>
              <a:t>Poder do direito como tecnologia de criação de gênero (Carol </a:t>
            </a:r>
            <a:r>
              <a:rPr lang="pt-BR" dirty="0" err="1"/>
              <a:t>Smart</a:t>
            </a:r>
            <a:r>
              <a:rPr lang="pt-BR" dirty="0"/>
              <a:t>);  </a:t>
            </a:r>
          </a:p>
          <a:p>
            <a:r>
              <a:rPr lang="pt-BR" dirty="0"/>
              <a:t>Descentrar  e desafiar o poder do direito (Carol </a:t>
            </a:r>
            <a:r>
              <a:rPr lang="pt-BR" dirty="0" err="1"/>
              <a:t>Smart</a:t>
            </a:r>
            <a:r>
              <a:rPr lang="pt-BR" dirty="0"/>
              <a:t>)</a:t>
            </a:r>
          </a:p>
          <a:p>
            <a:r>
              <a:rPr lang="pt-BR" dirty="0"/>
              <a:t>Paradoxos do feminismo no campo do direito: crítica ao ou uso do direito? </a:t>
            </a:r>
          </a:p>
          <a:p>
            <a:r>
              <a:rPr lang="pt-BR" dirty="0"/>
              <a:t>Direito em sentido amplo (Alda </a:t>
            </a:r>
            <a:r>
              <a:rPr lang="pt-BR" dirty="0" err="1"/>
              <a:t>Facio</a:t>
            </a:r>
            <a:r>
              <a:rPr lang="pt-BR" dirty="0"/>
              <a:t>)</a:t>
            </a:r>
          </a:p>
          <a:p>
            <a:r>
              <a:rPr lang="pt-BR" dirty="0"/>
              <a:t>Tipos de feminismos jurídicos na América Latina: inclusivo, responsivo e político. (Isabel </a:t>
            </a:r>
            <a:r>
              <a:rPr lang="pt-BR" dirty="0" err="1"/>
              <a:t>Jaramillo</a:t>
            </a:r>
            <a:r>
              <a:rPr lang="pt-BR" dirty="0"/>
              <a:t>)</a:t>
            </a:r>
          </a:p>
          <a:p>
            <a:endParaRPr lang="pt-B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3600" b="1" dirty="0"/>
              <a:t>Análise feminista do direito (Garcia; </a:t>
            </a:r>
            <a:r>
              <a:rPr lang="pt-BR" sz="3600" b="1" dirty="0" err="1"/>
              <a:t>Sierra</a:t>
            </a:r>
            <a:r>
              <a:rPr lang="pt-BR" sz="3600" b="1" dirty="0"/>
              <a:t>, 2012)</a:t>
            </a:r>
          </a:p>
        </p:txBody>
      </p:sp>
      <p:sp>
        <p:nvSpPr>
          <p:cNvPr id="3" name="Espaço Reservado para Conteúdo 2"/>
          <p:cNvSpPr>
            <a:spLocks noGrp="1"/>
          </p:cNvSpPr>
          <p:nvPr>
            <p:ph idx="1"/>
          </p:nvPr>
        </p:nvSpPr>
        <p:spPr/>
        <p:txBody>
          <a:bodyPr/>
          <a:lstStyle/>
          <a:p>
            <a:r>
              <a:rPr lang="pt-BR" dirty="0"/>
              <a:t>Dimensões de crítica ao direito liberal: </a:t>
            </a:r>
          </a:p>
          <a:p>
            <a:pPr lvl="1"/>
            <a:r>
              <a:rPr lang="pt-BR" dirty="0"/>
              <a:t>Crítica aos binários</a:t>
            </a:r>
          </a:p>
          <a:p>
            <a:pPr lvl="1"/>
            <a:r>
              <a:rPr lang="pt-BR" dirty="0"/>
              <a:t>Desnaturalização das categorias legais</a:t>
            </a:r>
          </a:p>
          <a:p>
            <a:pPr lvl="1"/>
            <a:r>
              <a:rPr lang="pt-BR" dirty="0"/>
              <a:t>Politização dos espaços que se assumem como privados ou não políticos</a:t>
            </a:r>
          </a:p>
          <a:p>
            <a:pPr lvl="1"/>
            <a:r>
              <a:rPr lang="pt-BR" dirty="0"/>
              <a:t>Exceção como mecanismo de domesticação da crítica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6F407B-DDEE-4E57-BE33-35B7002C8FA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9AEA84D-785D-4E23-9BB2-F4D7C256A290}"/>
              </a:ext>
            </a:extLst>
          </p:cNvPr>
          <p:cNvSpPr>
            <a:spLocks noGrp="1"/>
          </p:cNvSpPr>
          <p:nvPr>
            <p:ph idx="1"/>
          </p:nvPr>
        </p:nvSpPr>
        <p:spPr/>
        <p:txBody>
          <a:bodyPr>
            <a:normAutofit fontScale="85000" lnSpcReduction="20000"/>
          </a:bodyPr>
          <a:lstStyle/>
          <a:p>
            <a:r>
              <a:rPr lang="pt-BR" dirty="0"/>
              <a:t>Dimensão de análise distributiva do direito </a:t>
            </a:r>
          </a:p>
          <a:p>
            <a:pPr lvl="1"/>
            <a:r>
              <a:rPr lang="pt-BR" dirty="0"/>
              <a:t>o direito é uma criação constante na qual intervêm diversos atores e instituições </a:t>
            </a:r>
          </a:p>
          <a:p>
            <a:pPr lvl="1"/>
            <a:r>
              <a:rPr lang="pt-BR" dirty="0"/>
              <a:t>Percepção sobre normas que configuram uma situação ainda que não se percebam, geralmente, como relacionadas com tal papel regulador; </a:t>
            </a:r>
          </a:p>
          <a:p>
            <a:pPr lvl="1"/>
            <a:r>
              <a:rPr lang="pt-BR" dirty="0"/>
              <a:t>Para entender como funciona o direito em uma situação especifica é preciso comparar as respostas que ele tem dado a situações similares em outros contextos, ou imaginarmos regras alternativas </a:t>
            </a:r>
          </a:p>
          <a:p>
            <a:pPr lvl="1"/>
            <a:r>
              <a:rPr lang="pt-BR" dirty="0"/>
              <a:t>O direito é um fator que intervém na distribuição de recursos e poder e, simultaneamente, em um discurso que impede a modificação substancial de tal distribuição.  </a:t>
            </a:r>
          </a:p>
        </p:txBody>
      </p:sp>
    </p:spTree>
    <p:extLst>
      <p:ext uri="{BB962C8B-B14F-4D97-AF65-F5344CB8AC3E}">
        <p14:creationId xmlns:p14="http://schemas.microsoft.com/office/powerpoint/2010/main" val="1382787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Sentido de direito para os feminismos políticos (análise distributiva)</a:t>
            </a:r>
          </a:p>
        </p:txBody>
      </p:sp>
      <p:sp>
        <p:nvSpPr>
          <p:cNvPr id="3" name="Espaço Reservado para Conteúdo 2"/>
          <p:cNvSpPr>
            <a:spLocks noGrp="1"/>
          </p:cNvSpPr>
          <p:nvPr>
            <p:ph idx="1"/>
          </p:nvPr>
        </p:nvSpPr>
        <p:spPr/>
        <p:txBody>
          <a:bodyPr>
            <a:normAutofit fontScale="92500" lnSpcReduction="10000"/>
          </a:bodyPr>
          <a:lstStyle/>
          <a:p>
            <a:r>
              <a:rPr lang="pt-BR" dirty="0"/>
              <a:t>Está em constante criação no qual intervêm diversos atores</a:t>
            </a:r>
          </a:p>
          <a:p>
            <a:r>
              <a:rPr lang="pt-BR" dirty="0"/>
              <a:t>Composto por um conjunto amplo de normas que regulam os recursos que estão em jogo em determinada situação</a:t>
            </a:r>
          </a:p>
          <a:p>
            <a:r>
              <a:rPr lang="pt-BR" dirty="0"/>
              <a:t>Para entender seu funcionamento é preciso fazer comparações ou imaginar regras alternativas</a:t>
            </a:r>
          </a:p>
          <a:p>
            <a:r>
              <a:rPr lang="pt-BR" dirty="0"/>
              <a:t>É um importante fatos que intervém na distribuição de recursos de poder e impede a modificação dessa distribuição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Feminismo e produção do conhecimento </a:t>
            </a:r>
          </a:p>
        </p:txBody>
      </p:sp>
      <p:sp>
        <p:nvSpPr>
          <p:cNvPr id="3" name="Espaço Reservado para Conteúdo 2"/>
          <p:cNvSpPr>
            <a:spLocks noGrp="1"/>
          </p:cNvSpPr>
          <p:nvPr>
            <p:ph idx="1"/>
          </p:nvPr>
        </p:nvSpPr>
        <p:spPr/>
        <p:txBody>
          <a:bodyPr>
            <a:normAutofit fontScale="85000" lnSpcReduction="10000"/>
          </a:bodyPr>
          <a:lstStyle/>
          <a:p>
            <a:pPr algn="just"/>
            <a:r>
              <a:rPr lang="pt-BR" dirty="0"/>
              <a:t> Sandra </a:t>
            </a:r>
            <a:r>
              <a:rPr lang="pt-BR" dirty="0" err="1"/>
              <a:t>Harding</a:t>
            </a:r>
            <a:r>
              <a:rPr lang="pt-BR" dirty="0"/>
              <a:t> (2005, p. 11) – teorias com categorias instáveis, inclusive a categoria mulher </a:t>
            </a:r>
          </a:p>
          <a:p>
            <a:pPr algn="just"/>
            <a:endParaRPr lang="pt-BR" dirty="0"/>
          </a:p>
          <a:p>
            <a:pPr marL="0" indent="0" algn="just">
              <a:buNone/>
            </a:pPr>
            <a:r>
              <a:rPr lang="pt-BR" dirty="0"/>
              <a:t>“aprender a aceitar a instabilidade das categorias analíticas, encontrar nelas a desejada reflexão teórica sobre determinados aspectos da realidade política em que vivemos e pensamos, usar as próprias instabilidades como recurso de pensamento e prática. Não há ‘ciência normal’ para nós! Recomendo aceitar esta mesma solução, apesar de se tratar de uma meta incômoda, pelas razões que se seguem”. </a:t>
            </a:r>
          </a:p>
        </p:txBody>
      </p:sp>
    </p:spTree>
    <p:extLst>
      <p:ext uri="{BB962C8B-B14F-4D97-AF65-F5344CB8AC3E}">
        <p14:creationId xmlns:p14="http://schemas.microsoft.com/office/powerpoint/2010/main" val="117437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B8FDAF-A821-47C3-8AEF-4DB12015279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37923A0-9C9B-4058-95BC-A03D0F985394}"/>
              </a:ext>
            </a:extLst>
          </p:cNvPr>
          <p:cNvSpPr>
            <a:spLocks noGrp="1"/>
          </p:cNvSpPr>
          <p:nvPr>
            <p:ph idx="1"/>
          </p:nvPr>
        </p:nvSpPr>
        <p:spPr/>
        <p:txBody>
          <a:bodyPr/>
          <a:lstStyle/>
          <a:p>
            <a:pPr algn="just"/>
            <a:r>
              <a:rPr lang="pt-BR" dirty="0"/>
              <a:t>HARDING – “As dicotomias são empiricamente falsas, mas não podemos descartá-las como irrelevantes enquanto elas permanecem estruturando nossas vidas e nossas consciências”.</a:t>
            </a:r>
          </a:p>
          <a:p>
            <a:pPr algn="just"/>
            <a:r>
              <a:rPr lang="pt-BR" dirty="0" err="1"/>
              <a:t>Standpoint</a:t>
            </a:r>
            <a:r>
              <a:rPr lang="pt-BR" dirty="0"/>
              <a:t> – ou a importância da experiência na produção do conhecimento </a:t>
            </a:r>
          </a:p>
          <a:p>
            <a:pPr algn="just"/>
            <a:r>
              <a:rPr lang="pt-BR" dirty="0"/>
              <a:t>Crítica ao universal abstrato </a:t>
            </a:r>
          </a:p>
          <a:p>
            <a:pPr algn="just"/>
            <a:endParaRPr lang="pt-BR" dirty="0"/>
          </a:p>
          <a:p>
            <a:endParaRPr lang="pt-BR" dirty="0"/>
          </a:p>
        </p:txBody>
      </p:sp>
    </p:spTree>
    <p:extLst>
      <p:ext uri="{BB962C8B-B14F-4D97-AF65-F5344CB8AC3E}">
        <p14:creationId xmlns:p14="http://schemas.microsoft.com/office/powerpoint/2010/main" val="1341745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D73193-C292-4212-A6B7-F6D9F49982D0}"/>
              </a:ext>
            </a:extLst>
          </p:cNvPr>
          <p:cNvSpPr>
            <a:spLocks noGrp="1"/>
          </p:cNvSpPr>
          <p:nvPr>
            <p:ph type="title"/>
          </p:nvPr>
        </p:nvSpPr>
        <p:spPr/>
        <p:txBody>
          <a:bodyPr>
            <a:normAutofit fontScale="90000"/>
          </a:bodyPr>
          <a:lstStyle/>
          <a:p>
            <a:r>
              <a:rPr lang="pt-BR" dirty="0"/>
              <a:t>Questões centrais para o feminismo </a:t>
            </a:r>
            <a:r>
              <a:rPr lang="pt-BR" dirty="0" err="1"/>
              <a:t>hj</a:t>
            </a:r>
            <a:r>
              <a:rPr lang="pt-BR" dirty="0"/>
              <a:t> (Judith </a:t>
            </a:r>
            <a:r>
              <a:rPr lang="pt-BR" dirty="0" err="1"/>
              <a:t>Butler</a:t>
            </a:r>
            <a:r>
              <a:rPr lang="pt-BR" dirty="0"/>
              <a:t>) </a:t>
            </a:r>
          </a:p>
        </p:txBody>
      </p:sp>
      <p:sp>
        <p:nvSpPr>
          <p:cNvPr id="3" name="Espaço Reservado para Conteúdo 2">
            <a:extLst>
              <a:ext uri="{FF2B5EF4-FFF2-40B4-BE49-F238E27FC236}">
                <a16:creationId xmlns:a16="http://schemas.microsoft.com/office/drawing/2014/main" id="{25A0F833-179D-4E48-B77C-C840F707F29A}"/>
              </a:ext>
            </a:extLst>
          </p:cNvPr>
          <p:cNvSpPr>
            <a:spLocks noGrp="1"/>
          </p:cNvSpPr>
          <p:nvPr>
            <p:ph idx="1"/>
          </p:nvPr>
        </p:nvSpPr>
        <p:spPr>
          <a:xfrm>
            <a:off x="457200" y="1600200"/>
            <a:ext cx="8229600" cy="4983162"/>
          </a:xfrm>
        </p:spPr>
        <p:txBody>
          <a:bodyPr>
            <a:normAutofit fontScale="77500" lnSpcReduction="20000"/>
          </a:bodyPr>
          <a:lstStyle/>
          <a:p>
            <a:r>
              <a:rPr lang="pt-BR" dirty="0"/>
              <a:t>Quem está protegido diante da lei? </a:t>
            </a:r>
          </a:p>
          <a:p>
            <a:r>
              <a:rPr lang="pt-BR" dirty="0"/>
              <a:t>Quem recebe proteção policial quando está no trabalho ou no espaço doméstico? </a:t>
            </a:r>
          </a:p>
          <a:p>
            <a:r>
              <a:rPr lang="pt-BR" dirty="0"/>
              <a:t>Quais são os corpos objetos da violência policial? </a:t>
            </a:r>
          </a:p>
          <a:p>
            <a:r>
              <a:rPr lang="pt-BR" dirty="0"/>
              <a:t>Quem são estigmatizados e privados de direitos, ao mesmo tempo em que são atraídos e satisfeitos como sujeitos consumidores? </a:t>
            </a:r>
          </a:p>
          <a:p>
            <a:r>
              <a:rPr lang="pt-BR" dirty="0"/>
              <a:t>Quem têm suas relações íntimas e pessoais reconhecidas?</a:t>
            </a:r>
          </a:p>
          <a:p>
            <a:r>
              <a:rPr lang="pt-BR" dirty="0"/>
              <a:t>Como se expressam e são construídas as reivindicações de quem não têm voz? </a:t>
            </a:r>
          </a:p>
          <a:p>
            <a:r>
              <a:rPr lang="pt-BR" dirty="0"/>
              <a:t>Que tipo de alterações suas ações são capazes de operar no campo do poder? </a:t>
            </a:r>
          </a:p>
          <a:p>
            <a:r>
              <a:rPr lang="pt-BR" dirty="0"/>
              <a:t>Como podem tais populações ou grupos exigir o que necessitam para sobreviver?</a:t>
            </a:r>
          </a:p>
        </p:txBody>
      </p:sp>
    </p:spTree>
    <p:extLst>
      <p:ext uri="{BB962C8B-B14F-4D97-AF65-F5344CB8AC3E}">
        <p14:creationId xmlns:p14="http://schemas.microsoft.com/office/powerpoint/2010/main" val="1722135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Metodologias jurídicas feministas</a:t>
            </a:r>
            <a:br>
              <a:rPr lang="pt-BR" b="1" dirty="0"/>
            </a:br>
            <a:r>
              <a:rPr lang="pt-BR" b="1" dirty="0"/>
              <a:t>(</a:t>
            </a:r>
            <a:r>
              <a:rPr lang="pt-BR" b="1" dirty="0" err="1"/>
              <a:t>Bartlet</a:t>
            </a:r>
            <a:r>
              <a:rPr lang="pt-BR" b="1" dirty="0"/>
              <a:t>) </a:t>
            </a:r>
          </a:p>
        </p:txBody>
      </p:sp>
      <p:sp>
        <p:nvSpPr>
          <p:cNvPr id="3" name="Espaço Reservado para Conteúdo 2"/>
          <p:cNvSpPr>
            <a:spLocks noGrp="1"/>
          </p:cNvSpPr>
          <p:nvPr>
            <p:ph idx="1"/>
          </p:nvPr>
        </p:nvSpPr>
        <p:spPr>
          <a:xfrm>
            <a:off x="457200" y="1700808"/>
            <a:ext cx="8229600" cy="4824536"/>
          </a:xfrm>
        </p:spPr>
        <p:txBody>
          <a:bodyPr>
            <a:normAutofit fontScale="92500" lnSpcReduction="20000"/>
          </a:bodyPr>
          <a:lstStyle/>
          <a:p>
            <a:r>
              <a:rPr lang="pt-BR" b="1" dirty="0"/>
              <a:t>Pergunta pela mulher</a:t>
            </a:r>
            <a:r>
              <a:rPr lang="pt-BR" dirty="0"/>
              <a:t>: identificar e questionar aqueles elementos da doutrina que excluam ou coloquem em desvantagem as mulheres</a:t>
            </a:r>
          </a:p>
          <a:p>
            <a:r>
              <a:rPr lang="pt-BR" dirty="0"/>
              <a:t> </a:t>
            </a:r>
          </a:p>
          <a:p>
            <a:r>
              <a:rPr lang="pt-BR" b="1" dirty="0"/>
              <a:t>Raciocínio prático</a:t>
            </a:r>
            <a:r>
              <a:rPr lang="pt-BR" dirty="0"/>
              <a:t>: as resoluções legais são respostas pragmáticas a dilemas concretos ao invés de escolhas estáticas entre opostos</a:t>
            </a:r>
          </a:p>
          <a:p>
            <a:endParaRPr lang="pt-BR" dirty="0"/>
          </a:p>
          <a:p>
            <a:r>
              <a:rPr lang="pt-BR" b="1" dirty="0"/>
              <a:t>Aumento de autoconsciência</a:t>
            </a:r>
            <a:r>
              <a:rPr lang="pt-BR" dirty="0"/>
              <a:t>: aumentar perspectivas através de compromissos colaborativos</a:t>
            </a:r>
          </a:p>
        </p:txBody>
      </p:sp>
    </p:spTree>
    <p:extLst>
      <p:ext uri="{BB962C8B-B14F-4D97-AF65-F5344CB8AC3E}">
        <p14:creationId xmlns:p14="http://schemas.microsoft.com/office/powerpoint/2010/main" val="1089206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Aportes teóricos e categorias conceituais </a:t>
            </a:r>
          </a:p>
        </p:txBody>
      </p:sp>
      <p:sp>
        <p:nvSpPr>
          <p:cNvPr id="3" name="Espaço Reservado para Conteúdo 2"/>
          <p:cNvSpPr>
            <a:spLocks noGrp="1"/>
          </p:cNvSpPr>
          <p:nvPr>
            <p:ph idx="1"/>
          </p:nvPr>
        </p:nvSpPr>
        <p:spPr/>
        <p:txBody>
          <a:bodyPr>
            <a:normAutofit fontScale="85000" lnSpcReduction="10000"/>
          </a:bodyPr>
          <a:lstStyle/>
          <a:p>
            <a:r>
              <a:rPr lang="pt-BR" dirty="0"/>
              <a:t>Patriarcado (</a:t>
            </a:r>
            <a:r>
              <a:rPr lang="pt-BR" dirty="0" err="1"/>
              <a:t>patriarcalismo</a:t>
            </a:r>
            <a:r>
              <a:rPr lang="pt-BR" dirty="0"/>
              <a:t>), gênero, sexualidade,  </a:t>
            </a:r>
            <a:r>
              <a:rPr lang="pt-BR" dirty="0" err="1"/>
              <a:t>colonialidade</a:t>
            </a:r>
            <a:r>
              <a:rPr lang="pt-BR" dirty="0"/>
              <a:t>, racismo patriarcal e heteronormativo, vida precária, </a:t>
            </a:r>
            <a:r>
              <a:rPr lang="pt-BR" dirty="0" err="1"/>
              <a:t>interseccionalidade</a:t>
            </a:r>
            <a:endParaRPr lang="pt-BR" dirty="0"/>
          </a:p>
          <a:p>
            <a:endParaRPr lang="pt-BR" dirty="0"/>
          </a:p>
          <a:p>
            <a:r>
              <a:rPr lang="pt-BR" dirty="0"/>
              <a:t>Campo feminista</a:t>
            </a:r>
          </a:p>
          <a:p>
            <a:endParaRPr lang="pt-BR" dirty="0"/>
          </a:p>
          <a:p>
            <a:r>
              <a:rPr lang="pt-BR" dirty="0"/>
              <a:t>Teorias feministas e críticas feministas ao direito</a:t>
            </a:r>
          </a:p>
          <a:p>
            <a:endParaRPr lang="pt-BR" dirty="0"/>
          </a:p>
          <a:p>
            <a:r>
              <a:rPr lang="pt-BR" dirty="0"/>
              <a:t>Sistema de justiça, o caráter subversivo do direito e o poder do direito e do feminismo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C4021A-DA72-4FF6-B1C7-4E4DCDA02643}"/>
              </a:ext>
            </a:extLst>
          </p:cNvPr>
          <p:cNvSpPr>
            <a:spLocks noGrp="1"/>
          </p:cNvSpPr>
          <p:nvPr>
            <p:ph type="title"/>
          </p:nvPr>
        </p:nvSpPr>
        <p:spPr/>
        <p:txBody>
          <a:bodyPr>
            <a:normAutofit fontScale="90000"/>
          </a:bodyPr>
          <a:lstStyle/>
          <a:p>
            <a:r>
              <a:rPr lang="pt-BR" b="1" dirty="0"/>
              <a:t>Metodologias jurídicas feministas (Martha </a:t>
            </a:r>
            <a:r>
              <a:rPr lang="pt-BR" b="1" dirty="0" err="1"/>
              <a:t>Minow</a:t>
            </a:r>
            <a:r>
              <a:rPr lang="pt-BR" b="1" dirty="0"/>
              <a:t>) </a:t>
            </a:r>
          </a:p>
        </p:txBody>
      </p:sp>
      <p:sp>
        <p:nvSpPr>
          <p:cNvPr id="3" name="Espaço Reservado para Conteúdo 2">
            <a:extLst>
              <a:ext uri="{FF2B5EF4-FFF2-40B4-BE49-F238E27FC236}">
                <a16:creationId xmlns:a16="http://schemas.microsoft.com/office/drawing/2014/main" id="{DBA7C51D-0A6D-47E4-AA1A-6F43DB516F46}"/>
              </a:ext>
            </a:extLst>
          </p:cNvPr>
          <p:cNvSpPr>
            <a:spLocks noGrp="1"/>
          </p:cNvSpPr>
          <p:nvPr>
            <p:ph idx="1"/>
          </p:nvPr>
        </p:nvSpPr>
        <p:spPr/>
        <p:txBody>
          <a:bodyPr>
            <a:normAutofit fontScale="92500" lnSpcReduction="20000"/>
          </a:bodyPr>
          <a:lstStyle/>
          <a:p>
            <a:r>
              <a:rPr lang="pt-BR" dirty="0"/>
              <a:t>Abordagem relacional do direito e do paradoxo entre igualdade-diferença: </a:t>
            </a:r>
          </a:p>
          <a:p>
            <a:pPr lvl="1" algn="just"/>
            <a:r>
              <a:rPr lang="pt-BR" dirty="0"/>
              <a:t>dupla estratégia: a defesa do direito das mulheres de serem incluídas na lei para serem tratadas como os homens e a exigência pelo direito a um tratamento legal especial às mulheres que valoriza as diferenças das mulheres. </a:t>
            </a:r>
          </a:p>
          <a:p>
            <a:pPr lvl="1" algn="just"/>
            <a:r>
              <a:rPr lang="pt-BR" dirty="0"/>
              <a:t>Enfrentar as falsas suposições que sustentam a maioria das decisões no direito: de que a diferença é algo intrínseco ao sujeito, de que há um padrão de normalidade (norma oculta) e desconsideração da perspectiva do observador </a:t>
            </a:r>
          </a:p>
        </p:txBody>
      </p:sp>
    </p:spTree>
    <p:extLst>
      <p:ext uri="{BB962C8B-B14F-4D97-AF65-F5344CB8AC3E}">
        <p14:creationId xmlns:p14="http://schemas.microsoft.com/office/powerpoint/2010/main" val="32221722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EB8D8A-E9BC-4FB0-B8FD-14F6552AE1BD}"/>
              </a:ext>
            </a:extLst>
          </p:cNvPr>
          <p:cNvSpPr>
            <a:spLocks noGrp="1"/>
          </p:cNvSpPr>
          <p:nvPr>
            <p:ph type="title"/>
          </p:nvPr>
        </p:nvSpPr>
        <p:spPr/>
        <p:txBody>
          <a:bodyPr>
            <a:normAutofit fontScale="90000"/>
          </a:bodyPr>
          <a:lstStyle/>
          <a:p>
            <a:r>
              <a:rPr lang="pt-BR" b="1" dirty="0"/>
              <a:t>Metodologias jurídicas feministas </a:t>
            </a:r>
            <a:br>
              <a:rPr lang="pt-BR" b="1" dirty="0"/>
            </a:br>
            <a:r>
              <a:rPr lang="pt-BR" b="1" dirty="0"/>
              <a:t>(Alda </a:t>
            </a:r>
            <a:r>
              <a:rPr lang="pt-BR" b="1" dirty="0" err="1"/>
              <a:t>Facio</a:t>
            </a:r>
            <a:r>
              <a:rPr lang="pt-BR" b="1" dirty="0"/>
              <a:t>) </a:t>
            </a:r>
          </a:p>
        </p:txBody>
      </p:sp>
      <p:sp>
        <p:nvSpPr>
          <p:cNvPr id="3" name="Espaço Reservado para Conteúdo 2">
            <a:extLst>
              <a:ext uri="{FF2B5EF4-FFF2-40B4-BE49-F238E27FC236}">
                <a16:creationId xmlns:a16="http://schemas.microsoft.com/office/drawing/2014/main" id="{50ACEB42-E538-4E22-A49D-995EC149C21C}"/>
              </a:ext>
            </a:extLst>
          </p:cNvPr>
          <p:cNvSpPr>
            <a:spLocks noGrp="1"/>
          </p:cNvSpPr>
          <p:nvPr>
            <p:ph idx="1"/>
          </p:nvPr>
        </p:nvSpPr>
        <p:spPr/>
        <p:txBody>
          <a:bodyPr>
            <a:normAutofit fontScale="85000" lnSpcReduction="20000"/>
          </a:bodyPr>
          <a:lstStyle/>
          <a:p>
            <a:pPr algn="just"/>
            <a:r>
              <a:rPr lang="es-ES" dirty="0"/>
              <a:t>Tomar </a:t>
            </a:r>
            <a:r>
              <a:rPr lang="es-ES" dirty="0" err="1"/>
              <a:t>consciência</a:t>
            </a:r>
            <a:r>
              <a:rPr lang="es-ES" dirty="0"/>
              <a:t> da </a:t>
            </a:r>
            <a:r>
              <a:rPr lang="es-ES" dirty="0" err="1"/>
              <a:t>subordinação</a:t>
            </a:r>
            <a:r>
              <a:rPr lang="es-ES" dirty="0"/>
              <a:t> do sexo e/</a:t>
            </a:r>
            <a:r>
              <a:rPr lang="es-ES" dirty="0" err="1"/>
              <a:t>ou</a:t>
            </a:r>
            <a:r>
              <a:rPr lang="es-ES" dirty="0"/>
              <a:t> </a:t>
            </a:r>
            <a:r>
              <a:rPr lang="es-ES" dirty="0" err="1"/>
              <a:t>gênero</a:t>
            </a:r>
            <a:r>
              <a:rPr lang="es-ES" dirty="0"/>
              <a:t> </a:t>
            </a:r>
            <a:r>
              <a:rPr lang="es-ES" dirty="0" err="1"/>
              <a:t>feminino</a:t>
            </a:r>
            <a:r>
              <a:rPr lang="es-ES" dirty="0"/>
              <a:t> de forma </a:t>
            </a:r>
            <a:r>
              <a:rPr lang="es-ES" dirty="0" err="1"/>
              <a:t>pessoal</a:t>
            </a:r>
            <a:r>
              <a:rPr lang="es-ES" dirty="0"/>
              <a:t> </a:t>
            </a:r>
          </a:p>
          <a:p>
            <a:pPr algn="just"/>
            <a:r>
              <a:rPr lang="es-ES" dirty="0"/>
              <a:t>Identificar no texto as distintas formas em que se </a:t>
            </a:r>
            <a:r>
              <a:rPr lang="es-ES" dirty="0" err="1"/>
              <a:t>manifestam</a:t>
            </a:r>
            <a:r>
              <a:rPr lang="es-ES" dirty="0"/>
              <a:t> o sexismo</a:t>
            </a:r>
          </a:p>
          <a:p>
            <a:pPr algn="just"/>
            <a:r>
              <a:rPr lang="es-ES" dirty="0"/>
              <a:t>Identificar </a:t>
            </a:r>
            <a:r>
              <a:rPr lang="es-ES" dirty="0" err="1"/>
              <a:t>qual</a:t>
            </a:r>
            <a:r>
              <a:rPr lang="es-ES" dirty="0"/>
              <a:t> é a </a:t>
            </a:r>
            <a:r>
              <a:rPr lang="es-ES" dirty="0" err="1"/>
              <a:t>mulher</a:t>
            </a:r>
            <a:r>
              <a:rPr lang="es-ES" dirty="0"/>
              <a:t> que está presente </a:t>
            </a:r>
            <a:r>
              <a:rPr lang="es-ES" dirty="0" err="1"/>
              <a:t>ou</a:t>
            </a:r>
            <a:r>
              <a:rPr lang="es-ES" dirty="0"/>
              <a:t> </a:t>
            </a:r>
            <a:r>
              <a:rPr lang="es-ES" dirty="0" err="1"/>
              <a:t>invisbilizada</a:t>
            </a:r>
            <a:r>
              <a:rPr lang="es-ES" dirty="0"/>
              <a:t> no texto</a:t>
            </a:r>
          </a:p>
          <a:p>
            <a:pPr algn="just"/>
            <a:r>
              <a:rPr lang="es-ES" dirty="0"/>
              <a:t>Identificar </a:t>
            </a:r>
            <a:r>
              <a:rPr lang="es-ES" dirty="0" err="1"/>
              <a:t>qual</a:t>
            </a:r>
            <a:r>
              <a:rPr lang="es-ES" dirty="0"/>
              <a:t> é a </a:t>
            </a:r>
            <a:r>
              <a:rPr lang="es-ES" dirty="0" err="1"/>
              <a:t>concepção</a:t>
            </a:r>
            <a:r>
              <a:rPr lang="es-ES" dirty="0"/>
              <a:t> </a:t>
            </a:r>
            <a:r>
              <a:rPr lang="es-ES" dirty="0" err="1"/>
              <a:t>ou</a:t>
            </a:r>
            <a:r>
              <a:rPr lang="es-ES" dirty="0"/>
              <a:t> estereotipo de </a:t>
            </a:r>
            <a:r>
              <a:rPr lang="es-ES" dirty="0" err="1"/>
              <a:t>mulher</a:t>
            </a:r>
            <a:r>
              <a:rPr lang="es-ES" dirty="0"/>
              <a:t> que sustenta o texto</a:t>
            </a:r>
          </a:p>
          <a:p>
            <a:pPr algn="just"/>
            <a:r>
              <a:rPr lang="es-ES" dirty="0" err="1"/>
              <a:t>Analisar</a:t>
            </a:r>
            <a:r>
              <a:rPr lang="es-ES" dirty="0"/>
              <a:t> o texto tomando em conta a influencia e os </a:t>
            </a:r>
            <a:r>
              <a:rPr lang="es-ES" dirty="0" err="1"/>
              <a:t>efeitos</a:t>
            </a:r>
            <a:r>
              <a:rPr lang="es-ES" dirty="0"/>
              <a:t> do fenómeno legal</a:t>
            </a:r>
          </a:p>
          <a:p>
            <a:pPr algn="just"/>
            <a:r>
              <a:rPr lang="es-ES" dirty="0"/>
              <a:t>Ampliar e </a:t>
            </a:r>
            <a:r>
              <a:rPr lang="es-ES" dirty="0" err="1"/>
              <a:t>aprofundar</a:t>
            </a:r>
            <a:r>
              <a:rPr lang="es-ES" dirty="0"/>
              <a:t> a tomada de consciencia do que é o sexismo e </a:t>
            </a:r>
            <a:r>
              <a:rPr lang="es-ES" dirty="0" err="1"/>
              <a:t>coletiviza</a:t>
            </a:r>
            <a:r>
              <a:rPr lang="es-ES" dirty="0"/>
              <a:t>-la. </a:t>
            </a:r>
          </a:p>
          <a:p>
            <a:endParaRPr lang="es-ES" dirty="0"/>
          </a:p>
          <a:p>
            <a:endParaRPr lang="pt-BR" dirty="0"/>
          </a:p>
        </p:txBody>
      </p:sp>
    </p:spTree>
    <p:extLst>
      <p:ext uri="{BB962C8B-B14F-4D97-AF65-F5344CB8AC3E}">
        <p14:creationId xmlns:p14="http://schemas.microsoft.com/office/powerpoint/2010/main" val="7628760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Categorias em criação</a:t>
            </a:r>
          </a:p>
        </p:txBody>
      </p:sp>
      <p:sp>
        <p:nvSpPr>
          <p:cNvPr id="3" name="Espaço Reservado para Conteúdo 2"/>
          <p:cNvSpPr>
            <a:spLocks noGrp="1"/>
          </p:cNvSpPr>
          <p:nvPr>
            <p:ph idx="1"/>
          </p:nvPr>
        </p:nvSpPr>
        <p:spPr/>
        <p:txBody>
          <a:bodyPr/>
          <a:lstStyle/>
          <a:p>
            <a:r>
              <a:rPr lang="pt-BR" dirty="0"/>
              <a:t>Projeto jurídico feminista</a:t>
            </a:r>
          </a:p>
          <a:p>
            <a:r>
              <a:rPr lang="pt-BR" dirty="0"/>
              <a:t>Processos de captura/domesticação da LMP</a:t>
            </a:r>
          </a:p>
          <a:p>
            <a:r>
              <a:rPr lang="pt-BR" dirty="0"/>
              <a:t>Caráter subversivo do projeto jurídico feminista</a:t>
            </a:r>
          </a:p>
          <a:p>
            <a:r>
              <a:rPr lang="pt-BR" dirty="0" err="1"/>
              <a:t>Desnaturalização</a:t>
            </a:r>
            <a:r>
              <a:rPr lang="pt-BR" dirty="0"/>
              <a:t> do (história do) feminismo no campo jurídico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Direito e feminismo no Brasil </a:t>
            </a:r>
          </a:p>
        </p:txBody>
      </p:sp>
      <p:sp>
        <p:nvSpPr>
          <p:cNvPr id="3" name="Espaço Reservado para Conteúdo 2"/>
          <p:cNvSpPr>
            <a:spLocks noGrp="1"/>
          </p:cNvSpPr>
          <p:nvPr>
            <p:ph idx="1"/>
          </p:nvPr>
        </p:nvSpPr>
        <p:spPr/>
        <p:txBody>
          <a:bodyPr/>
          <a:lstStyle/>
          <a:p>
            <a:r>
              <a:rPr lang="pt-BR" dirty="0"/>
              <a:t>Produção intelectual vinculada ao litígio e à educação popular </a:t>
            </a:r>
          </a:p>
          <a:p>
            <a:r>
              <a:rPr lang="pt-BR" dirty="0"/>
              <a:t>Discussão sobre acesso à justiça, direitos sociais, democracia, legislação penal, uso de estereótipos de gênero em decisões judiciais, direitos sexuais e reprodutivos e violência.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Pesquisa da produção acadêmica brasileira </a:t>
            </a:r>
          </a:p>
        </p:txBody>
      </p:sp>
      <p:sp>
        <p:nvSpPr>
          <p:cNvPr id="3" name="Espaço Reservado para Conteúdo 2"/>
          <p:cNvSpPr>
            <a:spLocks noGrp="1"/>
          </p:cNvSpPr>
          <p:nvPr>
            <p:ph idx="1"/>
          </p:nvPr>
        </p:nvSpPr>
        <p:spPr/>
        <p:txBody>
          <a:bodyPr/>
          <a:lstStyle/>
          <a:p>
            <a:r>
              <a:rPr lang="pt-BR" b="1" dirty="0"/>
              <a:t>Amostra </a:t>
            </a:r>
          </a:p>
          <a:p>
            <a:r>
              <a:rPr lang="pt-BR" b="1" dirty="0"/>
              <a:t>Total</a:t>
            </a:r>
            <a:r>
              <a:rPr lang="pt-BR" dirty="0"/>
              <a:t>: 277 ocorrências</a:t>
            </a:r>
          </a:p>
          <a:p>
            <a:pPr lvl="1">
              <a:buNone/>
            </a:pPr>
            <a:r>
              <a:rPr lang="pt-BR" dirty="0"/>
              <a:t>	Até anos 80: 21</a:t>
            </a:r>
          </a:p>
          <a:p>
            <a:pPr lvl="1">
              <a:buNone/>
            </a:pPr>
            <a:r>
              <a:rPr lang="pt-BR" dirty="0"/>
              <a:t>	Entre 81 e 99: 58</a:t>
            </a:r>
          </a:p>
          <a:p>
            <a:pPr lvl="1">
              <a:buNone/>
            </a:pPr>
            <a:r>
              <a:rPr lang="pt-BR" dirty="0"/>
              <a:t>	Entre 2000-2006: 57 </a:t>
            </a:r>
          </a:p>
          <a:p>
            <a:pPr lvl="1">
              <a:buNone/>
            </a:pPr>
            <a:r>
              <a:rPr lang="pt-BR" dirty="0"/>
              <a:t>	Após 2007: 141</a:t>
            </a:r>
          </a:p>
          <a:p>
            <a:pPr lvl="1">
              <a:buNone/>
            </a:pPr>
            <a:endParaRPr lang="pt-BR" dirty="0"/>
          </a:p>
        </p:txBody>
      </p:sp>
    </p:spTree>
    <p:extLst>
      <p:ext uri="{BB962C8B-B14F-4D97-AF65-F5344CB8AC3E}">
        <p14:creationId xmlns:p14="http://schemas.microsoft.com/office/powerpoint/2010/main" val="22455829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Evolução da publicação dos livros por biênio</a:t>
            </a:r>
          </a:p>
        </p:txBody>
      </p:sp>
      <p:graphicFrame>
        <p:nvGraphicFramePr>
          <p:cNvPr id="4" name="Espaço Reservado para Conteúdo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9772644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Evolução da produção bibliográfica por biênio e sexo/gênero da autoria </a:t>
            </a:r>
          </a:p>
        </p:txBody>
      </p:sp>
      <p:graphicFrame>
        <p:nvGraphicFramePr>
          <p:cNvPr id="6" name="Gráfico 5"/>
          <p:cNvGraphicFramePr>
            <a:graphicFrameLocks noGrp="1"/>
          </p:cNvGraphicFramePr>
          <p:nvPr/>
        </p:nvGraphicFramePr>
        <p:xfrm>
          <a:off x="0" y="1484784"/>
          <a:ext cx="9144000" cy="53732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9602490"/>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Tipologia da produção por período/perfil </a:t>
            </a:r>
          </a:p>
        </p:txBody>
      </p:sp>
      <p:sp>
        <p:nvSpPr>
          <p:cNvPr id="3" name="Espaço Reservado para Conteúdo 2"/>
          <p:cNvSpPr>
            <a:spLocks noGrp="1"/>
          </p:cNvSpPr>
          <p:nvPr>
            <p:ph idx="1"/>
          </p:nvPr>
        </p:nvSpPr>
        <p:spPr/>
        <p:txBody>
          <a:bodyPr>
            <a:normAutofit fontScale="77500" lnSpcReduction="20000"/>
          </a:bodyPr>
          <a:lstStyle/>
          <a:p>
            <a:r>
              <a:rPr lang="pt-BR" b="1" dirty="0"/>
              <a:t>Até anos 80</a:t>
            </a:r>
            <a:r>
              <a:rPr lang="pt-BR" dirty="0"/>
              <a:t>: Questionamento do status civil da mulher na sociedade brasileira</a:t>
            </a:r>
          </a:p>
          <a:p>
            <a:endParaRPr lang="pt-BR" dirty="0"/>
          </a:p>
          <a:p>
            <a:r>
              <a:rPr lang="pt-BR" b="1" dirty="0"/>
              <a:t>Anos 80 e 90</a:t>
            </a:r>
            <a:r>
              <a:rPr lang="pt-BR" dirty="0"/>
              <a:t>:  Ampliação dos direitos políticos  das mulheres e aproximação do feminismo ao Congresso e à Justiça</a:t>
            </a:r>
          </a:p>
          <a:p>
            <a:endParaRPr lang="pt-BR" dirty="0"/>
          </a:p>
          <a:p>
            <a:r>
              <a:rPr lang="pt-BR" b="1" dirty="0"/>
              <a:t>2000 a 2006</a:t>
            </a:r>
            <a:r>
              <a:rPr lang="pt-BR" dirty="0"/>
              <a:t>: Escovando a lei e a justiça a contrapelo e enfrentando a violência doméstica e institucional contra as mulheres </a:t>
            </a:r>
          </a:p>
          <a:p>
            <a:endParaRPr lang="pt-BR" dirty="0"/>
          </a:p>
          <a:p>
            <a:r>
              <a:rPr lang="pt-BR" b="1" dirty="0"/>
              <a:t>2007 em diante</a:t>
            </a:r>
            <a:r>
              <a:rPr lang="pt-BR" dirty="0"/>
              <a:t>: Ampliação dos direitos humanos das mulheres e a chegada das feministas na academia. </a:t>
            </a:r>
          </a:p>
          <a:p>
            <a:endParaRPr lang="pt-BR" dirty="0"/>
          </a:p>
        </p:txBody>
      </p:sp>
    </p:spTree>
    <p:extLst>
      <p:ext uri="{BB962C8B-B14F-4D97-AF65-F5344CB8AC3E}">
        <p14:creationId xmlns:p14="http://schemas.microsoft.com/office/powerpoint/2010/main" val="2094770557"/>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0"/>
            <a:ext cx="8229600" cy="1417638"/>
          </a:xfrm>
        </p:spPr>
        <p:txBody>
          <a:bodyPr>
            <a:noAutofit/>
          </a:bodyPr>
          <a:lstStyle/>
          <a:p>
            <a:r>
              <a:rPr lang="pt-BR" sz="3800" b="1" dirty="0"/>
              <a:t>Até anos 80: Questionamento do status civil da mulher na sociedade brasileira</a:t>
            </a:r>
          </a:p>
        </p:txBody>
      </p:sp>
      <p:sp>
        <p:nvSpPr>
          <p:cNvPr id="3" name="Espaço Reservado para Conteúdo 2"/>
          <p:cNvSpPr>
            <a:spLocks noGrp="1"/>
          </p:cNvSpPr>
          <p:nvPr>
            <p:ph idx="1"/>
          </p:nvPr>
        </p:nvSpPr>
        <p:spPr>
          <a:xfrm>
            <a:off x="457200" y="1844824"/>
            <a:ext cx="8229600" cy="4281339"/>
          </a:xfrm>
        </p:spPr>
        <p:txBody>
          <a:bodyPr>
            <a:normAutofit fontScale="92500" lnSpcReduction="20000"/>
          </a:bodyPr>
          <a:lstStyle/>
          <a:p>
            <a:r>
              <a:rPr lang="pt-BR" dirty="0"/>
              <a:t>67% autores do gênero masculino e a produção é individual; </a:t>
            </a:r>
          </a:p>
          <a:p>
            <a:endParaRPr lang="pt-BR" dirty="0"/>
          </a:p>
          <a:p>
            <a:r>
              <a:rPr lang="pt-BR" dirty="0"/>
              <a:t>Temas: </a:t>
            </a:r>
            <a:r>
              <a:rPr lang="pt-BR" dirty="0" err="1"/>
              <a:t>conjugalidade</a:t>
            </a:r>
            <a:r>
              <a:rPr lang="pt-BR" dirty="0"/>
              <a:t> e honra da mulher (divórcio, direitos da mulher casada, nome); </a:t>
            </a:r>
          </a:p>
          <a:p>
            <a:endParaRPr lang="pt-BR" dirty="0"/>
          </a:p>
          <a:p>
            <a:r>
              <a:rPr lang="pt-BR" dirty="0"/>
              <a:t>Editoras comerciais do direito: RT; </a:t>
            </a:r>
          </a:p>
          <a:p>
            <a:endParaRPr lang="pt-BR" dirty="0"/>
          </a:p>
          <a:p>
            <a:r>
              <a:rPr lang="pt-BR" dirty="0"/>
              <a:t>Categoria “mulher” </a:t>
            </a:r>
          </a:p>
        </p:txBody>
      </p:sp>
    </p:spTree>
    <p:extLst>
      <p:ext uri="{BB962C8B-B14F-4D97-AF65-F5344CB8AC3E}">
        <p14:creationId xmlns:p14="http://schemas.microsoft.com/office/powerpoint/2010/main" val="696606401"/>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426170"/>
          </a:xfrm>
        </p:spPr>
        <p:txBody>
          <a:bodyPr>
            <a:noAutofit/>
          </a:bodyPr>
          <a:lstStyle/>
          <a:p>
            <a:r>
              <a:rPr lang="pt-BR" sz="3200" b="1" dirty="0"/>
              <a:t>80 e 90:  Ampliação dos direitos políticos  das mulheres e aproximação do feminismo ao Congresso e à Justiça</a:t>
            </a:r>
          </a:p>
        </p:txBody>
      </p:sp>
      <p:sp>
        <p:nvSpPr>
          <p:cNvPr id="3" name="Espaço Reservado para Conteúdo 2"/>
          <p:cNvSpPr>
            <a:spLocks noGrp="1"/>
          </p:cNvSpPr>
          <p:nvPr>
            <p:ph idx="1"/>
          </p:nvPr>
        </p:nvSpPr>
        <p:spPr>
          <a:xfrm>
            <a:off x="457200" y="1772816"/>
            <a:ext cx="8229600" cy="4536504"/>
          </a:xfrm>
        </p:spPr>
        <p:txBody>
          <a:bodyPr>
            <a:normAutofit fontScale="92500" lnSpcReduction="20000"/>
          </a:bodyPr>
          <a:lstStyle/>
          <a:p>
            <a:r>
              <a:rPr lang="pt-BR" dirty="0"/>
              <a:t>75%  autoria mulheres</a:t>
            </a:r>
          </a:p>
          <a:p>
            <a:endParaRPr lang="pt-BR" dirty="0"/>
          </a:p>
          <a:p>
            <a:r>
              <a:rPr lang="pt-BR" dirty="0"/>
              <a:t>Temas: Constituinte, direitos políticos, saúde, direitos sexuais e reprodutivos, crime-criminologia, violência</a:t>
            </a:r>
          </a:p>
          <a:p>
            <a:endParaRPr lang="pt-BR" dirty="0"/>
          </a:p>
          <a:p>
            <a:r>
              <a:rPr lang="pt-BR" dirty="0"/>
              <a:t>Categoria: “mulheres”  e “mulher”</a:t>
            </a:r>
          </a:p>
          <a:p>
            <a:endParaRPr lang="pt-BR" dirty="0"/>
          </a:p>
          <a:p>
            <a:r>
              <a:rPr lang="pt-BR" dirty="0"/>
              <a:t>Editoras: ONGs feministas, </a:t>
            </a:r>
            <a:r>
              <a:rPr lang="pt-BR" dirty="0" err="1"/>
              <a:t>LTr</a:t>
            </a:r>
            <a:r>
              <a:rPr lang="pt-BR" dirty="0"/>
              <a:t>, </a:t>
            </a:r>
            <a:r>
              <a:rPr lang="pt-BR" dirty="0" err="1"/>
              <a:t>Lumen</a:t>
            </a:r>
            <a:r>
              <a:rPr lang="pt-BR" dirty="0"/>
              <a:t> </a:t>
            </a:r>
            <a:r>
              <a:rPr lang="pt-BR" dirty="0" err="1"/>
              <a:t>Juris</a:t>
            </a:r>
            <a:r>
              <a:rPr lang="pt-BR" dirty="0"/>
              <a:t>, Atlas, Forense, Fabris</a:t>
            </a:r>
          </a:p>
        </p:txBody>
      </p:sp>
    </p:spTree>
    <p:extLst>
      <p:ext uri="{BB962C8B-B14F-4D97-AF65-F5344CB8AC3E}">
        <p14:creationId xmlns:p14="http://schemas.microsoft.com/office/powerpoint/2010/main" val="107913325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Feminismo</a:t>
            </a:r>
          </a:p>
        </p:txBody>
      </p:sp>
      <p:sp>
        <p:nvSpPr>
          <p:cNvPr id="3" name="Espaço Reservado para Conteúdo 2"/>
          <p:cNvSpPr>
            <a:spLocks noGrp="1"/>
          </p:cNvSpPr>
          <p:nvPr>
            <p:ph idx="1"/>
          </p:nvPr>
        </p:nvSpPr>
        <p:spPr/>
        <p:txBody>
          <a:bodyPr>
            <a:normAutofit/>
          </a:bodyPr>
          <a:lstStyle/>
          <a:p>
            <a:r>
              <a:rPr lang="pt-BR" dirty="0"/>
              <a:t>Ação política – movimentos sociais e resistências múltiplas </a:t>
            </a:r>
          </a:p>
          <a:p>
            <a:endParaRPr lang="pt-BR" dirty="0"/>
          </a:p>
          <a:p>
            <a:r>
              <a:rPr lang="pt-BR" dirty="0"/>
              <a:t>Perspectivas teóricas ou teorias feministas </a:t>
            </a:r>
          </a:p>
          <a:p>
            <a:pPr lvl="1">
              <a:buNone/>
            </a:pPr>
            <a:r>
              <a:rPr lang="pt-BR" dirty="0"/>
              <a:t>	Questionamento acerca das posições de subordinação que as mulheres têm vivido nas diversas sociedades, pautado no interesse de transformar a realidade analisada.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92696"/>
            <a:ext cx="8229600" cy="5433467"/>
          </a:xfrm>
        </p:spPr>
        <p:txBody>
          <a:bodyPr>
            <a:normAutofit lnSpcReduction="10000"/>
          </a:bodyPr>
          <a:lstStyle/>
          <a:p>
            <a:r>
              <a:rPr lang="pt-BR" dirty="0"/>
              <a:t>Produção amplia, mas com foco na organização política feminista e na litigância estratégica feminista junto ao Congresso;</a:t>
            </a:r>
          </a:p>
          <a:p>
            <a:endParaRPr lang="pt-BR" dirty="0"/>
          </a:p>
          <a:p>
            <a:r>
              <a:rPr lang="pt-BR" dirty="0"/>
              <a:t>Abordagens históricas do feminismo brasileiro e de seus impactos no Direito; </a:t>
            </a:r>
          </a:p>
          <a:p>
            <a:endParaRPr lang="pt-BR" dirty="0"/>
          </a:p>
          <a:p>
            <a:r>
              <a:rPr lang="pt-BR" dirty="0"/>
              <a:t>Teses e dissertações com temas-problemas específicos, não necessariamente abordados em uma perspectiva teórica feminista “assumida”. </a:t>
            </a:r>
          </a:p>
        </p:txBody>
      </p:sp>
    </p:spTree>
    <p:extLst>
      <p:ext uri="{BB962C8B-B14F-4D97-AF65-F5344CB8AC3E}">
        <p14:creationId xmlns:p14="http://schemas.microsoft.com/office/powerpoint/2010/main" val="353814626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88640"/>
            <a:ext cx="8229600" cy="1656184"/>
          </a:xfrm>
        </p:spPr>
        <p:txBody>
          <a:bodyPr>
            <a:noAutofit/>
          </a:bodyPr>
          <a:lstStyle/>
          <a:p>
            <a:r>
              <a:rPr lang="pt-BR" sz="3600" b="1" dirty="0"/>
              <a:t>2000 a 2006: Escovando a lei e a justiça a contrapelo e enfrentando à violência contra as mulheres </a:t>
            </a:r>
            <a:endParaRPr lang="pt-BR" b="1" dirty="0"/>
          </a:p>
        </p:txBody>
      </p:sp>
      <p:sp>
        <p:nvSpPr>
          <p:cNvPr id="3" name="Espaço Reservado para Conteúdo 2"/>
          <p:cNvSpPr>
            <a:spLocks noGrp="1"/>
          </p:cNvSpPr>
          <p:nvPr>
            <p:ph idx="1"/>
          </p:nvPr>
        </p:nvSpPr>
        <p:spPr>
          <a:xfrm>
            <a:off x="395536" y="1916832"/>
            <a:ext cx="8229600" cy="4525963"/>
          </a:xfrm>
        </p:spPr>
        <p:txBody>
          <a:bodyPr>
            <a:normAutofit fontScale="92500" lnSpcReduction="20000"/>
          </a:bodyPr>
          <a:lstStyle/>
          <a:p>
            <a:r>
              <a:rPr lang="pt-BR" dirty="0"/>
              <a:t>78%  feitas por mulheres e 14% são institucionais. (Diminui participação dos homens)</a:t>
            </a:r>
          </a:p>
          <a:p>
            <a:r>
              <a:rPr lang="pt-BR" dirty="0"/>
              <a:t>Categorias interseccionais: Mulheres negras, trabalhadoras rurais; </a:t>
            </a:r>
          </a:p>
          <a:p>
            <a:r>
              <a:rPr lang="pt-BR" dirty="0"/>
              <a:t>Temas: direitos humanos, saúde, sexualidade e violência; </a:t>
            </a:r>
          </a:p>
          <a:p>
            <a:r>
              <a:rPr lang="pt-BR" dirty="0"/>
              <a:t>Produção articulada com a litigância junto ao  Sistema de Justiça – estereótipos e estruturas </a:t>
            </a:r>
          </a:p>
          <a:p>
            <a:r>
              <a:rPr lang="pt-BR" dirty="0"/>
              <a:t>Aumento dos trabalhos acadêmicos e do diálogo interdisciplinar</a:t>
            </a:r>
          </a:p>
          <a:p>
            <a:endParaRPr lang="pt-BR" dirty="0"/>
          </a:p>
        </p:txBody>
      </p:sp>
    </p:spTree>
    <p:extLst>
      <p:ext uri="{BB962C8B-B14F-4D97-AF65-F5344CB8AC3E}">
        <p14:creationId xmlns:p14="http://schemas.microsoft.com/office/powerpoint/2010/main" val="1703960389"/>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498178"/>
          </a:xfrm>
        </p:spPr>
        <p:txBody>
          <a:bodyPr>
            <a:noAutofit/>
          </a:bodyPr>
          <a:lstStyle/>
          <a:p>
            <a:r>
              <a:rPr lang="pt-BR" sz="3200" b="1" dirty="0"/>
              <a:t>Após 2007: Ampliação dos direitos humanos das mulheres e a chegada das feministas na academia</a:t>
            </a:r>
          </a:p>
        </p:txBody>
      </p:sp>
      <p:sp>
        <p:nvSpPr>
          <p:cNvPr id="3" name="Espaço Reservado para Conteúdo 2"/>
          <p:cNvSpPr>
            <a:spLocks noGrp="1"/>
          </p:cNvSpPr>
          <p:nvPr>
            <p:ph idx="1"/>
          </p:nvPr>
        </p:nvSpPr>
        <p:spPr>
          <a:xfrm>
            <a:off x="395536" y="1844824"/>
            <a:ext cx="8229600" cy="4525963"/>
          </a:xfrm>
        </p:spPr>
        <p:txBody>
          <a:bodyPr>
            <a:normAutofit lnSpcReduction="10000"/>
          </a:bodyPr>
          <a:lstStyle/>
          <a:p>
            <a:r>
              <a:rPr lang="pt-BR" dirty="0"/>
              <a:t>Homens voltam à cena (22% só e 14% ambos): violência doméstica;</a:t>
            </a:r>
          </a:p>
          <a:p>
            <a:r>
              <a:rPr lang="pt-BR" dirty="0"/>
              <a:t>Categorias: “mulheres em situação de violência” e gênero; </a:t>
            </a:r>
          </a:p>
          <a:p>
            <a:r>
              <a:rPr lang="pt-BR" dirty="0"/>
              <a:t>Temas: Violência doméstica, direitos sexuais e reprodutivos, direitos humanos</a:t>
            </a:r>
          </a:p>
          <a:p>
            <a:r>
              <a:rPr lang="pt-BR" dirty="0"/>
              <a:t>Produção de teses e dissertações temáticas, dogmática de direitos humanos das mulheres, traduções  </a:t>
            </a:r>
          </a:p>
          <a:p>
            <a:endParaRPr lang="pt-BR" dirty="0"/>
          </a:p>
          <a:p>
            <a:endParaRPr lang="pt-BR" dirty="0"/>
          </a:p>
          <a:p>
            <a:endParaRPr lang="pt-BR" dirty="0"/>
          </a:p>
        </p:txBody>
      </p:sp>
    </p:spTree>
    <p:extLst>
      <p:ext uri="{BB962C8B-B14F-4D97-AF65-F5344CB8AC3E}">
        <p14:creationId xmlns:p14="http://schemas.microsoft.com/office/powerpoint/2010/main" val="1601047179"/>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áfico 4"/>
          <p:cNvGraphicFramePr/>
          <p:nvPr/>
        </p:nvGraphicFramePr>
        <p:xfrm>
          <a:off x="251520" y="260648"/>
          <a:ext cx="8892479" cy="65973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179016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Comentários gerais sobre a produção feminista no Brasil </a:t>
            </a:r>
          </a:p>
        </p:txBody>
      </p:sp>
      <p:sp>
        <p:nvSpPr>
          <p:cNvPr id="3" name="Espaço Reservado para Conteúdo 2"/>
          <p:cNvSpPr>
            <a:spLocks noGrp="1"/>
          </p:cNvSpPr>
          <p:nvPr>
            <p:ph idx="1"/>
          </p:nvPr>
        </p:nvSpPr>
        <p:spPr>
          <a:xfrm>
            <a:off x="457200" y="1600200"/>
            <a:ext cx="8229600" cy="4853136"/>
          </a:xfrm>
        </p:spPr>
        <p:txBody>
          <a:bodyPr>
            <a:normAutofit fontScale="92500" lnSpcReduction="10000"/>
          </a:bodyPr>
          <a:lstStyle/>
          <a:p>
            <a:r>
              <a:rPr lang="pt-BR" dirty="0"/>
              <a:t>Não houve disputa no campo da educação jurídica (manuais)</a:t>
            </a:r>
          </a:p>
          <a:p>
            <a:r>
              <a:rPr lang="pt-BR" dirty="0"/>
              <a:t>Diálogo com abordagens teóricas feministas de outras regiões e países</a:t>
            </a:r>
          </a:p>
          <a:p>
            <a:r>
              <a:rPr lang="pt-BR" dirty="0"/>
              <a:t>Uso explícito de teorias e abordagens feministas para análise do direito</a:t>
            </a:r>
          </a:p>
          <a:p>
            <a:r>
              <a:rPr lang="pt-BR" dirty="0"/>
              <a:t>Produção gratuita, editoras independentes, fora da Universidade, interdisciplinar, em temas afins às mobilizações políticas dos movimentos feministas brasileiros hegemônicos</a:t>
            </a:r>
          </a:p>
          <a:p>
            <a:endParaRPr lang="pt-BR" dirty="0"/>
          </a:p>
        </p:txBody>
      </p:sp>
    </p:spTree>
    <p:extLst>
      <p:ext uri="{BB962C8B-B14F-4D97-AF65-F5344CB8AC3E}">
        <p14:creationId xmlns:p14="http://schemas.microsoft.com/office/powerpoint/2010/main" val="103802863"/>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Direito e feminismo no Brasil </a:t>
            </a:r>
          </a:p>
        </p:txBody>
      </p:sp>
      <p:sp>
        <p:nvSpPr>
          <p:cNvPr id="3" name="Espaço Reservado para Conteúdo 2"/>
          <p:cNvSpPr>
            <a:spLocks noGrp="1"/>
          </p:cNvSpPr>
          <p:nvPr>
            <p:ph idx="1"/>
          </p:nvPr>
        </p:nvSpPr>
        <p:spPr>
          <a:xfrm>
            <a:off x="457200" y="1340768"/>
            <a:ext cx="8229600" cy="5256584"/>
          </a:xfrm>
        </p:spPr>
        <p:txBody>
          <a:bodyPr>
            <a:normAutofit fontScale="85000" lnSpcReduction="20000"/>
          </a:bodyPr>
          <a:lstStyle/>
          <a:p>
            <a:r>
              <a:rPr lang="pt-BR" dirty="0"/>
              <a:t>Adv. Vera Araújo (movimento negro e feminista): </a:t>
            </a:r>
          </a:p>
          <a:p>
            <a:pPr algn="just">
              <a:buNone/>
            </a:pPr>
            <a:r>
              <a:rPr lang="pt-BR" dirty="0"/>
              <a:t>	“Eu não consigo, realmente, ter um olhar muito positivo ou otimista quanto à construção de um direito feminista. Eu acho que se a gente fala da construção de direitos para as mulheres a partir da intervenção do movimento feminista, conseguimos manter uma leitura muito estimulante. Mas, o exercício do direito, o cotidiano dos conflitos, de interesses e direitos é difícil. Pensando em uma advocacia feminista, eu acho que precisaríamos ter, efetivamente, uma sistematização maior, mais consolidada, não só no uso do termo, mas no uso de teses rigorosamente feministas para sustentação de direitos. Nisso nós ainda temos uma atuação, me parece, muito acanhada”. </a:t>
            </a:r>
          </a:p>
          <a:p>
            <a:endParaRPr lang="pt-B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Dogmática brasileira: ensaio sobre a cegueira</a:t>
            </a:r>
          </a:p>
        </p:txBody>
      </p:sp>
      <p:sp>
        <p:nvSpPr>
          <p:cNvPr id="3" name="Espaço Reservado para Conteúdo 2"/>
          <p:cNvSpPr>
            <a:spLocks noGrp="1"/>
          </p:cNvSpPr>
          <p:nvPr>
            <p:ph idx="1"/>
          </p:nvPr>
        </p:nvSpPr>
        <p:spPr/>
        <p:txBody>
          <a:bodyPr>
            <a:normAutofit fontScale="85000" lnSpcReduction="20000"/>
          </a:bodyPr>
          <a:lstStyle/>
          <a:p>
            <a:pPr algn="just"/>
            <a:r>
              <a:rPr lang="pt-BR" dirty="0"/>
              <a:t>“O perigo estará potencialmente, aqui, num abusivo emprego penal das medidas </a:t>
            </a:r>
            <a:r>
              <a:rPr lang="pt-BR" dirty="0" err="1"/>
              <a:t>protetivas</a:t>
            </a:r>
            <a:r>
              <a:rPr lang="pt-BR" dirty="0"/>
              <a:t> de urgência, que estão amplamente legitimadas enquanto coerção direta. Mas a suspensão de visitas aos filhos (art. 22, inc. IV) pode ser abusivamente manejada como pena sempre que, a despeito da agressão contra a mãe, a relação do agressor com seus filhos não estiver afetada”. </a:t>
            </a:r>
          </a:p>
          <a:p>
            <a:pPr algn="just"/>
            <a:r>
              <a:rPr lang="pt-BR" dirty="0"/>
              <a:t>a demanda por punição “acaba por reunir o movimento de mulheres, que é um dos mais progressistas do país, com um dos movimentos mais conservadores e reacionários, que é o movimento de Lei e Ordem” (Nilo Batista – Só Carolina Não viu)</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3600" b="1" dirty="0" err="1"/>
              <a:t>Desnaturalizando</a:t>
            </a:r>
            <a:r>
              <a:rPr lang="pt-BR" sz="3600" b="1" dirty="0"/>
              <a:t> a História do feminismo no Brasil: o caso da Lei Maria da Penha </a:t>
            </a:r>
          </a:p>
        </p:txBody>
      </p:sp>
      <p:sp>
        <p:nvSpPr>
          <p:cNvPr id="3" name="Espaço Reservado para Conteúdo 2"/>
          <p:cNvSpPr>
            <a:spLocks noGrp="1"/>
          </p:cNvSpPr>
          <p:nvPr>
            <p:ph idx="1"/>
          </p:nvPr>
        </p:nvSpPr>
        <p:spPr/>
        <p:txBody>
          <a:bodyPr/>
          <a:lstStyle/>
          <a:p>
            <a:r>
              <a:rPr lang="pt-BR" dirty="0"/>
              <a:t>Mito de origem</a:t>
            </a:r>
          </a:p>
          <a:p>
            <a:r>
              <a:rPr lang="pt-BR" dirty="0"/>
              <a:t>Poder do direito em deformar a história das lutas sociais por direitos </a:t>
            </a:r>
          </a:p>
          <a:p>
            <a:r>
              <a:rPr lang="pt-BR" dirty="0"/>
              <a:t>Mobilização legal exitosa</a:t>
            </a:r>
          </a:p>
          <a:p>
            <a:r>
              <a:rPr lang="pt-BR" dirty="0"/>
              <a:t>Ampliação histórica da capacidade do movimento feminista brasileiro em desafiar o poder do direito; </a:t>
            </a:r>
          </a:p>
          <a:p>
            <a:pPr>
              <a:buNone/>
            </a:pPr>
            <a:endParaRPr lang="pt-B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O Projeto jurídico feminista e o poder do campo feminista</a:t>
            </a:r>
          </a:p>
        </p:txBody>
      </p:sp>
      <p:sp>
        <p:nvSpPr>
          <p:cNvPr id="3" name="Espaço Reservado para Conteúdo 2"/>
          <p:cNvSpPr>
            <a:spLocks noGrp="1"/>
          </p:cNvSpPr>
          <p:nvPr>
            <p:ph idx="1"/>
          </p:nvPr>
        </p:nvSpPr>
        <p:spPr/>
        <p:txBody>
          <a:bodyPr>
            <a:normAutofit fontScale="92500" lnSpcReduction="20000"/>
          </a:bodyPr>
          <a:lstStyle/>
          <a:p>
            <a:r>
              <a:rPr lang="pt-BR" dirty="0"/>
              <a:t>A construção de uma dogmática jurídica feminista e os usos sociais do direito</a:t>
            </a:r>
          </a:p>
          <a:p>
            <a:pPr lvl="1"/>
            <a:r>
              <a:rPr lang="pt-BR" dirty="0"/>
              <a:t>Direitos humanos das mulheres: igualdade e não discriminação, devida diligência e acesso à justiça</a:t>
            </a:r>
          </a:p>
          <a:p>
            <a:r>
              <a:rPr lang="pt-BR" dirty="0"/>
              <a:t>A ênfase em processos de democratização do sistema de justiça  </a:t>
            </a:r>
          </a:p>
          <a:p>
            <a:r>
              <a:rPr lang="pt-BR" dirty="0"/>
              <a:t>Vinculação positiva com o pluralismo legal</a:t>
            </a:r>
          </a:p>
          <a:p>
            <a:r>
              <a:rPr lang="pt-BR" dirty="0"/>
              <a:t>Interpretação da lei tradicional à luz das normas internacionais de direitos humanos das mulheres</a:t>
            </a:r>
          </a:p>
          <a:p>
            <a:r>
              <a:rPr lang="pt-BR" dirty="0"/>
              <a:t>Ativação das demandas por direitos mediante ações coletivas</a:t>
            </a:r>
          </a:p>
          <a:p>
            <a:endParaRPr lang="pt-B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O Projeto jurídico feminista e o poder do campo feminista</a:t>
            </a:r>
          </a:p>
        </p:txBody>
      </p:sp>
      <p:sp>
        <p:nvSpPr>
          <p:cNvPr id="3" name="Espaço Reservado para Conteúdo 2"/>
          <p:cNvSpPr>
            <a:spLocks noGrp="1"/>
          </p:cNvSpPr>
          <p:nvPr>
            <p:ph idx="1"/>
          </p:nvPr>
        </p:nvSpPr>
        <p:spPr/>
        <p:txBody>
          <a:bodyPr/>
          <a:lstStyle/>
          <a:p>
            <a:r>
              <a:rPr lang="pt-BR" dirty="0"/>
              <a:t>Projeto jurídico feminista e transformações democratizantes no sistema de justiça</a:t>
            </a:r>
          </a:p>
          <a:p>
            <a:pPr lvl="1"/>
            <a:r>
              <a:rPr lang="pt-BR" dirty="0"/>
              <a:t>Controle de </a:t>
            </a:r>
            <a:r>
              <a:rPr lang="pt-BR" dirty="0" err="1"/>
              <a:t>convencionalidade</a:t>
            </a:r>
            <a:r>
              <a:rPr lang="pt-BR" dirty="0"/>
              <a:t> (pluralismo constitucional) </a:t>
            </a:r>
          </a:p>
          <a:p>
            <a:pPr lvl="1"/>
            <a:r>
              <a:rPr lang="pt-BR" dirty="0"/>
              <a:t>Devida diligência</a:t>
            </a:r>
          </a:p>
          <a:p>
            <a:pPr lvl="1"/>
            <a:r>
              <a:rPr lang="pt-BR" dirty="0"/>
              <a:t>Composição democrática</a:t>
            </a:r>
          </a:p>
          <a:p>
            <a:pPr lvl="1"/>
            <a:r>
              <a:rPr lang="pt-BR" dirty="0"/>
              <a:t>Transparência e controle social dos órgãos e decisões da justiça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260648"/>
            <a:ext cx="8229600" cy="724942"/>
          </a:xfrm>
        </p:spPr>
        <p:txBody>
          <a:bodyPr>
            <a:normAutofit fontScale="90000"/>
          </a:bodyPr>
          <a:lstStyle/>
          <a:p>
            <a:r>
              <a:rPr lang="pt-BR" b="1" dirty="0"/>
              <a:t>Todo feminismo é interseccional?</a:t>
            </a:r>
          </a:p>
        </p:txBody>
      </p:sp>
      <p:sp>
        <p:nvSpPr>
          <p:cNvPr id="3" name="Espaço Reservado para Conteúdo 2"/>
          <p:cNvSpPr>
            <a:spLocks noGrp="1"/>
          </p:cNvSpPr>
          <p:nvPr>
            <p:ph idx="1"/>
          </p:nvPr>
        </p:nvSpPr>
        <p:spPr>
          <a:xfrm>
            <a:off x="467544" y="908720"/>
            <a:ext cx="8229600" cy="5733256"/>
          </a:xfrm>
        </p:spPr>
        <p:txBody>
          <a:bodyPr>
            <a:noAutofit/>
          </a:bodyPr>
          <a:lstStyle/>
          <a:p>
            <a:pPr algn="just"/>
            <a:r>
              <a:rPr lang="pt-BR" sz="2400" dirty="0"/>
              <a:t>Flora </a:t>
            </a:r>
            <a:r>
              <a:rPr lang="pt-BR" sz="2400" dirty="0" err="1"/>
              <a:t>Tristán</a:t>
            </a:r>
            <a:r>
              <a:rPr lang="pt-BR" sz="2400" dirty="0"/>
              <a:t> (1843): “Por que reclamo direitos para a mulher? Porque eu gostaria que ela estivesse na sociedade em condições de igualdade absoluta com o homem, e que gozasse desta situação em virtude do direito legal tal qual todo ser vivente ao nascer? Reclamo direitos para a mulher porque estou convencida de que todas as desgraças do mundo provêm do esquecimento e desprezo que se tem mantido até hoje aos direitos naturais e imprescritíveis da mulher. Reclamo direitos para a mulher porque é o único meio de obter sua reabilitação diante da igreja, diante da lei e da sociedade e porque é necessária essa reabilitação prévia para que os trabalhadores mesmos sejam reabilitados. </a:t>
            </a:r>
          </a:p>
          <a:p>
            <a:pPr algn="just"/>
            <a:r>
              <a:rPr lang="pt-BR" sz="2400" dirty="0"/>
              <a:t>“(...) Tenham em conta que a posição do trabalhador é completamente distinta da do ocioso. (...) A mulher é tudo na vida do trabalhador”.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92696"/>
            <a:ext cx="8229600" cy="5433467"/>
          </a:xfrm>
        </p:spPr>
        <p:txBody>
          <a:bodyPr>
            <a:normAutofit fontScale="92500" lnSpcReduction="10000"/>
          </a:bodyPr>
          <a:lstStyle/>
          <a:p>
            <a:r>
              <a:rPr lang="pt-BR" dirty="0"/>
              <a:t>“A miserável posição da mulher não comprova sua raça inferior, assim como os opressores de todo tipo não pertencem à melhor da humanidade. Eu não anuncio uma cruzada nem contra os homens em geral, nem contra os </a:t>
            </a:r>
            <a:r>
              <a:rPr lang="pt-BR" dirty="0" err="1"/>
              <a:t>sociais-democratas</a:t>
            </a:r>
            <a:r>
              <a:rPr lang="pt-BR" dirty="0"/>
              <a:t> em particular. Apenas sou contra a ideia de que nós mulheres devemos esperar deles a liberdade. O passado da humanidade não justifica tais expectativas em relação à mulher nem a qualquer oprimido. Libertaram-se apenas aqueles que, ao se revoltar, escreveram as próprias leis”   (KALMÁNOVITCH). </a:t>
            </a:r>
          </a:p>
          <a:p>
            <a:endParaRPr lang="pt-B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70000" lnSpcReduction="20000"/>
          </a:bodyPr>
          <a:lstStyle/>
          <a:p>
            <a:endParaRPr lang="pt-BR" dirty="0"/>
          </a:p>
          <a:p>
            <a:r>
              <a:rPr lang="pt-BR" dirty="0"/>
              <a:t>A trabalhadora curva-se sob o peso da família, esgota-se sob a tripla jornada: trabalhadora profissional, dona de casa e mãe. E o que lhe propõem as feministas? Que saída, que alívio buscam para ela? ‘Joguem fora antigos preceitos morais’, sugerem elas à irmã mais nova, ‘torne-se uma amante livre e uma mãe livre. Adote nosso bordão – amor livre, liberdade de amar e direito à maternidade’. Como se há muito tempo esses bordões não tivessem se tornado demasiados reais para a mulher da classe trabalhadora! Como se, por força das condições sociais que a cercam, em que todo o fardo da maternidade recai sobre os ombros enfraquecidos da proletária ‘trabalhadora autônoma’, o amor livre, a liberdade de amar e a maternidade não fossem para ela fonte inexplicável de novos sofrimentos, preocupações, dissabores! Como se toda a questão estivesse nas formas ritualísticas externas, e não nas relações socioeconômicas da sociedade, que determinam as complexas obrigações familiares da mulher proletária! A questão matrimonial e familiar, não importa se sacramentada pela igreja, oficializada pelo juiz ou construída com base em um acordo informal, só deixaria de ser crucial para a maioria das mulheres se, e apenas se, a sociedade retirasse de suas costas todas as minuciosas tarefas domésticas (inevitáveis, em virtude da existência de lares individualizados e desarticulados), se a sociedade tomasse para si as preocupações com a nova geração, se protegesse a maternidade e devolvesse a mãe à criança em seus primeiros meses de vida (KOLLONTAI). </a:t>
            </a:r>
          </a:p>
          <a:p>
            <a:endParaRPr lang="pt-B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649491"/>
          </a:xfrm>
        </p:spPr>
        <p:txBody>
          <a:bodyPr>
            <a:normAutofit/>
          </a:bodyPr>
          <a:lstStyle/>
          <a:p>
            <a:pPr algn="just"/>
            <a:r>
              <a:rPr lang="pt-BR" dirty="0"/>
              <a:t>“O feminismo é uma teoria política e uma prática que luta por libertar todas as mulheres negras, mulheres trabalhadoras, mulheres pobres, mulheres deficientes, mulheres lésbicas, mulheres de terceira idade – bem como mulheres brancas economicamente privilegiadas e heterossexuais. Qualquer visão diferente desta de total liberdade não é feminismo. Apenas um engrandecimento feminino” . </a:t>
            </a:r>
          </a:p>
          <a:p>
            <a:pPr>
              <a:buNone/>
            </a:pPr>
            <a:r>
              <a:rPr lang="pt-BR" dirty="0"/>
              <a:t>				</a:t>
            </a:r>
            <a:r>
              <a:rPr lang="pt-BR" dirty="0" err="1"/>
              <a:t>Patricia</a:t>
            </a:r>
            <a:r>
              <a:rPr lang="pt-BR" dirty="0"/>
              <a:t> Collins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A8C74E-3179-4377-9B3D-986FA68B7153}"/>
              </a:ext>
            </a:extLst>
          </p:cNvPr>
          <p:cNvSpPr>
            <a:spLocks noGrp="1"/>
          </p:cNvSpPr>
          <p:nvPr>
            <p:ph type="title"/>
          </p:nvPr>
        </p:nvSpPr>
        <p:spPr/>
        <p:txBody>
          <a:bodyPr>
            <a:normAutofit fontScale="90000"/>
          </a:bodyPr>
          <a:lstStyle/>
          <a:p>
            <a:r>
              <a:rPr lang="pt-BR" b="1" dirty="0" err="1"/>
              <a:t>Interseccionalidade</a:t>
            </a:r>
            <a:r>
              <a:rPr lang="pt-BR" b="1" dirty="0"/>
              <a:t> e democracia radical </a:t>
            </a:r>
          </a:p>
        </p:txBody>
      </p:sp>
      <p:sp>
        <p:nvSpPr>
          <p:cNvPr id="3" name="Espaço Reservado para Conteúdo 2">
            <a:extLst>
              <a:ext uri="{FF2B5EF4-FFF2-40B4-BE49-F238E27FC236}">
                <a16:creationId xmlns:a16="http://schemas.microsoft.com/office/drawing/2014/main" id="{F88DC75E-0DF4-42BF-B10B-506A5504E5A9}"/>
              </a:ext>
            </a:extLst>
          </p:cNvPr>
          <p:cNvSpPr>
            <a:spLocks noGrp="1"/>
          </p:cNvSpPr>
          <p:nvPr>
            <p:ph idx="1"/>
          </p:nvPr>
        </p:nvSpPr>
        <p:spPr>
          <a:xfrm>
            <a:off x="457200" y="1556792"/>
            <a:ext cx="8229600" cy="5026570"/>
          </a:xfrm>
        </p:spPr>
        <p:txBody>
          <a:bodyPr>
            <a:normAutofit fontScale="62500" lnSpcReduction="20000"/>
          </a:bodyPr>
          <a:lstStyle/>
          <a:p>
            <a:pPr algn="just"/>
            <a:r>
              <a:rPr lang="pt-BR" dirty="0"/>
              <a:t>Análise do poder: como a análise da intersecção das opressões estruturais sustenta o sistema de dominação; Como o enquadramento dos domínios do poder aporta ferramentas conceituais para examinar e responder a relações de poder entrecruzadas; Como uma análise mais robusta do coletivo ilumina a ação política dos grupos subordinados. </a:t>
            </a:r>
          </a:p>
          <a:p>
            <a:pPr algn="just"/>
            <a:endParaRPr lang="pt-BR" dirty="0"/>
          </a:p>
          <a:p>
            <a:pPr algn="just"/>
            <a:r>
              <a:rPr lang="pt-BR" dirty="0"/>
              <a:t>A partir disso, é possível examinar o poder e as políticas a partir do ponto de vista das tradições de resistência dos grupos subordinados historicamente, especialmente a ação política das mulheres negras. </a:t>
            </a:r>
          </a:p>
          <a:p>
            <a:pPr algn="just"/>
            <a:endParaRPr lang="pt-BR" dirty="0"/>
          </a:p>
          <a:p>
            <a:pPr algn="just"/>
            <a:r>
              <a:rPr lang="pt-BR" dirty="0"/>
              <a:t>A conceituação interseccional do feminismo negro é um importante ponto de partida para um compromisso mais profundo com a democracia participativa como uma alternativa às agendas técnicas do Estado. </a:t>
            </a:r>
          </a:p>
          <a:p>
            <a:pPr marL="0" indent="0" algn="just">
              <a:buNone/>
            </a:pPr>
            <a:endParaRPr lang="pt-BR" dirty="0"/>
          </a:p>
          <a:p>
            <a:pPr algn="just"/>
            <a:r>
              <a:rPr lang="pt-BR" dirty="0"/>
              <a:t>Coalizões e solidariedades flexíveis – ampliam o potencial crítico transformador da análise interseccional </a:t>
            </a:r>
          </a:p>
        </p:txBody>
      </p:sp>
    </p:spTree>
    <p:extLst>
      <p:ext uri="{BB962C8B-B14F-4D97-AF65-F5344CB8AC3E}">
        <p14:creationId xmlns:p14="http://schemas.microsoft.com/office/powerpoint/2010/main" val="841715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04664"/>
            <a:ext cx="8229600" cy="6192688"/>
          </a:xfrm>
        </p:spPr>
        <p:txBody>
          <a:bodyPr>
            <a:normAutofit/>
          </a:bodyPr>
          <a:lstStyle/>
          <a:p>
            <a:r>
              <a:rPr lang="pt-BR" dirty="0" err="1"/>
              <a:t>Heleieth</a:t>
            </a:r>
            <a:r>
              <a:rPr lang="pt-BR" dirty="0"/>
              <a:t> </a:t>
            </a:r>
            <a:r>
              <a:rPr lang="pt-BR" dirty="0" err="1"/>
              <a:t>Saffioti</a:t>
            </a:r>
            <a:r>
              <a:rPr lang="pt-BR" dirty="0"/>
              <a:t> – sistema de exploração dominação em que se cruzam nós de opressões</a:t>
            </a:r>
          </a:p>
          <a:p>
            <a:r>
              <a:rPr lang="pt-BR" dirty="0"/>
              <a:t>Lélia </a:t>
            </a:r>
            <a:r>
              <a:rPr lang="pt-BR" dirty="0" err="1"/>
              <a:t>Gonzales</a:t>
            </a:r>
            <a:r>
              <a:rPr lang="pt-BR" dirty="0"/>
              <a:t> – </a:t>
            </a:r>
            <a:r>
              <a:rPr lang="pt-BR" dirty="0" err="1"/>
              <a:t>Afroamericanidade</a:t>
            </a:r>
            <a:r>
              <a:rPr lang="pt-BR" dirty="0"/>
              <a:t> </a:t>
            </a:r>
          </a:p>
          <a:p>
            <a:r>
              <a:rPr lang="pt-BR" dirty="0"/>
              <a:t>Glória </a:t>
            </a:r>
            <a:r>
              <a:rPr lang="pt-BR" dirty="0" err="1"/>
              <a:t>Anzaldúa</a:t>
            </a:r>
            <a:r>
              <a:rPr lang="pt-BR" dirty="0"/>
              <a:t> – Consciência mestiça</a:t>
            </a:r>
          </a:p>
          <a:p>
            <a:r>
              <a:rPr lang="pt-BR" dirty="0"/>
              <a:t>Sueli Carneiro – Enegrecendo o feminismo</a:t>
            </a:r>
          </a:p>
          <a:p>
            <a:r>
              <a:rPr lang="pt-BR" dirty="0"/>
              <a:t>Rita </a:t>
            </a:r>
            <a:r>
              <a:rPr lang="pt-BR" dirty="0" err="1"/>
              <a:t>Segato</a:t>
            </a:r>
            <a:r>
              <a:rPr lang="pt-BR" dirty="0"/>
              <a:t> – Frente colonial/</a:t>
            </a:r>
            <a:r>
              <a:rPr lang="pt-BR" dirty="0" err="1"/>
              <a:t>estatal-empresarial-midiático-cristã</a:t>
            </a:r>
            <a:endParaRPr lang="pt-BR" dirty="0"/>
          </a:p>
          <a:p>
            <a:r>
              <a:rPr lang="pt-BR" dirty="0"/>
              <a:t>Jurema Werneck e Nilza Iraci – racismo patriarcal e heteronormativo</a:t>
            </a:r>
            <a:br>
              <a:rPr lang="pt-BR" dirty="0"/>
            </a:br>
            <a:endParaRPr lang="pt-BR" dirty="0"/>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TotalTime>
  <Words>2588</Words>
  <Application>Microsoft Office PowerPoint</Application>
  <PresentationFormat>Apresentação na tela (4:3)</PresentationFormat>
  <Paragraphs>195</Paragraphs>
  <Slides>39</Slides>
  <Notes>1</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39</vt:i4>
      </vt:variant>
    </vt:vector>
  </HeadingPairs>
  <TitlesOfParts>
    <vt:vector size="42" baseType="lpstr">
      <vt:lpstr>Arial</vt:lpstr>
      <vt:lpstr>Calibri</vt:lpstr>
      <vt:lpstr>Tema do Office</vt:lpstr>
      <vt:lpstr>Perspectivas feministas de crítica ao direito </vt:lpstr>
      <vt:lpstr>Aportes teóricos e categorias conceituais </vt:lpstr>
      <vt:lpstr>Feminismo</vt:lpstr>
      <vt:lpstr>Todo feminismo é interseccional?</vt:lpstr>
      <vt:lpstr>Apresentação do PowerPoint</vt:lpstr>
      <vt:lpstr>Apresentação do PowerPoint</vt:lpstr>
      <vt:lpstr>Apresentação do PowerPoint</vt:lpstr>
      <vt:lpstr>Interseccionalidade e democracia radical </vt:lpstr>
      <vt:lpstr>Apresentação do PowerPoint</vt:lpstr>
      <vt:lpstr>Patriarcado contemporâneo (Sylvia Walby)</vt:lpstr>
      <vt:lpstr>Pressupostos gerais de uma perspectiva feminista crítica sobre o direito </vt:lpstr>
      <vt:lpstr>Algumas categorias analíticas de juristas feministas</vt:lpstr>
      <vt:lpstr>Análise feminista do direito (Garcia; Sierra, 2012)</vt:lpstr>
      <vt:lpstr>Apresentação do PowerPoint</vt:lpstr>
      <vt:lpstr>Sentido de direito para os feminismos políticos (análise distributiva)</vt:lpstr>
      <vt:lpstr>Feminismo e produção do conhecimento </vt:lpstr>
      <vt:lpstr>Apresentação do PowerPoint</vt:lpstr>
      <vt:lpstr>Questões centrais para o feminismo hj (Judith Butler) </vt:lpstr>
      <vt:lpstr>Metodologias jurídicas feministas (Bartlet) </vt:lpstr>
      <vt:lpstr>Metodologias jurídicas feministas (Martha Minow) </vt:lpstr>
      <vt:lpstr>Metodologias jurídicas feministas  (Alda Facio) </vt:lpstr>
      <vt:lpstr>Categorias em criação</vt:lpstr>
      <vt:lpstr>Direito e feminismo no Brasil </vt:lpstr>
      <vt:lpstr>Pesquisa da produção acadêmica brasileira </vt:lpstr>
      <vt:lpstr>Evolução da publicação dos livros por biênio</vt:lpstr>
      <vt:lpstr>Evolução da produção bibliográfica por biênio e sexo/gênero da autoria </vt:lpstr>
      <vt:lpstr>Tipologia da produção por período/perfil </vt:lpstr>
      <vt:lpstr>Até anos 80: Questionamento do status civil da mulher na sociedade brasileira</vt:lpstr>
      <vt:lpstr>80 e 90:  Ampliação dos direitos políticos  das mulheres e aproximação do feminismo ao Congresso e à Justiça</vt:lpstr>
      <vt:lpstr>Apresentação do PowerPoint</vt:lpstr>
      <vt:lpstr>2000 a 2006: Escovando a lei e a justiça a contrapelo e enfrentando à violência contra as mulheres </vt:lpstr>
      <vt:lpstr>Após 2007: Ampliação dos direitos humanos das mulheres e a chegada das feministas na academia</vt:lpstr>
      <vt:lpstr>Apresentação do PowerPoint</vt:lpstr>
      <vt:lpstr>Comentários gerais sobre a produção feminista no Brasil </vt:lpstr>
      <vt:lpstr>Direito e feminismo no Brasil </vt:lpstr>
      <vt:lpstr>Dogmática brasileira: ensaio sobre a cegueira</vt:lpstr>
      <vt:lpstr>Desnaturalizando a História do feminismo no Brasil: o caso da Lei Maria da Penha </vt:lpstr>
      <vt:lpstr>O Projeto jurídico feminista e o poder do campo feminista</vt:lpstr>
      <vt:lpstr>O Projeto jurídico feminista e o poder do campo feminista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Enfrentamento à violência contra as mulheres e à domesticação da Lei Maria da Penha: Elementos do projeto feminista de legalidade no Brasil</dc:title>
  <dc:creator>Fabiana Severi</dc:creator>
  <cp:lastModifiedBy>Fabiana</cp:lastModifiedBy>
  <cp:revision>16</cp:revision>
  <dcterms:created xsi:type="dcterms:W3CDTF">2017-05-18T23:52:29Z</dcterms:created>
  <dcterms:modified xsi:type="dcterms:W3CDTF">2018-08-17T11:48:06Z</dcterms:modified>
</cp:coreProperties>
</file>