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7/15/2022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19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7/15/2022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768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7/15/2022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1108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7/15/2022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800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7/15/2022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75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7/15/2022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28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7/15/2022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88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7/15/2022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397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7/15/2022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554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7/15/2022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722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7/15/2022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92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7/15/2022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3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57" r:id="rId6"/>
    <p:sldLayoutId id="2147483853" r:id="rId7"/>
    <p:sldLayoutId id="2147483854" r:id="rId8"/>
    <p:sldLayoutId id="2147483855" r:id="rId9"/>
    <p:sldLayoutId id="2147483856" r:id="rId10"/>
    <p:sldLayoutId id="2147483858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pea.gov.br/ods/ods10.html#coll_10_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EA164D6B-6878-4B9F-A2D0-985D39B17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62F176A-9349-4CD7-8042-59C0200C8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7855" y="-4078"/>
            <a:ext cx="4641096" cy="1056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Mapa mundial formado por pessoas unidas">
            <a:extLst>
              <a:ext uri="{FF2B5EF4-FFF2-40B4-BE49-F238E27FC236}">
                <a16:creationId xmlns:a16="http://schemas.microsoft.com/office/drawing/2014/main" id="{90C7D5F8-F2AF-0EE3-11A5-C75B24A09F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41" r="4448" b="-2"/>
          <a:stretch/>
        </p:blipFill>
        <p:spPr>
          <a:xfrm>
            <a:off x="20" y="1074544"/>
            <a:ext cx="7562606" cy="5069861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4E9A171F-91A7-42F8-B25C-E38B244E7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64738AB-B6BE-4867-889A-52CE4AC8D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5468" y="1095508"/>
            <a:ext cx="4603482" cy="501689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9EBF159-5F9D-C7E2-A1FB-C6C1710501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3503" y="1709530"/>
            <a:ext cx="3754671" cy="2528515"/>
          </a:xfrm>
        </p:spPr>
        <p:txBody>
          <a:bodyPr anchor="b">
            <a:normAutofit/>
          </a:bodyPr>
          <a:lstStyle/>
          <a:p>
            <a:br>
              <a:rPr lang="pt-BR" sz="3600">
                <a:solidFill>
                  <a:schemeClr val="tx2"/>
                </a:solidFill>
              </a:rPr>
            </a:br>
            <a:r>
              <a:rPr lang="pt-BR" sz="3600">
                <a:solidFill>
                  <a:schemeClr val="tx2"/>
                </a:solidFill>
              </a:rPr>
              <a:t>Migração e ODS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5E40B5-68B5-23D8-C0BE-FDBAE41675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6914" y="4238046"/>
            <a:ext cx="3806919" cy="1741404"/>
          </a:xfrm>
        </p:spPr>
        <p:txBody>
          <a:bodyPr anchor="t">
            <a:normAutofit/>
          </a:bodyPr>
          <a:lstStyle/>
          <a:p>
            <a:r>
              <a:rPr lang="pt-BR" sz="2000">
                <a:solidFill>
                  <a:schemeClr val="tx2"/>
                </a:solidFill>
              </a:rPr>
              <a:t>Carla Mustafa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7851D67-7085-40E2-B146-F91433A28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405"/>
            <a:ext cx="7534656" cy="7135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85AAE23-FCB6-4663-907C-0110B0FDC5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5468" y="6167615"/>
            <a:ext cx="4603482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C969C2C-E7E3-4052-87D4-61E733EC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C60369F-A41B-4D6E-8990-30E2715C5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1459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92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2DA4F0-75B1-28E6-F877-8825C14E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Migração e ODS</a:t>
            </a:r>
          </a:p>
        </p:txBody>
      </p:sp>
      <p:pic>
        <p:nvPicPr>
          <p:cNvPr id="5" name="Espaço Reservado para Conteúdo 4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5B3F62FF-E5F2-2C26-9EEB-A03C32888E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863" y="1358409"/>
            <a:ext cx="6172200" cy="3890356"/>
          </a:xfrm>
        </p:spPr>
      </p:pic>
    </p:spTree>
    <p:extLst>
      <p:ext uri="{BB962C8B-B14F-4D97-AF65-F5344CB8AC3E}">
        <p14:creationId xmlns:p14="http://schemas.microsoft.com/office/powerpoint/2010/main" val="3327289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DB57A16-0260-D47F-0559-FFC46B872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pt-BR">
                <a:solidFill>
                  <a:schemeClr val="bg1"/>
                </a:solidFill>
              </a:rPr>
              <a:t>Migração e ODS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74FB1D-B2EC-55A3-36F6-A3CC47410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426158"/>
          </a:xfrm>
        </p:spPr>
        <p:txBody>
          <a:bodyPr anchor="t">
            <a:normAutofit fontScale="92500" lnSpcReduction="20000"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t-BR" dirty="0"/>
              <a:t>Agenda 2030 para desenvolvimento sustentável - </a:t>
            </a:r>
            <a:r>
              <a:rPr lang="pt-BR" b="0" i="0" dirty="0">
                <a:effectLst/>
                <a:latin typeface="arial" panose="020B0604020202020204" pitchFamily="34" charset="0"/>
              </a:rPr>
              <a:t>um plano de ação para as pessoas, o planeta e a prosperidade, que busca fortalecer a paz universal. O plano indica 17 Objetivos de Desenvolvimento Sustentável, os ODS, e 169 metas, para erradicar a pobreza e promover vida digna para todos, dentro dos limites do planeta.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t-BR" dirty="0"/>
              <a:t>Acordo firmado em 2015 por 193 países membros da ONU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t-BR" dirty="0"/>
              <a:t>Direitos Humanos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t-BR" dirty="0"/>
              <a:t>Paz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t-BR" dirty="0"/>
              <a:t>Segurança</a:t>
            </a:r>
          </a:p>
          <a:p>
            <a:pPr>
              <a:lnSpc>
                <a:spcPct val="13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0499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86B39C5-8C30-8C01-59AD-186ADA96E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pt-BR">
                <a:solidFill>
                  <a:schemeClr val="bg1"/>
                </a:solidFill>
              </a:rPr>
              <a:t>Migração e ODS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0EACB5-1A03-19CD-A62E-93192F9F8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426158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Agenda 2030: universal, integrada e indivisível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5 Ps: </a:t>
            </a:r>
            <a:r>
              <a:rPr lang="pt-BR" i="0" dirty="0">
                <a:effectLst/>
              </a:rPr>
              <a:t>Pessoas, Planeta, Prosperidade, Paz e Parcerias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“Ninguém é deixado para trás”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573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F96B735-0672-724B-B14E-E4C0675E2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pt-BR">
                <a:solidFill>
                  <a:schemeClr val="bg1"/>
                </a:solidFill>
              </a:rPr>
              <a:t>Migração e ODS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3DBC1D-AC91-FF07-1FA2-61E3CF944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426158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Migração, deslocamento forçado, mobilidade humana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Agenda setting nos anos 2000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Crise humanitária em 2015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Pacto Global para os Refugiados (2016)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Pacto Global para as Migrações (2018): migração segura, ordenada e regular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1146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12C30EB-CE16-5B5D-D332-F62E3C2FA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Migração e ODS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2AD219C-8A17-F4F6-AB7F-5B5ADCA6B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766782"/>
          </a:xfrm>
        </p:spPr>
        <p:txBody>
          <a:bodyPr anchor="t">
            <a:normAutofit fontScale="92500" lnSpcReduction="20000"/>
          </a:bodyPr>
          <a:lstStyle/>
          <a:p>
            <a:pPr>
              <a:lnSpc>
                <a:spcPct val="130000"/>
              </a:lnSpc>
            </a:pPr>
            <a:r>
              <a:rPr lang="pt-BR" sz="1300" b="1" i="0" dirty="0">
                <a:effectLst/>
              </a:rPr>
              <a:t>Meta 10.7</a:t>
            </a:r>
            <a:endParaRPr lang="pt-BR" sz="1300" b="0" i="0" dirty="0">
              <a:effectLst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t-BR" sz="1300" b="1" i="0" dirty="0">
                <a:effectLst/>
              </a:rPr>
              <a:t> Nações Unidas</a:t>
            </a:r>
            <a:br>
              <a:rPr lang="pt-BR" sz="1300" b="0" i="0" dirty="0">
                <a:effectLst/>
              </a:rPr>
            </a:br>
            <a:r>
              <a:rPr lang="pt-BR" sz="1300" b="0" i="0" dirty="0">
                <a:effectLst/>
              </a:rPr>
              <a:t>Facilitar a migração e a mobilidade ordenada, segura, regular e responsável das pessoas, inclusive por meio da implementação de políticas de migração planejadas e bem geridas.</a:t>
            </a:r>
          </a:p>
          <a:p>
            <a:pPr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pt-BR" sz="1300" b="0" i="0" dirty="0">
              <a:effectLst/>
            </a:endParaRPr>
          </a:p>
          <a:p>
            <a:pPr>
              <a:lnSpc>
                <a:spcPct val="130000"/>
              </a:lnSpc>
            </a:pPr>
            <a:r>
              <a:rPr lang="pt-BR" sz="1300" b="1" i="0" dirty="0">
                <a:effectLst/>
              </a:rPr>
              <a:t>Brasil</a:t>
            </a:r>
            <a:br>
              <a:rPr lang="pt-BR" sz="1300" b="0" i="0" dirty="0">
                <a:effectLst/>
              </a:rPr>
            </a:br>
            <a:r>
              <a:rPr lang="pt-BR" sz="1300" b="0" i="0" u="sng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Facilitar a migração e promover a integração de migrantes e refugiados à sociedade brasileira.</a:t>
            </a:r>
            <a:r>
              <a:rPr lang="pt-BR" sz="1300" b="0" i="0" dirty="0">
                <a:effectLst/>
              </a:rPr>
              <a:t> </a:t>
            </a:r>
            <a:endParaRPr lang="pt-BR" sz="1300" dirty="0"/>
          </a:p>
          <a:p>
            <a:pPr>
              <a:lnSpc>
                <a:spcPct val="130000"/>
              </a:lnSpc>
            </a:pPr>
            <a:endParaRPr lang="pt-BR" sz="1300" b="0" i="0" dirty="0">
              <a:effectLst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t-BR" sz="1300" b="1" i="0" dirty="0">
                <a:effectLst/>
              </a:rPr>
              <a:t>Indicadores</a:t>
            </a:r>
            <a:br>
              <a:rPr lang="pt-BR" sz="1300" b="0" i="0" dirty="0">
                <a:effectLst/>
              </a:rPr>
            </a:br>
            <a:r>
              <a:rPr lang="pt-BR" sz="1300" b="0" i="0" dirty="0">
                <a:effectLst/>
              </a:rPr>
              <a:t>10.7.1 - Custo de recrutamento suportado pelo empregado em proporção do rendimento anual auferido no país de destino.</a:t>
            </a:r>
            <a:br>
              <a:rPr lang="pt-BR" sz="1300" b="0" i="0" dirty="0">
                <a:effectLst/>
              </a:rPr>
            </a:br>
            <a:r>
              <a:rPr lang="pt-BR" sz="1300" b="0" i="0" dirty="0">
                <a:effectLst/>
              </a:rPr>
              <a:t>10.7.2 - Número de países que implementaram políticas de migração bem geridas.</a:t>
            </a:r>
          </a:p>
          <a:p>
            <a:pPr>
              <a:lnSpc>
                <a:spcPct val="130000"/>
              </a:lnSpc>
            </a:pPr>
            <a:br>
              <a:rPr lang="pt-BR" sz="900" dirty="0"/>
            </a:b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2211194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D5F1D89-F2A2-03DB-7CCC-7A4F6ECB8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pt-BR">
                <a:solidFill>
                  <a:schemeClr val="bg1"/>
                </a:solidFill>
              </a:rPr>
              <a:t>Migração e ODS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E6D15F-8206-5FA1-BA07-E3AAD37F3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426158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2"/>
                </a:solidFill>
              </a:rPr>
              <a:t>Governança migratória da perspectiva global para local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i="1" dirty="0">
                <a:solidFill>
                  <a:schemeClr val="tx2"/>
                </a:solidFill>
              </a:rPr>
              <a:t>Local </a:t>
            </a:r>
            <a:r>
              <a:rPr lang="pt-BR" i="1" dirty="0" err="1">
                <a:solidFill>
                  <a:schemeClr val="tx2"/>
                </a:solidFill>
              </a:rPr>
              <a:t>turning</a:t>
            </a:r>
            <a:r>
              <a:rPr lang="pt-BR" i="1" dirty="0">
                <a:solidFill>
                  <a:schemeClr val="tx2"/>
                </a:solidFill>
              </a:rPr>
              <a:t> –</a:t>
            </a:r>
            <a:r>
              <a:rPr lang="pt-BR" dirty="0">
                <a:solidFill>
                  <a:schemeClr val="tx2"/>
                </a:solidFill>
              </a:rPr>
              <a:t> “localização” de processos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2"/>
                </a:solidFill>
              </a:rPr>
              <a:t>OIM: </a:t>
            </a:r>
            <a:r>
              <a:rPr lang="pt-BR" sz="1800" dirty="0">
                <a:solidFill>
                  <a:schemeClr val="tx2"/>
                </a:solidFill>
                <a:effectLst/>
                <a:ea typeface="Calibri" panose="020F0502020204030204" pitchFamily="34" charset="0"/>
              </a:rPr>
              <a:t>Marco da Governança da Migração (Migration </a:t>
            </a:r>
            <a:r>
              <a:rPr lang="pt-BR" sz="1800" dirty="0" err="1">
                <a:solidFill>
                  <a:schemeClr val="tx2"/>
                </a:solidFill>
                <a:effectLst/>
                <a:ea typeface="Calibri" panose="020F0502020204030204" pitchFamily="34" charset="0"/>
              </a:rPr>
              <a:t>Governance</a:t>
            </a:r>
            <a:r>
              <a:rPr lang="pt-BR" sz="1800" dirty="0">
                <a:solidFill>
                  <a:schemeClr val="tx2"/>
                </a:solidFill>
                <a:effectLst/>
                <a:ea typeface="Calibri" panose="020F0502020204030204" pitchFamily="34" charset="0"/>
              </a:rPr>
              <a:t> Framework – </a:t>
            </a:r>
            <a:r>
              <a:rPr lang="pt-BR" sz="1800" dirty="0" err="1">
                <a:solidFill>
                  <a:schemeClr val="tx2"/>
                </a:solidFill>
                <a:effectLst/>
                <a:ea typeface="Calibri" panose="020F0502020204030204" pitchFamily="34" charset="0"/>
              </a:rPr>
              <a:t>MiGOF</a:t>
            </a:r>
            <a:r>
              <a:rPr lang="pt-BR" sz="1800" dirty="0">
                <a:solidFill>
                  <a:schemeClr val="tx2"/>
                </a:solidFill>
                <a:effectLst/>
                <a:ea typeface="Calibri" panose="020F0502020204030204" pitchFamily="34" charset="0"/>
              </a:rPr>
              <a:t>) e </a:t>
            </a:r>
            <a:r>
              <a:rPr lang="pt-BR" sz="1800" dirty="0">
                <a:solidFill>
                  <a:schemeClr val="tx2"/>
                </a:solidFill>
              </a:rPr>
              <a:t> </a:t>
            </a:r>
            <a:r>
              <a:rPr lang="pt-BR" sz="1800" i="1" dirty="0">
                <a:solidFill>
                  <a:schemeClr val="tx2"/>
                </a:solidFill>
                <a:effectLst/>
                <a:ea typeface="Calibri" panose="020F0502020204030204" pitchFamily="34" charset="0"/>
              </a:rPr>
              <a:t>Migration </a:t>
            </a:r>
            <a:r>
              <a:rPr lang="pt-BR" sz="1800" i="1" dirty="0" err="1">
                <a:solidFill>
                  <a:schemeClr val="tx2"/>
                </a:solidFill>
                <a:effectLst/>
                <a:ea typeface="Calibri" panose="020F0502020204030204" pitchFamily="34" charset="0"/>
              </a:rPr>
              <a:t>Governance</a:t>
            </a:r>
            <a:r>
              <a:rPr lang="pt-BR" sz="1800" i="1" dirty="0">
                <a:solidFill>
                  <a:schemeClr val="tx2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pt-BR" sz="1800" i="1" dirty="0" err="1">
                <a:solidFill>
                  <a:schemeClr val="tx2"/>
                </a:solidFill>
                <a:effectLst/>
                <a:ea typeface="Calibri" panose="020F0502020204030204" pitchFamily="34" charset="0"/>
              </a:rPr>
              <a:t>Indicators</a:t>
            </a:r>
            <a:r>
              <a:rPr lang="pt-BR" sz="1800" i="1" dirty="0">
                <a:solidFill>
                  <a:schemeClr val="tx2"/>
                </a:solidFill>
                <a:effectLst/>
                <a:ea typeface="Calibri" panose="020F0502020204030204" pitchFamily="34" charset="0"/>
              </a:rPr>
              <a:t> -MGI</a:t>
            </a:r>
            <a:r>
              <a:rPr lang="pt-BR" sz="1800" dirty="0">
                <a:solidFill>
                  <a:schemeClr val="tx2"/>
                </a:solidFill>
                <a:effectLst/>
                <a:ea typeface="Calibri" panose="020F0502020204030204" pitchFamily="34" charset="0"/>
              </a:rPr>
              <a:t>  - do global para o Local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2"/>
                </a:solidFill>
              </a:rPr>
              <a:t>Diálogo e articulação entre diferentes atores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83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2DE9ECF-17AE-525E-AC7D-9174FF883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pt-BR">
                <a:solidFill>
                  <a:schemeClr val="bg1"/>
                </a:solidFill>
              </a:rPr>
              <a:t>Migração e ODS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D9E854-7B8E-A5D9-CA7B-4BB64EB2F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426158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Obrigada!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r>
              <a:rPr lang="pt-BR" dirty="0" err="1"/>
              <a:t>Carlamustafa.adv@</a:t>
            </a:r>
            <a:r>
              <a:rPr lang="pt-BR" err="1"/>
              <a:t>gmail</a:t>
            </a:r>
            <a:r>
              <a:rPr lang="pt-BR"/>
              <a:t>.vom</a:t>
            </a:r>
          </a:p>
        </p:txBody>
      </p:sp>
    </p:spTree>
    <p:extLst>
      <p:ext uri="{BB962C8B-B14F-4D97-AF65-F5344CB8AC3E}">
        <p14:creationId xmlns:p14="http://schemas.microsoft.com/office/powerpoint/2010/main" val="1590696060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311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Meiryo</vt:lpstr>
      <vt:lpstr>Arial</vt:lpstr>
      <vt:lpstr>Arial</vt:lpstr>
      <vt:lpstr>Corbel</vt:lpstr>
      <vt:lpstr>ShojiVTI</vt:lpstr>
      <vt:lpstr> Migração e ODS</vt:lpstr>
      <vt:lpstr>Migração e ODS</vt:lpstr>
      <vt:lpstr>Migração e ODS</vt:lpstr>
      <vt:lpstr>Migração e ODS</vt:lpstr>
      <vt:lpstr>Migração e ODS</vt:lpstr>
      <vt:lpstr>Migração e ODS</vt:lpstr>
      <vt:lpstr>Migração e ODS</vt:lpstr>
      <vt:lpstr>Migração e ODS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Migração e ODS</dc:title>
  <dc:creator>Carla Mustafa</dc:creator>
  <cp:lastModifiedBy>Carla Mustafa</cp:lastModifiedBy>
  <cp:revision>1</cp:revision>
  <dcterms:created xsi:type="dcterms:W3CDTF">2022-07-15T11:54:22Z</dcterms:created>
  <dcterms:modified xsi:type="dcterms:W3CDTF">2022-07-16T11:56:43Z</dcterms:modified>
</cp:coreProperties>
</file>