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pt-BR">
              <a:solidFill>
                <a:srgbClr val="575F6D"/>
              </a:solidFill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Retângulo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Retângulo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Retângulo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Elipse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Elipse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Elipse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Elipse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15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75F6D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01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75F6D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7883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pt-BR">
              <a:solidFill>
                <a:srgbClr val="575F6D"/>
              </a:solidFill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Retângulo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Retângulo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Retângulo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Elipse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Elipse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Elipse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Elipse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742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837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4CA7821-5A32-47C5-BE97-65717B78DD23}" type="datetimeFigureOut">
              <a:rPr lang="pt-BR" smtClean="0">
                <a:solidFill>
                  <a:srgbClr val="FFF39D"/>
                </a:solidFill>
              </a:rPr>
              <a:pPr/>
              <a:t>20/03/2018</a:t>
            </a:fld>
            <a:endParaRPr lang="pt-BR">
              <a:solidFill>
                <a:srgbClr val="FFF39D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pt-BR">
              <a:solidFill>
                <a:srgbClr val="FFF39D"/>
              </a:solidFill>
            </a:endParaRPr>
          </a:p>
        </p:txBody>
      </p:sp>
      <p:sp>
        <p:nvSpPr>
          <p:cNvPr id="9" name="Retângulo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Retângulo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Elipse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Elipse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Elipse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Elipse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641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75F6D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192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75F6D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480254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361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75F6D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829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147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05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176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75F6D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721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75F6D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74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F34AC4D-988F-46D8-9FF6-531CC52B543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7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4CA7821-5A32-47C5-BE97-65717B78DD23}" type="datetimeFigureOut">
              <a:rPr lang="pt-BR" smtClean="0">
                <a:solidFill>
                  <a:srgbClr val="FFF39D"/>
                </a:solidFill>
              </a:rPr>
              <a:pPr/>
              <a:t>20/03/2018</a:t>
            </a:fld>
            <a:endParaRPr lang="pt-BR">
              <a:solidFill>
                <a:srgbClr val="FFF39D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pt-BR">
              <a:solidFill>
                <a:srgbClr val="FFF39D"/>
              </a:solidFill>
            </a:endParaRPr>
          </a:p>
        </p:txBody>
      </p:sp>
      <p:sp>
        <p:nvSpPr>
          <p:cNvPr id="9" name="Retângulo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Retângulo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Elipse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Elipse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Elipse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Elipse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9265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75F6D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32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75F6D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03990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1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75F6D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56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79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575F6D"/>
              </a:solidFill>
            </a:endParaRPr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2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CA7821-5A32-47C5-BE97-65717B78DD23}" type="datetimeFigureOut">
              <a:rPr lang="pt-BR" smtClean="0">
                <a:solidFill>
                  <a:srgbClr val="575F6D"/>
                </a:solidFill>
              </a:rPr>
              <a:pPr/>
              <a:t>20/03/2018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575F6D"/>
              </a:solidFill>
            </a:endParaRPr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07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74274" y="3124200"/>
            <a:ext cx="8804366" cy="1894362"/>
          </a:xfrm>
        </p:spPr>
        <p:txBody>
          <a:bodyPr>
            <a:normAutofit/>
          </a:bodyPr>
          <a:lstStyle/>
          <a:p>
            <a:r>
              <a:rPr lang="pt-BR" dirty="0"/>
              <a:t>medidas de dispersão ou variabilidade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Prof. Dr. </a:t>
            </a:r>
            <a:r>
              <a:rPr lang="pt-BR" dirty="0" err="1"/>
              <a:t>Átila</a:t>
            </a:r>
            <a:r>
              <a:rPr lang="pt-BR" dirty="0"/>
              <a:t> Alexandre </a:t>
            </a:r>
            <a:r>
              <a:rPr lang="pt-BR" dirty="0" err="1"/>
              <a:t>Trapé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936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medidas de dispersão ou variabilidade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Caracteriza a diferença observada entre os valores de um conjunto de dados</a:t>
            </a:r>
          </a:p>
          <a:p>
            <a:r>
              <a:rPr lang="pt-BR" dirty="0"/>
              <a:t>Quanto maior for esta diferença, maior será a dispersão ou variabilidade</a:t>
            </a:r>
          </a:p>
          <a:p>
            <a:endParaRPr lang="pt-BR" dirty="0"/>
          </a:p>
          <a:p>
            <a:r>
              <a:rPr lang="pt-BR" dirty="0"/>
              <a:t>As medidas mais utilizadas são a variância e o desvio padrão</a:t>
            </a:r>
          </a:p>
        </p:txBody>
      </p:sp>
    </p:spTree>
    <p:extLst>
      <p:ext uri="{BB962C8B-B14F-4D97-AF65-F5344CB8AC3E}">
        <p14:creationId xmlns:p14="http://schemas.microsoft.com/office/powerpoint/2010/main" val="144606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Variância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919536" y="2060848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S</a:t>
            </a:r>
            <a:r>
              <a:rPr lang="pt-BR" sz="4000" baseline="30000" dirty="0">
                <a:solidFill>
                  <a:prstClr val="black"/>
                </a:solidFill>
                <a:latin typeface="Century Schoolbook"/>
              </a:rPr>
              <a:t>2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999656" y="1916832"/>
            <a:ext cx="1872208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el-GR" sz="4000" dirty="0">
                <a:solidFill>
                  <a:prstClr val="black"/>
                </a:solidFill>
                <a:latin typeface="Century Schoolbook"/>
              </a:rPr>
              <a:t>Σ</a:t>
            </a:r>
            <a:r>
              <a:rPr lang="pt-BR" sz="4000" dirty="0">
                <a:solidFill>
                  <a:prstClr val="black"/>
                </a:solidFill>
                <a:latin typeface="Century Schoolbook"/>
              </a:rPr>
              <a:t>xi</a:t>
            </a:r>
            <a:r>
              <a:rPr lang="pt-BR" sz="4000" baseline="30000" dirty="0">
                <a:solidFill>
                  <a:prstClr val="black"/>
                </a:solidFill>
                <a:latin typeface="Century Schoolbook"/>
              </a:rPr>
              <a:t>2</a:t>
            </a:r>
            <a:r>
              <a:rPr lang="pt-BR" sz="4000" dirty="0">
                <a:solidFill>
                  <a:prstClr val="black"/>
                </a:solidFill>
                <a:latin typeface="Century Schoolbook"/>
              </a:rPr>
              <a:t> </a:t>
            </a:r>
            <a:endParaRPr lang="pt-BR" sz="4000" baseline="-250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440088" y="2420888"/>
            <a:ext cx="9997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n-1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3291880" y="2564904"/>
            <a:ext cx="10759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648000" y="2204864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=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991544" y="3356992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X</a:t>
                      </a:r>
                      <a:r>
                        <a:rPr lang="pt-BR" baseline="-250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(X</a:t>
                      </a:r>
                      <a:r>
                        <a:rPr lang="pt-BR" baseline="-25000" dirty="0"/>
                        <a:t>i</a:t>
                      </a:r>
                      <a:r>
                        <a:rPr lang="pt-BR" dirty="0"/>
                        <a:t> –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x</a:t>
                      </a:r>
                      <a:r>
                        <a:rPr lang="pt-BR" baseline="-25000" dirty="0"/>
                        <a:t>i</a:t>
                      </a:r>
                      <a:endParaRPr lang="pt-B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x</a:t>
                      </a:r>
                      <a:r>
                        <a:rPr lang="pt-BR" baseline="-25000" dirty="0"/>
                        <a:t>i</a:t>
                      </a:r>
                      <a:r>
                        <a:rPr lang="pt-BR" baseline="30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3600" dirty="0"/>
                        <a:t>Σ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6600056" y="2060848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S</a:t>
            </a:r>
            <a:r>
              <a:rPr lang="pt-BR" sz="4000" baseline="30000" dirty="0">
                <a:solidFill>
                  <a:prstClr val="black"/>
                </a:solidFill>
                <a:latin typeface="Century Schoolbook"/>
              </a:rPr>
              <a:t>2</a:t>
            </a: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7680176" y="1916832"/>
            <a:ext cx="1872208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15</a:t>
            </a:r>
            <a:endParaRPr lang="pt-BR" sz="4000" baseline="-25000" dirty="0">
              <a:solidFill>
                <a:prstClr val="black"/>
              </a:solidFill>
              <a:latin typeface="Century Schoolbook"/>
            </a:endParaRPr>
          </a:p>
        </p:txBody>
      </p:sp>
      <p:cxnSp>
        <p:nvCxnSpPr>
          <p:cNvPr id="14" name="Conector reto 13"/>
          <p:cNvCxnSpPr/>
          <p:nvPr/>
        </p:nvCxnSpPr>
        <p:spPr>
          <a:xfrm>
            <a:off x="7972400" y="2564904"/>
            <a:ext cx="10759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7328520" y="2204864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=</a:t>
            </a:r>
          </a:p>
        </p:txBody>
      </p:sp>
      <p:sp>
        <p:nvSpPr>
          <p:cNvPr id="16" name="Espaço Reservado para Conteúdo 2"/>
          <p:cNvSpPr txBox="1">
            <a:spLocks/>
          </p:cNvSpPr>
          <p:nvPr/>
        </p:nvSpPr>
        <p:spPr>
          <a:xfrm>
            <a:off x="8120608" y="2420888"/>
            <a:ext cx="9997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4</a:t>
            </a:r>
          </a:p>
        </p:txBody>
      </p:sp>
      <p:sp>
        <p:nvSpPr>
          <p:cNvPr id="17" name="Espaço Reservado para Conteúdo 2"/>
          <p:cNvSpPr txBox="1">
            <a:spLocks/>
          </p:cNvSpPr>
          <p:nvPr/>
        </p:nvSpPr>
        <p:spPr>
          <a:xfrm>
            <a:off x="8912696" y="2132856"/>
            <a:ext cx="1719808" cy="8640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= 3,75</a:t>
            </a:r>
          </a:p>
        </p:txBody>
      </p:sp>
      <p:cxnSp>
        <p:nvCxnSpPr>
          <p:cNvPr id="19" name="Conector reto 18"/>
          <p:cNvCxnSpPr/>
          <p:nvPr/>
        </p:nvCxnSpPr>
        <p:spPr>
          <a:xfrm>
            <a:off x="4310050" y="3429000"/>
            <a:ext cx="35719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78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2" grpId="0"/>
      <p:bldP spid="13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228800" y="1196752"/>
            <a:ext cx="7467600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A medida da variância é obtida somando-se valores elevados ao quadrado (por isso também é conhecida como </a:t>
            </a:r>
            <a:r>
              <a:rPr lang="pt-BR" i="1" dirty="0"/>
              <a:t>desvio quadrático médio</a:t>
            </a:r>
            <a:r>
              <a:rPr lang="pt-BR" dirty="0"/>
              <a:t>)</a:t>
            </a:r>
          </a:p>
          <a:p>
            <a:pPr>
              <a:lnSpc>
                <a:spcPct val="150000"/>
              </a:lnSpc>
            </a:pPr>
            <a:r>
              <a:rPr lang="pt-BR" dirty="0"/>
              <a:t>Ex: variância da estatura de um grupo será dada em cm</a:t>
            </a:r>
            <a:r>
              <a:rPr lang="pt-BR" baseline="30000" dirty="0"/>
              <a:t>2</a:t>
            </a:r>
            <a:r>
              <a:rPr lang="pt-BR" dirty="0"/>
              <a:t> </a:t>
            </a:r>
          </a:p>
          <a:p>
            <a:pPr>
              <a:lnSpc>
                <a:spcPct val="150000"/>
              </a:lnSpc>
            </a:pPr>
            <a:r>
              <a:rPr lang="pt-BR" dirty="0"/>
              <a:t>Para sanar este problema, calcula-se o desvio padrão</a:t>
            </a:r>
          </a:p>
        </p:txBody>
      </p:sp>
    </p:spTree>
    <p:extLst>
      <p:ext uri="{BB962C8B-B14F-4D97-AF65-F5344CB8AC3E}">
        <p14:creationId xmlns:p14="http://schemas.microsoft.com/office/powerpoint/2010/main" val="139762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desvio padrão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135560" y="2204864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S</a:t>
            </a:r>
            <a:endParaRPr lang="pt-BR" sz="4000" baseline="300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287688" y="1916832"/>
            <a:ext cx="1872208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el-GR" sz="4000" dirty="0">
                <a:solidFill>
                  <a:prstClr val="black"/>
                </a:solidFill>
                <a:latin typeface="Century Schoolbook"/>
              </a:rPr>
              <a:t>Σ</a:t>
            </a:r>
            <a:r>
              <a:rPr lang="pt-BR" sz="4000" dirty="0">
                <a:solidFill>
                  <a:prstClr val="black"/>
                </a:solidFill>
                <a:latin typeface="Century Schoolbook"/>
              </a:rPr>
              <a:t>xi</a:t>
            </a:r>
            <a:r>
              <a:rPr lang="pt-BR" sz="4000" baseline="30000" dirty="0">
                <a:solidFill>
                  <a:prstClr val="black"/>
                </a:solidFill>
                <a:latin typeface="Century Schoolbook"/>
              </a:rPr>
              <a:t>2</a:t>
            </a:r>
            <a:r>
              <a:rPr lang="pt-BR" sz="4000" dirty="0">
                <a:solidFill>
                  <a:prstClr val="black"/>
                </a:solidFill>
                <a:latin typeface="Century Schoolbook"/>
              </a:rPr>
              <a:t> </a:t>
            </a:r>
            <a:endParaRPr lang="pt-BR" sz="4000" baseline="-250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728120" y="2420888"/>
            <a:ext cx="9997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n-1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3719736" y="2564904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783632" y="2204864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=</a:t>
            </a:r>
          </a:p>
        </p:txBody>
      </p:sp>
      <p:cxnSp>
        <p:nvCxnSpPr>
          <p:cNvPr id="12" name="Conector reto 11"/>
          <p:cNvCxnSpPr/>
          <p:nvPr/>
        </p:nvCxnSpPr>
        <p:spPr>
          <a:xfrm rot="16200000" flipH="1">
            <a:off x="2999656" y="2420888"/>
            <a:ext cx="108012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rot="5400000" flipH="1" flipV="1">
            <a:off x="3071664" y="2420888"/>
            <a:ext cx="122413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3719736" y="1844824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rot="16200000" flipH="1">
            <a:off x="4799856" y="1844824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04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012776" y="1412776"/>
            <a:ext cx="7971656" cy="1108720"/>
          </a:xfrm>
        </p:spPr>
        <p:txBody>
          <a:bodyPr>
            <a:normAutofit fontScale="92500"/>
          </a:bodyPr>
          <a:lstStyle/>
          <a:p>
            <a:r>
              <a:rPr lang="pt-BR" dirty="0"/>
              <a:t>A tabela abaixo mostra os resultados de uma avaliação realizada com idosos. A partir destes resultados calcule a média e o desvio padrão de cada variável.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063553" y="2801873"/>
          <a:ext cx="7632847" cy="3770057"/>
        </p:xfrm>
        <a:graphic>
          <a:graphicData uri="http://schemas.openxmlformats.org/drawingml/2006/table">
            <a:tbl>
              <a:tblPr/>
              <a:tblGrid>
                <a:gridCol w="2088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/>
                          <a:ea typeface="Calibri"/>
                          <a:cs typeface="Times New Roman"/>
                        </a:rPr>
                        <a:t>Voluntário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/>
                          <a:ea typeface="Calibri"/>
                          <a:cs typeface="Times New Roman"/>
                        </a:rPr>
                        <a:t>Teste de coordenação (segundos)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/>
                          <a:ea typeface="Calibri"/>
                          <a:cs typeface="Times New Roman"/>
                        </a:rPr>
                        <a:t>Teste de agilidade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/>
                          <a:ea typeface="Calibri"/>
                          <a:cs typeface="Times New Roman"/>
                        </a:rPr>
                        <a:t>(segundos)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4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4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4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4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4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4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4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903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919536" y="836712"/>
          <a:ext cx="6768752" cy="3843528"/>
        </p:xfrm>
        <a:graphic>
          <a:graphicData uri="http://schemas.openxmlformats.org/drawingml/2006/table">
            <a:tbl>
              <a:tblPr/>
              <a:tblGrid>
                <a:gridCol w="169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718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Teste de coordenação </a:t>
                      </a:r>
                      <a:r>
                        <a:rPr lang="pt-BR" sz="1600" b="1" dirty="0">
                          <a:latin typeface="Calibri"/>
                          <a:ea typeface="Calibri"/>
                          <a:cs typeface="Times New Roman"/>
                        </a:rPr>
                        <a:t>(segundos)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pt-BR" sz="2000" b="1" baseline="-25000" dirty="0">
                          <a:latin typeface="Calibri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pt-BR" sz="2000" b="1" baseline="0" dirty="0">
                          <a:latin typeface="Calibri"/>
                          <a:ea typeface="Calibri"/>
                          <a:cs typeface="Times New Roman"/>
                        </a:rPr>
                        <a:t>- X</a:t>
                      </a:r>
                      <a:endParaRPr lang="pt-BR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Calibri"/>
                          <a:ea typeface="Calibri"/>
                          <a:cs typeface="Times New Roman"/>
                        </a:rPr>
                        <a:t>xi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Calibri"/>
                          <a:ea typeface="Calibri"/>
                          <a:cs typeface="Times New Roman"/>
                        </a:rPr>
                        <a:t>xi</a:t>
                      </a:r>
                      <a:r>
                        <a:rPr lang="pt-BR" sz="2400" b="1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22 – 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20 – 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23 – 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4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19 – 20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4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15 – 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4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pt-BR" sz="2000" baseline="0" dirty="0">
                          <a:latin typeface="Calibri"/>
                          <a:ea typeface="Calibri"/>
                          <a:cs typeface="Times New Roman"/>
                        </a:rPr>
                        <a:t> – 20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19 - 20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4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Σ</a:t>
                      </a:r>
                      <a:r>
                        <a:rPr lang="pt-BR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x</a:t>
                      </a:r>
                      <a:r>
                        <a:rPr lang="pt-BR" sz="2400" b="1" i="0" u="none" strike="noStrike" baseline="-25000" dirty="0">
                          <a:solidFill>
                            <a:srgbClr val="FF0000"/>
                          </a:solidFill>
                          <a:latin typeface="Calibri"/>
                        </a:rPr>
                        <a:t>i</a:t>
                      </a:r>
                      <a:r>
                        <a:rPr lang="pt-BR" sz="2400" b="1" i="0" u="none" strike="noStrike" baseline="30000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207569" y="332656"/>
            <a:ext cx="325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prstClr val="black"/>
                </a:solidFill>
                <a:latin typeface="Century Schoolbook"/>
              </a:rPr>
              <a:t>Média = 19,7 ou 20 segundos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991544" y="5373216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S</a:t>
            </a:r>
            <a:endParaRPr lang="pt-BR" sz="4000" baseline="300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143672" y="5085184"/>
            <a:ext cx="1872208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el-GR" sz="4000" dirty="0">
                <a:solidFill>
                  <a:prstClr val="black"/>
                </a:solidFill>
                <a:latin typeface="Century Schoolbook"/>
              </a:rPr>
              <a:t>Σ</a:t>
            </a:r>
            <a:r>
              <a:rPr lang="pt-BR" sz="4000" dirty="0">
                <a:solidFill>
                  <a:prstClr val="black"/>
                </a:solidFill>
                <a:latin typeface="Century Schoolbook"/>
              </a:rPr>
              <a:t>xi</a:t>
            </a:r>
            <a:r>
              <a:rPr lang="pt-BR" sz="4000" baseline="30000" dirty="0">
                <a:solidFill>
                  <a:prstClr val="black"/>
                </a:solidFill>
                <a:latin typeface="Century Schoolbook"/>
              </a:rPr>
              <a:t>2</a:t>
            </a:r>
            <a:r>
              <a:rPr lang="pt-BR" sz="4000" dirty="0">
                <a:solidFill>
                  <a:prstClr val="black"/>
                </a:solidFill>
                <a:latin typeface="Century Schoolbook"/>
              </a:rPr>
              <a:t> </a:t>
            </a:r>
            <a:endParaRPr lang="pt-BR" sz="4000" baseline="-250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584104" y="5589240"/>
            <a:ext cx="9997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n-1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3575720" y="5733256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639616" y="5373216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=</a:t>
            </a:r>
          </a:p>
        </p:txBody>
      </p:sp>
      <p:cxnSp>
        <p:nvCxnSpPr>
          <p:cNvPr id="9" name="Conector reto 8"/>
          <p:cNvCxnSpPr/>
          <p:nvPr/>
        </p:nvCxnSpPr>
        <p:spPr>
          <a:xfrm rot="16200000" flipH="1">
            <a:off x="2855640" y="5589240"/>
            <a:ext cx="108012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rot="5400000" flipH="1" flipV="1">
            <a:off x="2927648" y="5589240"/>
            <a:ext cx="122413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3575720" y="5013176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rot="16200000" flipH="1">
            <a:off x="4655840" y="5013176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5231904" y="5301208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S</a:t>
            </a:r>
            <a:endParaRPr lang="pt-BR" sz="4000" baseline="300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6456040" y="5085184"/>
            <a:ext cx="1512168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40</a:t>
            </a:r>
            <a:endParaRPr lang="pt-BR" sz="4000" baseline="-250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6752456" y="5589240"/>
            <a:ext cx="9997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6</a:t>
            </a:r>
          </a:p>
        </p:txBody>
      </p:sp>
      <p:cxnSp>
        <p:nvCxnSpPr>
          <p:cNvPr id="16" name="Conector reto 15"/>
          <p:cNvCxnSpPr/>
          <p:nvPr/>
        </p:nvCxnSpPr>
        <p:spPr>
          <a:xfrm>
            <a:off x="6744072" y="5733256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ço Reservado para Conteúdo 2"/>
          <p:cNvSpPr txBox="1">
            <a:spLocks/>
          </p:cNvSpPr>
          <p:nvPr/>
        </p:nvSpPr>
        <p:spPr>
          <a:xfrm>
            <a:off x="5807968" y="5373216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=</a:t>
            </a:r>
          </a:p>
        </p:txBody>
      </p:sp>
      <p:cxnSp>
        <p:nvCxnSpPr>
          <p:cNvPr id="18" name="Conector reto 17"/>
          <p:cNvCxnSpPr/>
          <p:nvPr/>
        </p:nvCxnSpPr>
        <p:spPr>
          <a:xfrm rot="16200000" flipH="1">
            <a:off x="6023992" y="5589240"/>
            <a:ext cx="108012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rot="5400000" flipH="1" flipV="1">
            <a:off x="6096000" y="5589240"/>
            <a:ext cx="122413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6744072" y="5013176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rot="16200000" flipH="1">
            <a:off x="7824192" y="5013176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7960812" y="5229201"/>
            <a:ext cx="20956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prstClr val="black"/>
                </a:solidFill>
                <a:latin typeface="Century Schoolbook"/>
              </a:rPr>
              <a:t>= 2,58</a:t>
            </a:r>
            <a:endParaRPr lang="pt-BR" sz="4000" baseline="-25000" dirty="0">
              <a:solidFill>
                <a:prstClr val="black"/>
              </a:solidFill>
              <a:latin typeface="Century Schoolbook"/>
            </a:endParaRPr>
          </a:p>
          <a:p>
            <a:endParaRPr lang="pt-BR" sz="4000" dirty="0">
              <a:solidFill>
                <a:prstClr val="black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97083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3" grpId="0"/>
      <p:bldP spid="14" grpId="0"/>
      <p:bldP spid="15" grpId="0"/>
      <p:bldP spid="17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919536" y="836713"/>
          <a:ext cx="7272808" cy="3669139"/>
        </p:xfrm>
        <a:graphic>
          <a:graphicData uri="http://schemas.openxmlformats.org/drawingml/2006/table">
            <a:tbl>
              <a:tblPr/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718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Teste de agilidade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(segundos)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pt-BR" sz="2000" b="1" baseline="-25000" dirty="0">
                          <a:latin typeface="Calibri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pt-BR" sz="2000" b="1" baseline="0" dirty="0">
                          <a:latin typeface="Calibri"/>
                          <a:ea typeface="Calibri"/>
                          <a:cs typeface="Times New Roman"/>
                        </a:rPr>
                        <a:t>- X</a:t>
                      </a:r>
                      <a:endParaRPr lang="pt-BR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Calibri"/>
                          <a:ea typeface="Calibri"/>
                          <a:cs typeface="Times New Roman"/>
                        </a:rPr>
                        <a:t>xi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Calibri"/>
                          <a:ea typeface="Calibri"/>
                          <a:cs typeface="Times New Roman"/>
                        </a:rPr>
                        <a:t>xi</a:t>
                      </a:r>
                      <a:r>
                        <a:rPr lang="pt-BR" sz="2400" b="1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100 – 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90 – 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120 – 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4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85 – 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4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78 – 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4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95 – 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90 - 94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4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Σ</a:t>
                      </a:r>
                      <a:r>
                        <a:rPr lang="pt-BR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x</a:t>
                      </a:r>
                      <a:r>
                        <a:rPr lang="pt-BR" sz="2400" b="1" i="0" u="none" strike="noStrike" baseline="-25000" dirty="0">
                          <a:solidFill>
                            <a:srgbClr val="FF0000"/>
                          </a:solidFill>
                          <a:latin typeface="Calibri"/>
                        </a:rPr>
                        <a:t>i</a:t>
                      </a:r>
                      <a:r>
                        <a:rPr lang="pt-BR" sz="2400" b="1" i="0" u="none" strike="noStrike" baseline="30000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207568" y="332656"/>
            <a:ext cx="242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prstClr val="black"/>
                </a:solidFill>
                <a:latin typeface="Century Schoolbook"/>
              </a:rPr>
              <a:t>Média = 94 segundos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991544" y="5373216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S</a:t>
            </a:r>
            <a:endParaRPr lang="pt-BR" sz="4000" baseline="300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143672" y="5085184"/>
            <a:ext cx="1872208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el-GR" sz="4000" dirty="0">
                <a:solidFill>
                  <a:prstClr val="black"/>
                </a:solidFill>
                <a:latin typeface="Century Schoolbook"/>
              </a:rPr>
              <a:t>Σ</a:t>
            </a:r>
            <a:r>
              <a:rPr lang="pt-BR" sz="4000" dirty="0">
                <a:solidFill>
                  <a:prstClr val="black"/>
                </a:solidFill>
                <a:latin typeface="Century Schoolbook"/>
              </a:rPr>
              <a:t>xi</a:t>
            </a:r>
            <a:r>
              <a:rPr lang="pt-BR" sz="4000" baseline="30000" dirty="0">
                <a:solidFill>
                  <a:prstClr val="black"/>
                </a:solidFill>
                <a:latin typeface="Century Schoolbook"/>
              </a:rPr>
              <a:t>2</a:t>
            </a:r>
            <a:r>
              <a:rPr lang="pt-BR" sz="4000" dirty="0">
                <a:solidFill>
                  <a:prstClr val="black"/>
                </a:solidFill>
                <a:latin typeface="Century Schoolbook"/>
              </a:rPr>
              <a:t> </a:t>
            </a:r>
            <a:endParaRPr lang="pt-BR" sz="4000" baseline="-250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584104" y="5589240"/>
            <a:ext cx="9997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n-1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3575720" y="5733256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639616" y="5373216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=</a:t>
            </a:r>
          </a:p>
        </p:txBody>
      </p:sp>
      <p:cxnSp>
        <p:nvCxnSpPr>
          <p:cNvPr id="9" name="Conector reto 8"/>
          <p:cNvCxnSpPr/>
          <p:nvPr/>
        </p:nvCxnSpPr>
        <p:spPr>
          <a:xfrm rot="16200000" flipH="1">
            <a:off x="2855640" y="5589240"/>
            <a:ext cx="108012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rot="5400000" flipH="1" flipV="1">
            <a:off x="2927648" y="5589240"/>
            <a:ext cx="122413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3575720" y="5013176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rot="16200000" flipH="1">
            <a:off x="4655840" y="5013176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5231904" y="5301208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S</a:t>
            </a:r>
            <a:endParaRPr lang="pt-BR" sz="4000" baseline="300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6456040" y="5085184"/>
            <a:ext cx="1512168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1082</a:t>
            </a:r>
            <a:endParaRPr lang="pt-BR" sz="4000" baseline="-250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6752456" y="5589240"/>
            <a:ext cx="9997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6</a:t>
            </a:r>
          </a:p>
        </p:txBody>
      </p:sp>
      <p:cxnSp>
        <p:nvCxnSpPr>
          <p:cNvPr id="16" name="Conector reto 15"/>
          <p:cNvCxnSpPr/>
          <p:nvPr/>
        </p:nvCxnSpPr>
        <p:spPr>
          <a:xfrm>
            <a:off x="6744072" y="5733256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ço Reservado para Conteúdo 2"/>
          <p:cNvSpPr txBox="1">
            <a:spLocks/>
          </p:cNvSpPr>
          <p:nvPr/>
        </p:nvSpPr>
        <p:spPr>
          <a:xfrm>
            <a:off x="5807968" y="5373216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=</a:t>
            </a:r>
          </a:p>
        </p:txBody>
      </p:sp>
      <p:cxnSp>
        <p:nvCxnSpPr>
          <p:cNvPr id="18" name="Conector reto 17"/>
          <p:cNvCxnSpPr/>
          <p:nvPr/>
        </p:nvCxnSpPr>
        <p:spPr>
          <a:xfrm rot="16200000" flipH="1">
            <a:off x="6023992" y="5589240"/>
            <a:ext cx="108012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rot="5400000" flipH="1" flipV="1">
            <a:off x="6096000" y="5589240"/>
            <a:ext cx="122413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6744072" y="5013176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rot="16200000" flipH="1">
            <a:off x="7824192" y="5013176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8032820" y="5273914"/>
            <a:ext cx="20956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prstClr val="black"/>
                </a:solidFill>
                <a:latin typeface="Century Schoolbook"/>
              </a:rPr>
              <a:t>= 13,4</a:t>
            </a:r>
            <a:endParaRPr lang="pt-BR" sz="4000" baseline="-25000" dirty="0">
              <a:solidFill>
                <a:prstClr val="black"/>
              </a:solidFill>
              <a:latin typeface="Century Schoolbook"/>
            </a:endParaRPr>
          </a:p>
          <a:p>
            <a:endParaRPr lang="pt-BR" sz="4000" dirty="0">
              <a:solidFill>
                <a:prstClr val="black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58694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3" grpId="0"/>
      <p:bldP spid="14" grpId="0"/>
      <p:bldP spid="15" grpId="0"/>
      <p:bldP spid="17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361</Words>
  <Application>Microsoft Office PowerPoint</Application>
  <PresentationFormat>Widescreen</PresentationFormat>
  <Paragraphs>168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Calibri</vt:lpstr>
      <vt:lpstr>Century Schoolbook</vt:lpstr>
      <vt:lpstr>Times New Roman</vt:lpstr>
      <vt:lpstr>Wingdings</vt:lpstr>
      <vt:lpstr>Wingdings 2</vt:lpstr>
      <vt:lpstr>Balcão Envidraçado</vt:lpstr>
      <vt:lpstr>1_Balcão Envidraçado</vt:lpstr>
      <vt:lpstr>medidas de dispersão ou variabilidade</vt:lpstr>
      <vt:lpstr>medidas de dispersão ou variabilidade</vt:lpstr>
      <vt:lpstr>Variância</vt:lpstr>
      <vt:lpstr>Apresentação do PowerPoint</vt:lpstr>
      <vt:lpstr>desvio padrão</vt:lpstr>
      <vt:lpstr>Exercício 1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dispersão ou variabilidade</dc:title>
  <dc:creator>Átila Trapé</dc:creator>
  <cp:lastModifiedBy>Atila Trape</cp:lastModifiedBy>
  <cp:revision>6</cp:revision>
  <dcterms:created xsi:type="dcterms:W3CDTF">2016-03-13T21:01:13Z</dcterms:created>
  <dcterms:modified xsi:type="dcterms:W3CDTF">2018-03-20T22:15:51Z</dcterms:modified>
</cp:coreProperties>
</file>