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1" r:id="rId5"/>
    <p:sldId id="259" r:id="rId6"/>
    <p:sldId id="260" r:id="rId7"/>
    <p:sldId id="262" r:id="rId8"/>
    <p:sldId id="263" r:id="rId9"/>
    <p:sldId id="266" r:id="rId10"/>
    <p:sldId id="264" r:id="rId11"/>
    <p:sldId id="267" r:id="rId12"/>
    <p:sldId id="265" r:id="rId13"/>
    <p:sldId id="268" r:id="rId14"/>
    <p:sldId id="269" r:id="rId15"/>
    <p:sldId id="270" r:id="rId16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4" d="100"/>
          <a:sy n="54" d="100"/>
        </p:scale>
        <p:origin x="-102" y="-3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9D49C6C-9926-4764-BA76-23E2D45FA6D4}" type="doc">
      <dgm:prSet loTypeId="urn:microsoft.com/office/officeart/2005/8/layout/arrow1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t-BR"/>
        </a:p>
      </dgm:t>
    </dgm:pt>
    <dgm:pt modelId="{EA50CA6B-3E4E-4DAB-862B-F8FE886E29EE}">
      <dgm:prSet phldrT="[Texto]" custT="1"/>
      <dgm:spPr/>
      <dgm:t>
        <a:bodyPr/>
        <a:lstStyle/>
        <a:p>
          <a:r>
            <a:rPr lang="pt-BR" sz="3700" dirty="0" smtClean="0"/>
            <a:t>Tudo</a:t>
          </a:r>
          <a:endParaRPr lang="pt-BR" sz="3700" dirty="0"/>
        </a:p>
      </dgm:t>
    </dgm:pt>
    <dgm:pt modelId="{705F1359-7E89-4795-A1C9-05E971C465AE}" type="parTrans" cxnId="{AC0E1937-127C-42B5-8ACA-79146037C24A}">
      <dgm:prSet/>
      <dgm:spPr/>
      <dgm:t>
        <a:bodyPr/>
        <a:lstStyle/>
        <a:p>
          <a:endParaRPr lang="pt-BR"/>
        </a:p>
      </dgm:t>
    </dgm:pt>
    <dgm:pt modelId="{B37CB91D-54CE-4194-8BBF-44D115DEA80A}" type="sibTrans" cxnId="{AC0E1937-127C-42B5-8ACA-79146037C24A}">
      <dgm:prSet/>
      <dgm:spPr/>
      <dgm:t>
        <a:bodyPr/>
        <a:lstStyle/>
        <a:p>
          <a:endParaRPr lang="pt-BR"/>
        </a:p>
      </dgm:t>
    </dgm:pt>
    <dgm:pt modelId="{4B7513FA-B61B-498C-ADB8-F292A3F4DEBB}">
      <dgm:prSet phldrT="[Texto]"/>
      <dgm:spPr/>
      <dgm:t>
        <a:bodyPr/>
        <a:lstStyle/>
        <a:p>
          <a:r>
            <a:rPr lang="pt-BR" dirty="0" smtClean="0"/>
            <a:t>O que é relevante para a conclusão</a:t>
          </a:r>
          <a:endParaRPr lang="pt-BR" dirty="0"/>
        </a:p>
      </dgm:t>
    </dgm:pt>
    <dgm:pt modelId="{2AFBD08F-003E-4470-BC5A-BED4D4569AEE}" type="parTrans" cxnId="{08653EA4-816A-442D-A5E5-376603FEFC20}">
      <dgm:prSet/>
      <dgm:spPr/>
      <dgm:t>
        <a:bodyPr/>
        <a:lstStyle/>
        <a:p>
          <a:endParaRPr lang="pt-BR"/>
        </a:p>
      </dgm:t>
    </dgm:pt>
    <dgm:pt modelId="{609CF570-C417-40AF-BC93-19785409419E}" type="sibTrans" cxnId="{08653EA4-816A-442D-A5E5-376603FEFC20}">
      <dgm:prSet/>
      <dgm:spPr/>
      <dgm:t>
        <a:bodyPr/>
        <a:lstStyle/>
        <a:p>
          <a:endParaRPr lang="pt-BR"/>
        </a:p>
      </dgm:t>
    </dgm:pt>
    <dgm:pt modelId="{E44057F7-2406-4553-82CA-FBCB74285804}" type="pres">
      <dgm:prSet presAssocID="{D9D49C6C-9926-4764-BA76-23E2D45FA6D4}" presName="cycle" presStyleCnt="0">
        <dgm:presLayoutVars>
          <dgm:dir/>
          <dgm:resizeHandles val="exact"/>
        </dgm:presLayoutVars>
      </dgm:prSet>
      <dgm:spPr/>
    </dgm:pt>
    <dgm:pt modelId="{1BC82335-D5A7-43F2-82EE-A59508309B05}" type="pres">
      <dgm:prSet presAssocID="{EA50CA6B-3E4E-4DAB-862B-F8FE886E29EE}" presName="arrow" presStyleLbl="node1" presStyleIdx="0" presStyleCnt="2">
        <dgm:presLayoutVars>
          <dgm:bulletEnabled val="1"/>
        </dgm:presLayoutVars>
      </dgm:prSet>
      <dgm:spPr/>
    </dgm:pt>
    <dgm:pt modelId="{C63371E8-899D-4139-8F24-8F3621388D9D}" type="pres">
      <dgm:prSet presAssocID="{4B7513FA-B61B-498C-ADB8-F292A3F4DEBB}" presName="arrow" presStyleLbl="node1" presStyleIdx="1" presStyleCnt="2">
        <dgm:presLayoutVars>
          <dgm:bulletEnabled val="1"/>
        </dgm:presLayoutVars>
      </dgm:prSet>
      <dgm:spPr/>
    </dgm:pt>
  </dgm:ptLst>
  <dgm:cxnLst>
    <dgm:cxn modelId="{997FA50B-EC31-4E8A-BC89-5A2D6B073421}" type="presOf" srcId="{4B7513FA-B61B-498C-ADB8-F292A3F4DEBB}" destId="{C63371E8-899D-4139-8F24-8F3621388D9D}" srcOrd="0" destOrd="0" presId="urn:microsoft.com/office/officeart/2005/8/layout/arrow1"/>
    <dgm:cxn modelId="{AC0E1937-127C-42B5-8ACA-79146037C24A}" srcId="{D9D49C6C-9926-4764-BA76-23E2D45FA6D4}" destId="{EA50CA6B-3E4E-4DAB-862B-F8FE886E29EE}" srcOrd="0" destOrd="0" parTransId="{705F1359-7E89-4795-A1C9-05E971C465AE}" sibTransId="{B37CB91D-54CE-4194-8BBF-44D115DEA80A}"/>
    <dgm:cxn modelId="{73FE01DA-287E-41DB-8DFC-41057E21A9D9}" type="presOf" srcId="{D9D49C6C-9926-4764-BA76-23E2D45FA6D4}" destId="{E44057F7-2406-4553-82CA-FBCB74285804}" srcOrd="0" destOrd="0" presId="urn:microsoft.com/office/officeart/2005/8/layout/arrow1"/>
    <dgm:cxn modelId="{D8F22909-191C-485E-81D2-82E09CD06C4B}" type="presOf" srcId="{EA50CA6B-3E4E-4DAB-862B-F8FE886E29EE}" destId="{1BC82335-D5A7-43F2-82EE-A59508309B05}" srcOrd="0" destOrd="0" presId="urn:microsoft.com/office/officeart/2005/8/layout/arrow1"/>
    <dgm:cxn modelId="{08653EA4-816A-442D-A5E5-376603FEFC20}" srcId="{D9D49C6C-9926-4764-BA76-23E2D45FA6D4}" destId="{4B7513FA-B61B-498C-ADB8-F292A3F4DEBB}" srcOrd="1" destOrd="0" parTransId="{2AFBD08F-003E-4470-BC5A-BED4D4569AEE}" sibTransId="{609CF570-C417-40AF-BC93-19785409419E}"/>
    <dgm:cxn modelId="{49F0AAF8-5DBE-4058-AE82-B239005B7BE4}" type="presParOf" srcId="{E44057F7-2406-4553-82CA-FBCB74285804}" destId="{1BC82335-D5A7-43F2-82EE-A59508309B05}" srcOrd="0" destOrd="0" presId="urn:microsoft.com/office/officeart/2005/8/layout/arrow1"/>
    <dgm:cxn modelId="{F7457003-86C4-47AE-AAC9-C6B6E85C5E56}" type="presParOf" srcId="{E44057F7-2406-4553-82CA-FBCB74285804}" destId="{C63371E8-899D-4139-8F24-8F3621388D9D}" srcOrd="1" destOrd="0" presId="urn:microsoft.com/office/officeart/2005/8/layout/arrow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1BC82335-D5A7-43F2-82EE-A59508309B05}">
      <dsp:nvSpPr>
        <dsp:cNvPr id="0" name=""/>
        <dsp:cNvSpPr/>
      </dsp:nvSpPr>
      <dsp:spPr>
        <a:xfrm rot="16200000">
          <a:off x="253" y="580925"/>
          <a:ext cx="2902148" cy="2902148"/>
        </a:xfrm>
        <a:prstGeom prst="upArrow">
          <a:avLst>
            <a:gd name="adj1" fmla="val 50000"/>
            <a:gd name="adj2" fmla="val 35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3144" tIns="263144" rIns="263144" bIns="263144" numCol="1" spcCol="1270" anchor="ctr" anchorCtr="0">
          <a:noAutofit/>
        </a:bodyPr>
        <a:lstStyle/>
        <a:p>
          <a:pPr lvl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3700" kern="1200" dirty="0" smtClean="0"/>
            <a:t>Tudo</a:t>
          </a:r>
          <a:endParaRPr lang="pt-BR" sz="3700" kern="1200" dirty="0"/>
        </a:p>
      </dsp:txBody>
      <dsp:txXfrm rot="16200000">
        <a:off x="253" y="580925"/>
        <a:ext cx="2902148" cy="2902148"/>
      </dsp:txXfrm>
    </dsp:sp>
    <dsp:sp modelId="{C63371E8-899D-4139-8F24-8F3621388D9D}">
      <dsp:nvSpPr>
        <dsp:cNvPr id="0" name=""/>
        <dsp:cNvSpPr/>
      </dsp:nvSpPr>
      <dsp:spPr>
        <a:xfrm rot="5400000">
          <a:off x="3193598" y="580925"/>
          <a:ext cx="2902148" cy="2902148"/>
        </a:xfrm>
        <a:prstGeom prst="upArrow">
          <a:avLst>
            <a:gd name="adj1" fmla="val 50000"/>
            <a:gd name="adj2" fmla="val 35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0" tIns="177800" rIns="177800" bIns="17780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500" kern="1200" dirty="0" smtClean="0"/>
            <a:t>O que é relevante para a conclusão</a:t>
          </a:r>
          <a:endParaRPr lang="pt-BR" sz="2500" kern="1200" dirty="0"/>
        </a:p>
      </dsp:txBody>
      <dsp:txXfrm rot="5400000">
        <a:off x="3193598" y="580925"/>
        <a:ext cx="2902148" cy="290214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arrow1">
  <dgm:title val=""/>
  <dgm:desc val=""/>
  <dgm:catLst>
    <dgm:cat type="relationship" pri="7000"/>
    <dgm:cat type="process" pri="3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axis="ch" ptType="node" func="cnt" op="equ" val="2">
        <dgm:choose name="Name2">
          <dgm:if name="Name3" func="var" arg="dir" op="equ" val="norm">
            <dgm:alg type="cycle">
              <dgm:param type="rotPath" val="alongPath"/>
              <dgm:param type="stAng" val="270"/>
            </dgm:alg>
          </dgm:if>
          <dgm:else name="Name4">
            <dgm:alg type="cycle">
              <dgm:param type="rotPath" val="alongPath"/>
              <dgm:param type="stAng" val="90"/>
              <dgm:param type="spanAng" val="-360"/>
            </dgm:alg>
          </dgm:else>
        </dgm:choose>
      </dgm:if>
      <dgm:else name="Name5">
        <dgm:choose name="Name6">
          <dgm:if name="Name7" func="var" arg="dir" op="equ" val="norm">
            <dgm:alg type="cycle">
              <dgm:param type="rotPath" val="alongPath"/>
            </dgm:alg>
          </dgm:if>
          <dgm:else name="Name8">
            <dgm:alg type="cycle">
              <dgm:param type="rotPath" val="alongPath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2">
        <dgm:constrLst>
          <dgm:constr type="primFontSz" for="ch" ptType="node" op="equ" val="65"/>
          <dgm:constr type="w" for="ch" ptType="node" refType="w"/>
          <dgm:constr type="h" for="ch" ptType="node" refType="w" refFor="ch" refPtType="node"/>
          <dgm:constr type="sibSp" refType="w" refFor="ch" refPtType="node" fact="0.1"/>
          <dgm:constr type="diam" refType="w" refFor="ch" refPtType="node" fact="1.1"/>
        </dgm:constrLst>
      </dgm:if>
      <dgm:if name="Name11" axis="ch" ptType="node" func="cnt" op="equ" val="5">
        <dgm:constrLst>
          <dgm:constr type="primFontSz" for="ch" ptType="node" op="equ" val="65"/>
          <dgm:constr type="w" for="ch" ptType="node" refType="w"/>
          <dgm:constr type="h" for="ch" ptType="node" refType="w" refFor="ch" refPtType="node"/>
          <dgm:constr type="sibSp" refType="w" refFor="ch" refPtType="node" fact="-0.24"/>
        </dgm:constrLst>
      </dgm:if>
      <dgm:if name="Name12" axis="ch" ptType="node" func="cnt" op="equ" val="6">
        <dgm:constrLst>
          <dgm:constr type="primFontSz" for="ch" ptType="node" op="equ" val="65"/>
          <dgm:constr type="w" for="ch" ptType="node" refType="w"/>
          <dgm:constr type="h" for="ch" ptType="node" refType="w" refFor="ch" refPtType="node"/>
          <dgm:constr type="sibSp" refType="w" refFor="ch" refPtType="node" fact="-0.2"/>
        </dgm:constrLst>
      </dgm:if>
      <dgm:if name="Name13" axis="ch" ptType="node" func="cnt" op="equ" val="8">
        <dgm:constrLst>
          <dgm:constr type="primFontSz" for="ch" ptType="node" op="equ" val="65"/>
          <dgm:constr type="w" for="ch" ptType="node" refType="w"/>
          <dgm:constr type="h" for="ch" ptType="node" refType="w" refFor="ch" refPtType="node"/>
          <dgm:constr type="sibSp" refType="w" refFor="ch" refPtType="node" fact="-0.15"/>
        </dgm:constrLst>
      </dgm:if>
      <dgm:if name="Name14" axis="ch" ptType="node" func="cnt" op="equ" val="10">
        <dgm:constrLst>
          <dgm:constr type="primFontSz" for="ch" ptType="node" op="lte" val="65"/>
          <dgm:constr type="w" for="ch" ptType="node" refType="w"/>
          <dgm:constr type="h" for="ch" ptType="node" refType="w" refFor="ch" refPtType="node"/>
          <dgm:constr type="sibSp" refType="w" refFor="ch" refPtType="node" fact="-0.24"/>
        </dgm:constrLst>
      </dgm:if>
      <dgm:else name="Name15">
        <dgm:constrLst>
          <dgm:constr type="primFontSz" for="ch" ptType="node" op="equ" val="65"/>
          <dgm:constr type="w" for="ch" ptType="node" refType="w"/>
          <dgm:constr type="h" for="ch" ptType="node" refType="w" refFor="ch" refPtType="node"/>
          <dgm:constr type="sibSp" refType="w" refFor="ch" refPtType="node" fact="-0.35"/>
        </dgm:constrLst>
      </dgm:else>
    </dgm:choose>
    <dgm:ruleLst/>
    <dgm:forEach name="Name16" axis="ch" ptType="node">
      <dgm:layoutNode name="arrow">
        <dgm:varLst>
          <dgm:bulletEnabled val="1"/>
        </dgm:varLst>
        <dgm:alg type="tx"/>
        <dgm:shape xmlns:r="http://schemas.openxmlformats.org/officeDocument/2006/relationships" type="upArrow" r:blip="">
          <dgm:adjLst>
            <dgm:adj idx="2" val="0.35"/>
          </dgm:adjLst>
        </dgm:shape>
        <dgm:presOf axis="desOrSelf" ptType="node"/>
        <dgm:constrLst/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369CC5-DD40-4D61-8EFD-51C339C62A04}" type="datetimeFigureOut">
              <a:rPr lang="pt-BR" smtClean="0"/>
              <a:t>14/01/2018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0B8AC2-215A-4D35-8B52-C5815733DE56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369CC5-DD40-4D61-8EFD-51C339C62A04}" type="datetimeFigureOut">
              <a:rPr lang="pt-BR" smtClean="0"/>
              <a:t>14/01/2018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0B8AC2-215A-4D35-8B52-C5815733DE56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369CC5-DD40-4D61-8EFD-51C339C62A04}" type="datetimeFigureOut">
              <a:rPr lang="pt-BR" smtClean="0"/>
              <a:t>14/01/2018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0B8AC2-215A-4D35-8B52-C5815733DE56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369CC5-DD40-4D61-8EFD-51C339C62A04}" type="datetimeFigureOut">
              <a:rPr lang="pt-BR" smtClean="0"/>
              <a:t>14/01/2018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0B8AC2-215A-4D35-8B52-C5815733DE56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369CC5-DD40-4D61-8EFD-51C339C62A04}" type="datetimeFigureOut">
              <a:rPr lang="pt-BR" smtClean="0"/>
              <a:t>14/01/2018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0B8AC2-215A-4D35-8B52-C5815733DE56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369CC5-DD40-4D61-8EFD-51C339C62A04}" type="datetimeFigureOut">
              <a:rPr lang="pt-BR" smtClean="0"/>
              <a:t>14/01/2018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0B8AC2-215A-4D35-8B52-C5815733DE56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369CC5-DD40-4D61-8EFD-51C339C62A04}" type="datetimeFigureOut">
              <a:rPr lang="pt-BR" smtClean="0"/>
              <a:t>14/01/2018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0B8AC2-215A-4D35-8B52-C5815733DE56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369CC5-DD40-4D61-8EFD-51C339C62A04}" type="datetimeFigureOut">
              <a:rPr lang="pt-BR" smtClean="0"/>
              <a:t>14/01/2018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0B8AC2-215A-4D35-8B52-C5815733DE56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369CC5-DD40-4D61-8EFD-51C339C62A04}" type="datetimeFigureOut">
              <a:rPr lang="pt-BR" smtClean="0"/>
              <a:t>14/01/2018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0B8AC2-215A-4D35-8B52-C5815733DE56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369CC5-DD40-4D61-8EFD-51C339C62A04}" type="datetimeFigureOut">
              <a:rPr lang="pt-BR" smtClean="0"/>
              <a:t>14/01/2018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0B8AC2-215A-4D35-8B52-C5815733DE56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369CC5-DD40-4D61-8EFD-51C339C62A04}" type="datetimeFigureOut">
              <a:rPr lang="pt-BR" smtClean="0"/>
              <a:t>14/01/2018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0B8AC2-215A-4D35-8B52-C5815733DE56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369CC5-DD40-4D61-8EFD-51C339C62A04}" type="datetimeFigureOut">
              <a:rPr lang="pt-BR" smtClean="0"/>
              <a:t>14/01/2018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0B8AC2-215A-4D35-8B52-C5815733DE56}" type="slidenum">
              <a:rPr lang="pt-BR" smtClean="0"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t-BR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Conclusão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“O número de peixes se associou com uma diminuição de oxigênio”.</a:t>
            </a:r>
          </a:p>
          <a:p>
            <a:r>
              <a:rPr lang="pt-BR" dirty="0" smtClean="0"/>
              <a:t>Um conclusão no passado, reforça apenas os dados da amostra. Conclua no passado e generalize.</a:t>
            </a:r>
          </a:p>
          <a:p>
            <a:r>
              <a:rPr lang="pt-BR" dirty="0" smtClean="0"/>
              <a:t>“O número de peixes diminui a quantidade de oxigênio.”</a:t>
            </a:r>
          </a:p>
          <a:p>
            <a:r>
              <a:rPr lang="pt-BR" dirty="0" smtClean="0"/>
              <a:t>Isso não é eterno, nem deve ser.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Conclusão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Resultado ou conclusão?</a:t>
            </a:r>
          </a:p>
          <a:p>
            <a:r>
              <a:rPr lang="pt-BR" dirty="0" smtClean="0"/>
              <a:t>“Indivíduos que possuíam mais procedimentos invasivos tiveram um risco de infecção elevado.”</a:t>
            </a:r>
          </a:p>
          <a:p>
            <a:r>
              <a:rPr lang="pt-BR" dirty="0" smtClean="0"/>
              <a:t>Conclusão: Procedimentos invasivos aumentam o risco de infecção.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Conclusão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Suas conclusões vão aparecer antes na sua discussão.</a:t>
            </a:r>
          </a:p>
          <a:p>
            <a:r>
              <a:rPr lang="pt-BR" dirty="0" smtClean="0"/>
              <a:t>Muitas revistas não constam a seção: conclusão.</a:t>
            </a:r>
          </a:p>
          <a:p>
            <a:r>
              <a:rPr lang="pt-BR" dirty="0" smtClean="0"/>
              <a:t>“Considerando os dados desse estudo...”</a:t>
            </a:r>
            <a:endParaRPr lang="pt-BR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Resultados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pt-BR" dirty="0" smtClean="0"/>
              <a:t>O que incluir?</a:t>
            </a:r>
          </a:p>
          <a:p>
            <a:endParaRPr lang="pt-BR" dirty="0"/>
          </a:p>
        </p:txBody>
      </p:sp>
      <p:graphicFrame>
        <p:nvGraphicFramePr>
          <p:cNvPr id="4" name="Diagrama 3"/>
          <p:cNvGraphicFramePr/>
          <p:nvPr/>
        </p:nvGraphicFramePr>
        <p:xfrm>
          <a:off x="1524000" y="13970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Resultados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  <p:pic>
        <p:nvPicPr>
          <p:cNvPr id="2050" name="Picture 2" descr="C:\Users\Artur\Downloads\WhatsApp Image 2018-01-13 at 21.54.15.jpe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15616" y="1334386"/>
            <a:ext cx="6696744" cy="527452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Resultado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sz="4200" dirty="0" smtClean="0"/>
              <a:t>Isso NÃO significa excluir o que nega sua hipótese!</a:t>
            </a:r>
          </a:p>
          <a:p>
            <a:endParaRPr lang="pt-BR" sz="4200" dirty="0"/>
          </a:p>
          <a:p>
            <a:r>
              <a:rPr lang="pt-BR" dirty="0" smtClean="0"/>
              <a:t>Seu artigo não é um relatório.</a:t>
            </a:r>
          </a:p>
          <a:p>
            <a:r>
              <a:rPr lang="pt-BR" dirty="0" smtClean="0"/>
              <a:t>No relatório até colocamos tudo, principalmente em casos de </a:t>
            </a:r>
            <a:r>
              <a:rPr lang="pt-BR" smtClean="0"/>
              <a:t>pesquisas financiadas.</a:t>
            </a:r>
            <a:endParaRPr lang="pt-B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dirty="0" smtClean="0"/>
              <a:t>Como Publicar em periódicos de impacto?</a:t>
            </a:r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t-BR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Redação </a:t>
            </a:r>
            <a:endParaRPr lang="pt-BR" dirty="0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Ordem da Escrita</a:t>
            </a:r>
            <a:endParaRPr lang="pt-BR" dirty="0"/>
          </a:p>
        </p:txBody>
      </p:sp>
      <p:pic>
        <p:nvPicPr>
          <p:cNvPr id="1026" name="Picture 2" descr="C:\Users\Artur\Desktop\Curso novafapi\Passatempo_labirinto_Bidu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 t="18133" b="16636"/>
          <a:stretch>
            <a:fillRect/>
          </a:stretch>
        </p:blipFill>
        <p:spPr bwMode="auto">
          <a:xfrm>
            <a:off x="1403648" y="1371971"/>
            <a:ext cx="5904655" cy="544885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Redação cientifica</a:t>
            </a:r>
            <a:endParaRPr lang="pt-BR" dirty="0"/>
          </a:p>
        </p:txBody>
      </p:sp>
      <p:sp>
        <p:nvSpPr>
          <p:cNvPr id="5" name="Espaço Reservado para Conteúdo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Conclusão</a:t>
            </a:r>
          </a:p>
          <a:p>
            <a:r>
              <a:rPr lang="pt-BR" dirty="0" smtClean="0"/>
              <a:t>Resultados</a:t>
            </a:r>
          </a:p>
          <a:p>
            <a:r>
              <a:rPr lang="pt-BR" dirty="0" smtClean="0"/>
              <a:t>Discussão</a:t>
            </a:r>
          </a:p>
          <a:p>
            <a:r>
              <a:rPr lang="pt-BR" dirty="0" smtClean="0"/>
              <a:t>Métodos</a:t>
            </a:r>
          </a:p>
          <a:p>
            <a:r>
              <a:rPr lang="pt-BR" dirty="0" smtClean="0"/>
              <a:t>Introdução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Conclusão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O que é a Conclusão?</a:t>
            </a:r>
          </a:p>
          <a:p>
            <a:endParaRPr lang="pt-BR" dirty="0"/>
          </a:p>
          <a:p>
            <a:r>
              <a:rPr lang="pt-BR" dirty="0" smtClean="0"/>
              <a:t>Resposta aos objetivos</a:t>
            </a:r>
          </a:p>
          <a:p>
            <a:endParaRPr lang="pt-BR" dirty="0"/>
          </a:p>
          <a:p>
            <a:r>
              <a:rPr lang="pt-BR" dirty="0" smtClean="0"/>
              <a:t>Considerações, recomendações para estudos futuros e demais comentários não pertencem aqui.</a:t>
            </a:r>
            <a:endParaRPr lang="pt-B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Conclusão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Qual a diferença de resultado e conclusão?</a:t>
            </a:r>
          </a:p>
          <a:p>
            <a:r>
              <a:rPr lang="pt-BR" dirty="0" smtClean="0"/>
              <a:t>Abstração</a:t>
            </a:r>
          </a:p>
          <a:p>
            <a:endParaRPr lang="pt-BR" dirty="0" smtClean="0"/>
          </a:p>
          <a:p>
            <a:r>
              <a:rPr lang="pt-BR" dirty="0" smtClean="0"/>
              <a:t>Resultado: existe associação entre a orientação sexual e fatores que compõe a qualidade de vida.</a:t>
            </a:r>
          </a:p>
          <a:p>
            <a:r>
              <a:rPr lang="pt-BR" dirty="0" smtClean="0"/>
              <a:t>Conclusão: Pessoas </a:t>
            </a:r>
            <a:r>
              <a:rPr lang="pt-BR" dirty="0" err="1" smtClean="0"/>
              <a:t>não-heterossexuais</a:t>
            </a:r>
            <a:r>
              <a:rPr lang="pt-BR" dirty="0" smtClean="0"/>
              <a:t> tem uma pior qualidade de vida</a:t>
            </a:r>
            <a:endParaRPr lang="pt-BR" dirty="0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 cstate="print"/>
          <a:srcRect l="20482" t="38816" r="24954" b="35728"/>
          <a:stretch>
            <a:fillRect/>
          </a:stretch>
        </p:blipFill>
        <p:spPr bwMode="auto">
          <a:xfrm>
            <a:off x="220016" y="2636912"/>
            <a:ext cx="8510446" cy="22322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0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Conclusão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Seja fiel a seus resultados e objetivos.</a:t>
            </a:r>
          </a:p>
          <a:p>
            <a:r>
              <a:rPr lang="pt-BR" dirty="0" smtClean="0"/>
              <a:t>“Apesar de não apresentar diferença significativa...”</a:t>
            </a:r>
          </a:p>
          <a:p>
            <a:r>
              <a:rPr lang="pt-BR" dirty="0" smtClean="0"/>
              <a:t>“Em outra perspectiva, há uma tendência nos estudos a...”</a:t>
            </a:r>
          </a:p>
          <a:p>
            <a:r>
              <a:rPr lang="pt-BR" dirty="0" smtClean="0"/>
              <a:t>Aumenta a amostra, refaça a análise mas não invente conclusões.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Conclusão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Nós estudamos uma “amostra” (espécie, pessoas ou processos) para concluir sobre o todo (população).</a:t>
            </a:r>
          </a:p>
          <a:p>
            <a:endParaRPr lang="pt-BR" dirty="0"/>
          </a:p>
          <a:p>
            <a:r>
              <a:rPr lang="pt-BR" dirty="0" smtClean="0"/>
              <a:t>Se a sua metodologia (amostra e análise permitir).</a:t>
            </a:r>
          </a:p>
          <a:p>
            <a:endParaRPr lang="pt-BR" dirty="0"/>
          </a:p>
          <a:p>
            <a:r>
              <a:rPr lang="pt-BR" dirty="0" smtClean="0"/>
              <a:t>Isso afeta a forma como escrevemos.</a:t>
            </a:r>
            <a:endParaRPr lang="pt-B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102</TotalTime>
  <Words>310</Words>
  <Application>Microsoft Office PowerPoint</Application>
  <PresentationFormat>Apresentação na tela (4:3)</PresentationFormat>
  <Paragraphs>55</Paragraphs>
  <Slides>15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15</vt:i4>
      </vt:variant>
    </vt:vector>
  </HeadingPairs>
  <TitlesOfParts>
    <vt:vector size="16" baseType="lpstr">
      <vt:lpstr>Tema do Office</vt:lpstr>
      <vt:lpstr>Slide 1</vt:lpstr>
      <vt:lpstr>Como Publicar em periódicos de impacto?</vt:lpstr>
      <vt:lpstr>Redação </vt:lpstr>
      <vt:lpstr>Ordem da Escrita</vt:lpstr>
      <vt:lpstr>Redação cientifica</vt:lpstr>
      <vt:lpstr>Conclusão</vt:lpstr>
      <vt:lpstr>Conclusão</vt:lpstr>
      <vt:lpstr>Conclusão</vt:lpstr>
      <vt:lpstr>Conclusão</vt:lpstr>
      <vt:lpstr>Conclusão</vt:lpstr>
      <vt:lpstr>Conclusão</vt:lpstr>
      <vt:lpstr>Conclusão</vt:lpstr>
      <vt:lpstr>Resultados</vt:lpstr>
      <vt:lpstr>Resultados</vt:lpstr>
      <vt:lpstr>Resultado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Artur Acelino</dc:creator>
  <cp:lastModifiedBy>Artur Acelino</cp:lastModifiedBy>
  <cp:revision>8</cp:revision>
  <dcterms:created xsi:type="dcterms:W3CDTF">2018-01-14T20:37:31Z</dcterms:created>
  <dcterms:modified xsi:type="dcterms:W3CDTF">2018-01-14T22:19:54Z</dcterms:modified>
</cp:coreProperties>
</file>