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257" r:id="rId5"/>
    <p:sldId id="258" r:id="rId6"/>
    <p:sldId id="280" r:id="rId7"/>
    <p:sldId id="281" r:id="rId8"/>
    <p:sldId id="282" r:id="rId9"/>
    <p:sldId id="283" r:id="rId10"/>
    <p:sldId id="284" r:id="rId11"/>
    <p:sldId id="261" r:id="rId12"/>
    <p:sldId id="256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7" r:id="rId24"/>
    <p:sldId id="274" r:id="rId25"/>
    <p:sldId id="275" r:id="rId26"/>
    <p:sldId id="276" r:id="rId27"/>
    <p:sldId id="278" r:id="rId28"/>
    <p:sldId id="279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FF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6" d="100"/>
          <a:sy n="76" d="100"/>
        </p:scale>
        <p:origin x="-1206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1BEAC-ABCD-43FA-B80C-D8A3009E2E78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8AB50-A3A4-4D8F-99D7-F5A9E8CEE5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45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8AB50-A3A4-4D8F-99D7-F5A9E8CEE5DA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1051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8AB50-A3A4-4D8F-99D7-F5A9E8CEE5DA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07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8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marca-dagua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3888" y="-475015"/>
            <a:ext cx="7376400" cy="780803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6512" y="0"/>
            <a:ext cx="9144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857318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5000">
                <a:solidFill>
                  <a:schemeClr val="bg1"/>
                </a:solidFill>
                <a:latin typeface="Giltus T" panose="020B0500000000000000" pitchFamily="34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16902"/>
            <a:ext cx="5397287" cy="2084101"/>
          </a:xfrm>
          <a:prstGeom prst="rect">
            <a:avLst/>
          </a:prstGeom>
        </p:spPr>
      </p:pic>
      <p:grpSp>
        <p:nvGrpSpPr>
          <p:cNvPr id="2" name="Grupo 16"/>
          <p:cNvGrpSpPr/>
          <p:nvPr/>
        </p:nvGrpSpPr>
        <p:grpSpPr>
          <a:xfrm>
            <a:off x="3995936" y="5164656"/>
            <a:ext cx="5065722" cy="1288531"/>
            <a:chOff x="3275856" y="4981496"/>
            <a:chExt cx="5785802" cy="1471692"/>
          </a:xfrm>
        </p:grpSpPr>
        <p:pic>
          <p:nvPicPr>
            <p:cNvPr id="18" name="Picture 3" descr="C:\Users\SilviaFA\Dropbox\0_Cecip\fmcsv\logotipos\estado-de-sao-paulo\SP_Logo SES 2011_5000px-01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754" y="4981496"/>
              <a:ext cx="3574904" cy="1471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:\Users\SilviaFA\Dropbox\0_Cecip\fmcsv\logotipos\fmcsv\FMCSV TAGLINE PRIMEIRA INFÂNCIA-01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5157192"/>
              <a:ext cx="2121639" cy="1116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14"/>
          <p:cNvGrpSpPr/>
          <p:nvPr/>
        </p:nvGrpSpPr>
        <p:grpSpPr>
          <a:xfrm>
            <a:off x="467544" y="1196752"/>
            <a:ext cx="8208912" cy="5138753"/>
            <a:chOff x="395536" y="1195313"/>
            <a:chExt cx="8399440" cy="5258023"/>
          </a:xfrm>
        </p:grpSpPr>
        <p:sp>
          <p:nvSpPr>
            <p:cNvPr id="11" name="CaixaDeTexto 10"/>
            <p:cNvSpPr txBox="1"/>
            <p:nvPr userDrawn="1"/>
          </p:nvSpPr>
          <p:spPr>
            <a:xfrm>
              <a:off x="4422878" y="1195313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600" dirty="0" smtClean="0">
                  <a:solidFill>
                    <a:schemeClr val="tx1"/>
                  </a:solidFill>
                  <a:latin typeface="Giltus T" pitchFamily="34" charset="0"/>
                </a:rPr>
                <a:t>PARCERIA:</a:t>
              </a:r>
              <a:endParaRPr lang="pt-BR" sz="1600" dirty="0">
                <a:solidFill>
                  <a:schemeClr val="tx1"/>
                </a:solidFill>
                <a:latin typeface="Giltus T" pitchFamily="34" charset="0"/>
              </a:endParaRPr>
            </a:p>
          </p:txBody>
        </p:sp>
        <p:pic>
          <p:nvPicPr>
            <p:cNvPr id="2" name="Imagem 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843385"/>
              <a:ext cx="3240360" cy="1249578"/>
            </a:xfrm>
            <a:prstGeom prst="rect">
              <a:avLst/>
            </a:prstGeom>
          </p:spPr>
        </p:pic>
        <p:pic>
          <p:nvPicPr>
            <p:cNvPr id="1026" name="Picture 2" descr="C:\Users\SilviaFA\Dropbox\0_Cecip\fmcsv\logotipos\fmcsv\FMCSV TAGLINE PRIMEIRA INFÂNCIA-01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6544" y="1458084"/>
              <a:ext cx="3215856" cy="1693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SilviaFA\Dropbox\0_Cecip\fmcsv\logotipos\estado-de-sao-paulo\SP_Logo SES 2011_5000px-01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995513"/>
              <a:ext cx="8399440" cy="345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196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813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96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536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7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330846"/>
            <a:ext cx="3008313" cy="95981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1330847"/>
            <a:ext cx="5111750" cy="483445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2492897"/>
            <a:ext cx="3008313" cy="36724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32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556791"/>
            <a:ext cx="5486400" cy="31707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579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3" y="2016902"/>
            <a:ext cx="5404413" cy="2084101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3995936" y="5164656"/>
            <a:ext cx="5065722" cy="1288531"/>
            <a:chOff x="3275856" y="4981496"/>
            <a:chExt cx="5785802" cy="1471692"/>
          </a:xfrm>
        </p:grpSpPr>
        <p:pic>
          <p:nvPicPr>
            <p:cNvPr id="17" name="Picture 3" descr="C:\Users\SilviaFA\Dropbox\0_Cecip\fmcsv\logotipos\estado-de-sao-paulo\SP_Logo SES 2011_5000px-01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754" y="4981496"/>
              <a:ext cx="3574904" cy="1471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SilviaFA\Dropbox\0_Cecip\fmcsv\logotipos\fmcsv\FMCSV TAGLINE PRIMEIRA INFÂNCIA-01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5157192"/>
              <a:ext cx="2121639" cy="1116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6133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/>
          <a:srcRect t="9806"/>
          <a:stretch>
            <a:fillRect/>
          </a:stretch>
        </p:blipFill>
        <p:spPr>
          <a:xfrm>
            <a:off x="0" y="-99392"/>
            <a:ext cx="9144000" cy="6185529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043608" y="5047200"/>
            <a:ext cx="8100392" cy="181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0" y="-99392"/>
            <a:ext cx="9144000" cy="4665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0" y="5047200"/>
            <a:ext cx="1533600" cy="181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467544" y="4941168"/>
            <a:ext cx="792088" cy="199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333" dirty="0" smtClean="0">
                <a:solidFill>
                  <a:schemeClr val="bg1"/>
                </a:solidFill>
                <a:latin typeface="Giltus T" pitchFamily="34" charset="0"/>
              </a:rPr>
              <a:t>4</a:t>
            </a:r>
            <a:endParaRPr lang="pt-BR" sz="12333" dirty="0">
              <a:solidFill>
                <a:schemeClr val="bg1"/>
              </a:solidFill>
              <a:latin typeface="Giltus T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79512" y="6093296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latin typeface="Giltus T" pitchFamily="34" charset="0"/>
              </a:rPr>
              <a:t>caderno</a:t>
            </a:r>
            <a:endParaRPr lang="pt-BR" sz="1400" dirty="0">
              <a:solidFill>
                <a:schemeClr val="bg1"/>
              </a:solidFill>
              <a:latin typeface="Giltus T" pitchFamily="34" charset="0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508000"/>
            <a:ext cx="2654439" cy="1025659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1763688" y="5622339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tx1"/>
                </a:solidFill>
                <a:latin typeface="Gill Sans Std" pitchFamily="34" charset="0"/>
              </a:rPr>
              <a:t>Formação em Educação</a:t>
            </a:r>
          </a:p>
          <a:p>
            <a:r>
              <a:rPr lang="pt-BR" sz="2400" b="1" dirty="0" smtClean="0">
                <a:solidFill>
                  <a:schemeClr val="tx1"/>
                </a:solidFill>
                <a:latin typeface="Gill Sans Std" pitchFamily="34" charset="0"/>
              </a:rPr>
              <a:t>Infantil: 0 a 3 anos</a:t>
            </a:r>
            <a:endParaRPr lang="pt-BR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3400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2708920"/>
            <a:ext cx="8229600" cy="341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BE569-1EF7-4BC6-906E-73E32B4BD0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 descr="marca-dagua-2.png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 trans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904" y="188640"/>
            <a:ext cx="6478888" cy="6858000"/>
          </a:xfrm>
          <a:prstGeom prst="rect">
            <a:avLst/>
          </a:prstGeom>
        </p:spPr>
      </p:pic>
      <p:sp>
        <p:nvSpPr>
          <p:cNvPr id="8" name="Retângulo 7"/>
          <p:cNvSpPr/>
          <p:nvPr userDrawn="1"/>
        </p:nvSpPr>
        <p:spPr>
          <a:xfrm>
            <a:off x="1187624" y="0"/>
            <a:ext cx="7956376" cy="107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 userDrawn="1"/>
        </p:nvSpPr>
        <p:spPr>
          <a:xfrm>
            <a:off x="0" y="0"/>
            <a:ext cx="1332000" cy="107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 userDrawn="1"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 userDrawn="1"/>
        </p:nvSpPr>
        <p:spPr>
          <a:xfrm>
            <a:off x="1475656" y="364594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tx1"/>
                </a:solidFill>
                <a:latin typeface="Gill Sans Std" pitchFamily="34" charset="0"/>
              </a:rPr>
              <a:t>Formação em Educação Infantil: 0 a 3 anos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467544" y="-243408"/>
            <a:ext cx="792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smtClean="0">
                <a:solidFill>
                  <a:schemeClr val="bg1"/>
                </a:solidFill>
                <a:latin typeface="Giltus T" pitchFamily="34" charset="0"/>
              </a:rPr>
              <a:t>4</a:t>
            </a:r>
            <a:endParaRPr lang="pt-BR" sz="9600" dirty="0">
              <a:solidFill>
                <a:schemeClr val="bg1"/>
              </a:solidFill>
              <a:latin typeface="Giltus T" pitchFamily="34" charset="0"/>
            </a:endParaRPr>
          </a:p>
        </p:txBody>
      </p:sp>
      <p:sp>
        <p:nvSpPr>
          <p:cNvPr id="13" name="CaixaDeTexto 12"/>
          <p:cNvSpPr txBox="1"/>
          <p:nvPr userDrawn="1"/>
        </p:nvSpPr>
        <p:spPr>
          <a:xfrm>
            <a:off x="179512" y="631721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  <a:latin typeface="Giltus T" pitchFamily="34" charset="0"/>
              </a:rPr>
              <a:t>caderno</a:t>
            </a:r>
            <a:endParaRPr lang="pt-BR" sz="1200" dirty="0">
              <a:solidFill>
                <a:schemeClr val="bg1"/>
              </a:solidFill>
              <a:latin typeface="Giltus T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48" y="243101"/>
            <a:ext cx="1722644" cy="66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0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31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556792"/>
            <a:ext cx="8229600" cy="422920"/>
          </a:xfrm>
        </p:spPr>
        <p:txBody>
          <a:bodyPr>
            <a:noAutofit/>
          </a:bodyPr>
          <a:lstStyle/>
          <a:p>
            <a:pPr algn="l"/>
            <a:r>
              <a:rPr lang="pt-BR" sz="3600" b="1" dirty="0" smtClean="0"/>
              <a:t>Creches em 1899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316013"/>
            <a:ext cx="8229600" cy="341724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2400" dirty="0"/>
              <a:t>Voltadas para o atendimento da mãe que necessita trabalhar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Caráter de assistência, proteção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Responsabilidade de entidades filantrópicas, religiosas ou laicas, ou de empresas empregadoras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Atendimento às crianças mais novas</a:t>
            </a:r>
          </a:p>
        </p:txBody>
      </p:sp>
    </p:spTree>
    <p:extLst>
      <p:ext uri="{BB962C8B-B14F-4D97-AF65-F5344CB8AC3E}">
        <p14:creationId xmlns:p14="http://schemas.microsoft.com/office/powerpoint/2010/main" val="17093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494635"/>
            <a:ext cx="8229600" cy="566213"/>
          </a:xfrm>
        </p:spPr>
        <p:txBody>
          <a:bodyPr>
            <a:noAutofit/>
          </a:bodyPr>
          <a:lstStyle/>
          <a:p>
            <a:pPr algn="l"/>
            <a:r>
              <a:rPr lang="pt-BR" sz="3600" b="1" dirty="0" smtClean="0"/>
              <a:t>Jardins de infância em 1875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316013"/>
            <a:ext cx="8229600" cy="341724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2400" dirty="0"/>
              <a:t>Voltados para o atendimento de crianças de famílias ricas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Visavam desenvolver bons hábitos e atitudes</a:t>
            </a:r>
          </a:p>
          <a:p>
            <a:pPr>
              <a:spcAft>
                <a:spcPts val="600"/>
              </a:spcAft>
            </a:pPr>
            <a:r>
              <a:rPr lang="pt-BR" sz="2400" dirty="0" smtClean="0"/>
              <a:t>Atendiam </a:t>
            </a:r>
            <a:r>
              <a:rPr lang="pt-BR" sz="2400" dirty="0"/>
              <a:t>crianças de 3 a 6 anos</a:t>
            </a:r>
          </a:p>
        </p:txBody>
      </p:sp>
    </p:spTree>
    <p:extLst>
      <p:ext uri="{BB962C8B-B14F-4D97-AF65-F5344CB8AC3E}">
        <p14:creationId xmlns:p14="http://schemas.microsoft.com/office/powerpoint/2010/main" val="220951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8229600" cy="504779"/>
          </a:xfrm>
        </p:spPr>
        <p:txBody>
          <a:bodyPr>
            <a:noAutofit/>
          </a:bodyPr>
          <a:lstStyle/>
          <a:p>
            <a:pPr algn="l"/>
            <a:r>
              <a:rPr lang="pt-BR" sz="3600" b="1" dirty="0" smtClean="0"/>
              <a:t>Parques infantis em 1935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6725" y="2316013"/>
            <a:ext cx="8229600" cy="341724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2400" dirty="0"/>
              <a:t>Criados em bairros operários, voltados para o atendimento </a:t>
            </a:r>
            <a:r>
              <a:rPr lang="pt-BR" sz="2400" dirty="0" smtClean="0"/>
              <a:t>das </a:t>
            </a:r>
            <a:r>
              <a:rPr lang="pt-BR" sz="2400" dirty="0"/>
              <a:t>crianças filhas de trabalhadores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Influência dos educadores do Movimento da Escola Nova – preocupação com o desenvolvimento integral e natural do ser humano em cada uma das etapas de seu desenvolvimento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Extraescolar. Atendiam crianças pré-escolares e de 7 a 12 anos</a:t>
            </a:r>
          </a:p>
        </p:txBody>
      </p:sp>
    </p:spTree>
    <p:extLst>
      <p:ext uri="{BB962C8B-B14F-4D97-AF65-F5344CB8AC3E}">
        <p14:creationId xmlns:p14="http://schemas.microsoft.com/office/powerpoint/2010/main" val="401880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8229600" cy="504779"/>
          </a:xfrm>
        </p:spPr>
        <p:txBody>
          <a:bodyPr>
            <a:noAutofit/>
          </a:bodyPr>
          <a:lstStyle/>
          <a:p>
            <a:pPr algn="l"/>
            <a:r>
              <a:rPr lang="pt-BR" sz="3200" b="1" dirty="0" smtClean="0"/>
              <a:t>Parques infantis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027981"/>
            <a:ext cx="8229600" cy="3417243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pt-BR" sz="2400" dirty="0"/>
              <a:t>Serviço de assistência à infância, que envolvia educação 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e </a:t>
            </a:r>
            <a:r>
              <a:rPr lang="pt-BR" sz="2400" dirty="0"/>
              <a:t>saúde (nutrir, educar e recrear)</a:t>
            </a:r>
          </a:p>
          <a:p>
            <a:pPr marL="0" indent="0">
              <a:spcAft>
                <a:spcPts val="600"/>
              </a:spcAft>
              <a:buNone/>
            </a:pPr>
            <a:endParaRPr lang="pt-BR" sz="2400" b="1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pt-BR" b="1" dirty="0" smtClean="0"/>
              <a:t>Década </a:t>
            </a:r>
            <a:r>
              <a:rPr lang="pt-BR" b="1" dirty="0"/>
              <a:t>de </a:t>
            </a:r>
            <a:r>
              <a:rPr lang="pt-BR" b="1" dirty="0" smtClean="0"/>
              <a:t>1970 </a:t>
            </a:r>
            <a:endParaRPr lang="pt-BR" b="1" dirty="0"/>
          </a:p>
          <a:p>
            <a:pPr>
              <a:spcAft>
                <a:spcPts val="600"/>
              </a:spcAft>
            </a:pPr>
            <a:r>
              <a:rPr lang="pt-BR" sz="2400" dirty="0"/>
              <a:t>Recurso para eliminar deficiências nutricionais e</a:t>
            </a:r>
            <a:r>
              <a:rPr lang="pt-BR" sz="2400" b="1" dirty="0"/>
              <a:t> </a:t>
            </a:r>
            <a:r>
              <a:rPr lang="pt-BR" sz="2400" dirty="0"/>
              <a:t>o fracasso escolar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Escolas Municipais de Educação Infantil (4 a 6 anos)</a:t>
            </a:r>
          </a:p>
        </p:txBody>
      </p:sp>
    </p:spTree>
    <p:extLst>
      <p:ext uri="{BB962C8B-B14F-4D97-AF65-F5344CB8AC3E}">
        <p14:creationId xmlns:p14="http://schemas.microsoft.com/office/powerpoint/2010/main" val="316322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755576" y="1268760"/>
            <a:ext cx="7920880" cy="4680520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t-BR" b="1" dirty="0"/>
              <a:t>Integração dos diferentes programas </a:t>
            </a: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em </a:t>
            </a:r>
            <a:r>
              <a:rPr lang="pt-BR" b="1" dirty="0"/>
              <a:t>um mesmo sistema </a:t>
            </a:r>
            <a:r>
              <a:rPr lang="pt-BR" b="1" dirty="0" smtClean="0"/>
              <a:t>educacional</a:t>
            </a:r>
          </a:p>
          <a:p>
            <a:pPr marL="0" indent="0">
              <a:spcAft>
                <a:spcPts val="600"/>
              </a:spcAft>
              <a:buNone/>
            </a:pPr>
            <a:endParaRPr lang="pt-BR" sz="1500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pt-BR" sz="2400" dirty="0" smtClean="0"/>
              <a:t>Constituição </a:t>
            </a:r>
            <a:r>
              <a:rPr lang="pt-BR" sz="2400" dirty="0"/>
              <a:t>de </a:t>
            </a:r>
            <a:r>
              <a:rPr lang="pt-BR" sz="2400" dirty="0" smtClean="0"/>
              <a:t>1988</a:t>
            </a:r>
            <a:endParaRPr lang="pt-BR" sz="2400" dirty="0"/>
          </a:p>
          <a:p>
            <a:pPr marL="0" indent="0">
              <a:spcAft>
                <a:spcPts val="600"/>
              </a:spcAft>
              <a:buNone/>
            </a:pPr>
            <a:r>
              <a:rPr lang="pt-BR" sz="2400" dirty="0" smtClean="0"/>
              <a:t>Capítulo </a:t>
            </a:r>
            <a:r>
              <a:rPr lang="pt-BR" sz="2400" dirty="0"/>
              <a:t>III - DA EDUCAÇÃO, DA CULTURA 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E DO DESPORTE:</a:t>
            </a:r>
          </a:p>
          <a:p>
            <a:pPr marL="400050" lvl="1" indent="0">
              <a:spcAft>
                <a:spcPts val="600"/>
              </a:spcAft>
              <a:buNone/>
            </a:pPr>
            <a:r>
              <a:rPr lang="pt-BR" sz="2000" dirty="0"/>
              <a:t>O dever do Estado com a educação será efetivado mediante </a:t>
            </a: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>a </a:t>
            </a:r>
            <a:r>
              <a:rPr lang="pt-BR" sz="2000" dirty="0"/>
              <a:t>garantia de:</a:t>
            </a:r>
          </a:p>
          <a:p>
            <a:pPr marL="400050" lvl="1" indent="0">
              <a:spcAft>
                <a:spcPts val="600"/>
              </a:spcAft>
              <a:buNone/>
            </a:pPr>
            <a:r>
              <a:rPr lang="pt-BR" sz="2000" dirty="0"/>
              <a:t>IV – atendimento em creche e pré-escola às crianças de 0 a 6 anos </a:t>
            </a: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>de </a:t>
            </a:r>
            <a:r>
              <a:rPr lang="pt-BR" sz="2000" dirty="0"/>
              <a:t>idade.</a:t>
            </a:r>
          </a:p>
          <a:p>
            <a:pPr>
              <a:spcAft>
                <a:spcPts val="600"/>
              </a:spcAft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060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1268760"/>
            <a:ext cx="8229600" cy="4897267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t-BR" sz="2800" b="1" dirty="0"/>
              <a:t>Integração dos diferentes programas em um mesmo sistema educacional implica lidar com...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t-BR" sz="2000" dirty="0" smtClean="0"/>
              <a:t>Diferenças</a:t>
            </a:r>
            <a:r>
              <a:rPr lang="pt-BR" sz="2000" dirty="0"/>
              <a:t>: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000" dirty="0"/>
              <a:t>Terminologia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000" dirty="0"/>
              <a:t>Perfil e formação do corpo profissional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000" dirty="0"/>
              <a:t>Rotinas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000" dirty="0"/>
              <a:t>Critérios de seleção das crianças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000" dirty="0"/>
              <a:t>Faixa etária atendida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000" dirty="0"/>
              <a:t>Tamanho dos grupos de crianças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000" dirty="0"/>
              <a:t>Proporção adulto-criança</a:t>
            </a:r>
          </a:p>
        </p:txBody>
      </p:sp>
    </p:spTree>
    <p:extLst>
      <p:ext uri="{BB962C8B-B14F-4D97-AF65-F5344CB8AC3E}">
        <p14:creationId xmlns:p14="http://schemas.microsoft.com/office/powerpoint/2010/main" val="2176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1268760"/>
            <a:ext cx="7848872" cy="424847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t-BR" sz="3000" b="1" dirty="0"/>
              <a:t>Integração dos diferentes programas em </a:t>
            </a:r>
            <a:r>
              <a:rPr lang="pt-BR" sz="3000" b="1" dirty="0" smtClean="0"/>
              <a:t/>
            </a:r>
            <a:br>
              <a:rPr lang="pt-BR" sz="3000" b="1" dirty="0" smtClean="0"/>
            </a:br>
            <a:r>
              <a:rPr lang="pt-BR" sz="3000" b="1" dirty="0" smtClean="0"/>
              <a:t>um mesmo </a:t>
            </a:r>
            <a:r>
              <a:rPr lang="pt-BR" sz="3000" b="1" dirty="0"/>
              <a:t>sistema implica lidar com diferentes </a:t>
            </a:r>
            <a:r>
              <a:rPr lang="pt-BR" sz="3000" b="1" dirty="0" smtClean="0"/>
              <a:t>bases </a:t>
            </a:r>
            <a:r>
              <a:rPr lang="pt-BR" sz="3000" b="1" dirty="0"/>
              <a:t>ideológicas gerando</a:t>
            </a:r>
            <a:r>
              <a:rPr lang="pt-BR" sz="3000" b="1" dirty="0" smtClean="0"/>
              <a:t>:</a:t>
            </a:r>
          </a:p>
          <a:p>
            <a:pPr marL="0" indent="0">
              <a:spcAft>
                <a:spcPts val="600"/>
              </a:spcAft>
              <a:buNone/>
            </a:pPr>
            <a:endParaRPr lang="pt-BR" sz="1600" b="1" dirty="0"/>
          </a:p>
          <a:p>
            <a:pPr>
              <a:spcAft>
                <a:spcPts val="600"/>
              </a:spcAft>
            </a:pPr>
            <a:r>
              <a:rPr lang="pt-BR" sz="2400" dirty="0" smtClean="0"/>
              <a:t>Diferentes </a:t>
            </a:r>
            <a:r>
              <a:rPr lang="pt-BR" sz="2400" dirty="0"/>
              <a:t>expectativas quanto aos objetivos, função 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e </a:t>
            </a:r>
            <a:r>
              <a:rPr lang="pt-BR" sz="2400" dirty="0"/>
              <a:t>estrutura de funcionamento das instituições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Diferentes expectativas quanto ao perfil profissional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Diferentes projetos de formação do profissional 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da </a:t>
            </a:r>
            <a:r>
              <a:rPr lang="pt-BR" sz="2400" dirty="0"/>
              <a:t>Educação Infantil</a:t>
            </a:r>
          </a:p>
        </p:txBody>
      </p:sp>
    </p:spTree>
    <p:extLst>
      <p:ext uri="{BB962C8B-B14F-4D97-AF65-F5344CB8AC3E}">
        <p14:creationId xmlns:p14="http://schemas.microsoft.com/office/powerpoint/2010/main" val="320420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1484784"/>
            <a:ext cx="7560840" cy="4536504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t-BR" sz="3600" b="1" dirty="0"/>
              <a:t>Lei de Diretrizes e Bases / LDB </a:t>
            </a:r>
            <a:r>
              <a:rPr lang="pt-BR" sz="3600" b="1" dirty="0" smtClean="0"/>
              <a:t>4.024/61</a:t>
            </a:r>
          </a:p>
          <a:p>
            <a:pPr marL="0" indent="0">
              <a:spcAft>
                <a:spcPts val="600"/>
              </a:spcAft>
              <a:buNone/>
            </a:pPr>
            <a:endParaRPr lang="pt-BR" sz="1600" b="1" dirty="0"/>
          </a:p>
          <a:p>
            <a:pPr>
              <a:spcAft>
                <a:spcPts val="600"/>
              </a:spcAft>
            </a:pPr>
            <a:r>
              <a:rPr lang="pt-BR" sz="2600" dirty="0" smtClean="0"/>
              <a:t>Art</a:t>
            </a:r>
            <a:r>
              <a:rPr lang="pt-BR" sz="2600" dirty="0"/>
              <a:t>. 23 – A Educação Pré-primária destina-se aos </a:t>
            </a:r>
            <a:r>
              <a:rPr lang="pt-BR" sz="2600" dirty="0" smtClean="0"/>
              <a:t>menores até </a:t>
            </a:r>
            <a:r>
              <a:rPr lang="pt-BR" sz="2600" dirty="0"/>
              <a:t>7 anos e será ministrada em escolas maternais ou </a:t>
            </a:r>
            <a:r>
              <a:rPr lang="pt-BR" sz="2600" dirty="0" smtClean="0"/>
              <a:t>jardins de </a:t>
            </a:r>
            <a:r>
              <a:rPr lang="pt-BR" sz="2600" dirty="0"/>
              <a:t>infância.</a:t>
            </a:r>
          </a:p>
          <a:p>
            <a:pPr>
              <a:spcAft>
                <a:spcPts val="600"/>
              </a:spcAft>
            </a:pPr>
            <a:r>
              <a:rPr lang="pt-BR" sz="2600" dirty="0"/>
              <a:t>Art. 24 – As empresas que tenham a seu serviço mães </a:t>
            </a:r>
            <a:r>
              <a:rPr lang="pt-BR" sz="2600" dirty="0" smtClean="0"/>
              <a:t>de </a:t>
            </a:r>
            <a:r>
              <a:rPr lang="pt-BR" sz="2600" dirty="0"/>
              <a:t>menores de 7 anos serão estimuladas a organizar e manter</a:t>
            </a:r>
            <a:r>
              <a:rPr lang="pt-BR" sz="2600" dirty="0" smtClean="0"/>
              <a:t>, por </a:t>
            </a:r>
            <a:r>
              <a:rPr lang="pt-BR" sz="2600" dirty="0"/>
              <a:t>iniciativa própria ou em cooperação com os poderes públicos, instituições de Educação Pré-primária.</a:t>
            </a:r>
          </a:p>
        </p:txBody>
      </p:sp>
    </p:spTree>
    <p:extLst>
      <p:ext uri="{BB962C8B-B14F-4D97-AF65-F5344CB8AC3E}">
        <p14:creationId xmlns:p14="http://schemas.microsoft.com/office/powerpoint/2010/main" val="283638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1551505"/>
            <a:ext cx="8229600" cy="3893719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t-BR" sz="3600" b="1" dirty="0"/>
              <a:t>LDB </a:t>
            </a:r>
            <a:r>
              <a:rPr lang="pt-BR" sz="3600" b="1" dirty="0" smtClean="0"/>
              <a:t>5.692/71 </a:t>
            </a:r>
            <a:endParaRPr lang="pt-BR" sz="3600" b="1" dirty="0"/>
          </a:p>
          <a:p>
            <a:pPr>
              <a:spcAft>
                <a:spcPts val="600"/>
              </a:spcAft>
            </a:pPr>
            <a:r>
              <a:rPr lang="pt-BR" sz="2400" dirty="0"/>
              <a:t>Art. 19 – Para o ingresso no Ensino de 1º grau, deverá o aluno ter a idade mínima de 7 anos.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t-BR" sz="2400" dirty="0"/>
              <a:t>§ 1º – As normas de cada sistema disporão sobre a possibilidade de ingresso no Ensino de 1º grau de alunos com menos de 7 anos de idade.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t-BR" sz="2400" dirty="0"/>
              <a:t>§ 2º – Os sistemas de ensino velarão para que as crianças de idade inferior a 7 anos recebam conveniente educação em escolas maternais, jardins de infância e instituições equivalentes.</a:t>
            </a:r>
          </a:p>
        </p:txBody>
      </p:sp>
    </p:spTree>
    <p:extLst>
      <p:ext uri="{BB962C8B-B14F-4D97-AF65-F5344CB8AC3E}">
        <p14:creationId xmlns:p14="http://schemas.microsoft.com/office/powerpoint/2010/main" val="170263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1556792"/>
            <a:ext cx="7128792" cy="4464496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t-BR" sz="3600" b="1" dirty="0"/>
              <a:t>LDB </a:t>
            </a:r>
            <a:r>
              <a:rPr lang="pt-BR" sz="3600" b="1" dirty="0" smtClean="0"/>
              <a:t>9.394/96</a:t>
            </a:r>
            <a:endParaRPr lang="pt-BR" sz="3600" b="1" dirty="0"/>
          </a:p>
          <a:p>
            <a:pPr>
              <a:spcAft>
                <a:spcPts val="600"/>
              </a:spcAft>
            </a:pPr>
            <a:endParaRPr lang="pt-BR" sz="2400" dirty="0" smtClean="0"/>
          </a:p>
          <a:p>
            <a:pPr>
              <a:spcAft>
                <a:spcPts val="600"/>
              </a:spcAft>
            </a:pPr>
            <a:r>
              <a:rPr lang="pt-BR" sz="2400" dirty="0" smtClean="0"/>
              <a:t>Art</a:t>
            </a:r>
            <a:r>
              <a:rPr lang="pt-BR" sz="2400" dirty="0"/>
              <a:t>. 21 – A educação escolar compõe-se de:</a:t>
            </a:r>
          </a:p>
          <a:p>
            <a:pPr marL="400050" lvl="1" indent="0">
              <a:buNone/>
            </a:pPr>
            <a:r>
              <a:rPr lang="pt-BR" sz="2400" dirty="0"/>
              <a:t>I – Educação Básica, formada pela Educação Infantil, 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Ensino </a:t>
            </a:r>
            <a:r>
              <a:rPr lang="pt-BR" sz="2400" dirty="0"/>
              <a:t>Fundamental e Ensino Médio;</a:t>
            </a:r>
          </a:p>
          <a:p>
            <a:pPr marL="400050" lvl="1" indent="0">
              <a:buNone/>
            </a:pPr>
            <a:r>
              <a:rPr lang="pt-BR" sz="2400" dirty="0"/>
              <a:t>II – Educação Superior.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2326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92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95536" y="1484784"/>
            <a:ext cx="8424936" cy="4608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LDB 9.394/96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 EDUCAÇÃO INFANTIL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indent="-268288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/>
              <a:t>Art. 29 – A Educação Infantil, primeira etapa da Educação Básica, tem como finalidade o desenvolvimento integral da criança de até 6 anos de idade, em seus aspectos físico, psicológico, intelectual e social, complementando a ação </a:t>
            </a:r>
            <a:br>
              <a:rPr lang="pt-BR" sz="2400" dirty="0" smtClean="0"/>
            </a:br>
            <a:r>
              <a:rPr lang="pt-BR" sz="2400" dirty="0" smtClean="0"/>
              <a:t>da família e da comunidade.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26687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1484784"/>
            <a:ext cx="7848872" cy="4392488"/>
          </a:xfrm>
        </p:spPr>
        <p:txBody>
          <a:bodyPr>
            <a:noAutofit/>
          </a:bodyPr>
          <a:lstStyle/>
          <a:p>
            <a:pPr marL="0" indent="0">
              <a:spcBef>
                <a:spcPts val="528"/>
              </a:spcBef>
              <a:spcAft>
                <a:spcPts val="600"/>
              </a:spcAft>
              <a:buNone/>
            </a:pPr>
            <a:r>
              <a:rPr lang="pt-BR" sz="3600" b="1" dirty="0"/>
              <a:t>LDB </a:t>
            </a:r>
            <a:r>
              <a:rPr lang="pt-BR" sz="3600" b="1" dirty="0" smtClean="0"/>
              <a:t>9.394/96</a:t>
            </a:r>
            <a:endParaRPr lang="pt-BR" sz="3600" b="1" dirty="0"/>
          </a:p>
          <a:p>
            <a:pPr marL="0" indent="0">
              <a:spcBef>
                <a:spcPts val="528"/>
              </a:spcBef>
              <a:spcAft>
                <a:spcPts val="600"/>
              </a:spcAft>
              <a:buNone/>
            </a:pPr>
            <a:endParaRPr lang="pt-BR" sz="1000" dirty="0" smtClean="0"/>
          </a:p>
          <a:p>
            <a:pPr marL="0" indent="0">
              <a:spcBef>
                <a:spcPts val="528"/>
              </a:spcBef>
              <a:spcAft>
                <a:spcPts val="600"/>
              </a:spcAft>
              <a:buNone/>
            </a:pPr>
            <a:r>
              <a:rPr lang="pt-BR" sz="2400" dirty="0" smtClean="0"/>
              <a:t>DA </a:t>
            </a:r>
            <a:r>
              <a:rPr lang="pt-BR" sz="2400" dirty="0"/>
              <a:t>EDUCAÇÃO INFANTIL </a:t>
            </a:r>
            <a:endParaRPr lang="pt-BR" sz="2400" dirty="0" smtClean="0"/>
          </a:p>
          <a:p>
            <a:pPr marL="0" indent="0">
              <a:spcBef>
                <a:spcPts val="528"/>
              </a:spcBef>
              <a:spcAft>
                <a:spcPts val="600"/>
              </a:spcAft>
              <a:buNone/>
            </a:pPr>
            <a:endParaRPr lang="pt-BR" sz="1000" dirty="0"/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pt-BR" sz="2400" dirty="0" smtClean="0"/>
              <a:t>Art</a:t>
            </a:r>
            <a:r>
              <a:rPr lang="pt-BR" sz="2400" dirty="0"/>
              <a:t>. 30 – A Educação Infantil será oferecida em: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400" dirty="0" smtClean="0"/>
              <a:t>    I </a:t>
            </a:r>
            <a:r>
              <a:rPr lang="pt-BR" sz="2400" dirty="0"/>
              <a:t>– </a:t>
            </a:r>
            <a:r>
              <a:rPr lang="pt-BR" sz="2400" dirty="0" smtClean="0"/>
              <a:t>Creches</a:t>
            </a:r>
            <a:r>
              <a:rPr lang="pt-BR" sz="2400" dirty="0"/>
              <a:t>, ou entidades equivalentes, para crianças 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    de até </a:t>
            </a:r>
            <a:r>
              <a:rPr lang="pt-BR" sz="2400" dirty="0"/>
              <a:t>3</a:t>
            </a:r>
            <a:r>
              <a:rPr lang="pt-BR" sz="2400" dirty="0" smtClean="0"/>
              <a:t> </a:t>
            </a:r>
            <a:r>
              <a:rPr lang="pt-BR" sz="2400" dirty="0"/>
              <a:t>anos de idade;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2400" dirty="0" smtClean="0"/>
              <a:t>    II </a:t>
            </a:r>
            <a:r>
              <a:rPr lang="pt-BR" sz="2400" dirty="0"/>
              <a:t>– </a:t>
            </a:r>
            <a:r>
              <a:rPr lang="pt-BR" sz="2400" dirty="0" smtClean="0"/>
              <a:t>Pré-escolas</a:t>
            </a:r>
            <a:r>
              <a:rPr lang="pt-BR" sz="2400" dirty="0"/>
              <a:t>, para as crianças de </a:t>
            </a:r>
            <a:r>
              <a:rPr lang="pt-BR" sz="2400" dirty="0" smtClean="0"/>
              <a:t>4 a 6 anos de </a:t>
            </a:r>
            <a:r>
              <a:rPr lang="pt-BR" sz="2400" dirty="0"/>
              <a:t>idade.</a:t>
            </a:r>
          </a:p>
        </p:txBody>
      </p:sp>
    </p:spTree>
    <p:extLst>
      <p:ext uri="{BB962C8B-B14F-4D97-AF65-F5344CB8AC3E}">
        <p14:creationId xmlns:p14="http://schemas.microsoft.com/office/powerpoint/2010/main" val="143157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755576" y="1484784"/>
            <a:ext cx="7848872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LDB 9.394/96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 EDUCAÇÃO INFANTIL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indent="-268288">
              <a:spcBef>
                <a:spcPts val="528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2400" dirty="0" smtClean="0"/>
              <a:t>Art. 31 – Na Educação Infantil, a avaliação far-se-á mediante acompanhamento e registro de seu desenvolvimento, sem o objetivo de promoção, mesmo para o acesso ao Ensino Fundamental.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1835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556792"/>
            <a:ext cx="8229600" cy="432048"/>
          </a:xfrm>
        </p:spPr>
        <p:txBody>
          <a:bodyPr>
            <a:noAutofit/>
          </a:bodyPr>
          <a:lstStyle/>
          <a:p>
            <a:pPr algn="l"/>
            <a:r>
              <a:rPr lang="pt-BR" sz="3600" b="1" dirty="0" smtClean="0"/>
              <a:t>Questões: 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316013"/>
            <a:ext cx="7632848" cy="3417243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pt-BR" sz="2400" dirty="0" smtClean="0"/>
              <a:t>Qual </a:t>
            </a:r>
            <a:r>
              <a:rPr lang="pt-BR" sz="2400" dirty="0"/>
              <a:t>é hoje a principal função da escola para crianças 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de </a:t>
            </a:r>
            <a:r>
              <a:rPr lang="pt-BR" sz="2400" dirty="0"/>
              <a:t>0 a 3 anos (Creches, Centros de Educação</a:t>
            </a:r>
            <a:r>
              <a:rPr lang="pt-BR" sz="2400" b="1" dirty="0"/>
              <a:t> </a:t>
            </a:r>
            <a:r>
              <a:rPr lang="pt-BR" sz="2400" dirty="0"/>
              <a:t>Infantil)? 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A quem a creche deve beneficiar?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Qual é o papel do educador (auxiliar e professora) 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no </a:t>
            </a:r>
            <a:r>
              <a:rPr lang="pt-BR" sz="2400" dirty="0"/>
              <a:t>cuidado </a:t>
            </a:r>
            <a:r>
              <a:rPr lang="pt-BR" sz="2400" dirty="0" smtClean="0"/>
              <a:t>e </a:t>
            </a:r>
            <a:r>
              <a:rPr lang="pt-BR" sz="2400" dirty="0"/>
              <a:t>na educação das crianças pequenas?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Qual o papel da família, em especial da mãe e do pai, 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no </a:t>
            </a:r>
            <a:r>
              <a:rPr lang="pt-BR" sz="2400" dirty="0"/>
              <a:t>cuidado e educação das crianças pequenas? </a:t>
            </a:r>
          </a:p>
        </p:txBody>
      </p:sp>
    </p:spTree>
    <p:extLst>
      <p:ext uri="{BB962C8B-B14F-4D97-AF65-F5344CB8AC3E}">
        <p14:creationId xmlns:p14="http://schemas.microsoft.com/office/powerpoint/2010/main" val="230242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1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77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ERRATA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Pag. 11  item 7</a:t>
            </a:r>
          </a:p>
          <a:p>
            <a:pPr marL="0" indent="0">
              <a:buNone/>
            </a:pPr>
            <a:r>
              <a:rPr lang="pt-BR" dirty="0" smtClean="0"/>
              <a:t>Valorizar a brincadeira como principal forma de </a:t>
            </a:r>
            <a:r>
              <a:rPr lang="pt-BR" b="1" u="sng" dirty="0" smtClean="0">
                <a:solidFill>
                  <a:srgbClr val="FF0000"/>
                </a:solidFill>
              </a:rPr>
              <a:t>expressão</a:t>
            </a:r>
            <a:r>
              <a:rPr lang="pt-BR" dirty="0" smtClean="0"/>
              <a:t> da criança na Primeiríssima Infância.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3289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ERRATA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Pag. 14 segundo item</a:t>
            </a:r>
          </a:p>
          <a:p>
            <a:pPr marL="0" indent="0">
              <a:buNone/>
            </a:pPr>
            <a:r>
              <a:rPr lang="pt-BR" dirty="0" smtClean="0"/>
              <a:t>Organizam (</a:t>
            </a:r>
            <a:r>
              <a:rPr lang="pt-BR" dirty="0" smtClean="0">
                <a:solidFill>
                  <a:srgbClr val="FF0000"/>
                </a:solidFill>
              </a:rPr>
              <a:t>excluir espaços</a:t>
            </a:r>
            <a:r>
              <a:rPr lang="pt-BR" dirty="0" smtClean="0"/>
              <a:t>) ambientes que favorecem a aprendizagem</a:t>
            </a:r>
            <a:r>
              <a:rPr lang="pt-BR" strike="sngStrike" dirty="0" smtClean="0"/>
              <a:t> e o desenvolvimento das crianças....</a:t>
            </a:r>
            <a:endParaRPr lang="pt-BR" strike="sngStrike" dirty="0"/>
          </a:p>
        </p:txBody>
      </p:sp>
    </p:spTree>
    <p:extLst>
      <p:ext uri="{BB962C8B-B14F-4D97-AF65-F5344CB8AC3E}">
        <p14:creationId xmlns:p14="http://schemas.microsoft.com/office/powerpoint/2010/main" val="93552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ERRATA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Pag. 20 no primeiro parágrafo linha 10 onde se lê estimulação mais individualizada...trocar para </a:t>
            </a:r>
            <a:r>
              <a:rPr lang="pt-BR" dirty="0" smtClean="0">
                <a:solidFill>
                  <a:srgbClr val="FF0000"/>
                </a:solidFill>
              </a:rPr>
              <a:t>atenção </a:t>
            </a:r>
            <a:r>
              <a:rPr lang="pt-BR" dirty="0" smtClean="0">
                <a:solidFill>
                  <a:schemeClr val="accent3">
                    <a:lumMod val="50000"/>
                  </a:schemeClr>
                </a:solidFill>
              </a:rPr>
              <a:t>mais individualizada..</a:t>
            </a:r>
            <a:endParaRPr lang="pt-BR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7760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ERRATA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/>
              <a:t>Pag.28 na linha 5 onde se lê vivências felizes (</a:t>
            </a:r>
            <a:r>
              <a:rPr lang="pt-BR" dirty="0" smtClean="0">
                <a:solidFill>
                  <a:srgbClr val="FF0000"/>
                </a:solidFill>
              </a:rPr>
              <a:t>excluir felizes</a:t>
            </a:r>
            <a:r>
              <a:rPr lang="pt-BR" dirty="0" smtClean="0"/>
              <a:t>.</a:t>
            </a:r>
          </a:p>
          <a:p>
            <a:pPr marL="0" indent="0">
              <a:buNone/>
            </a:pPr>
            <a:r>
              <a:rPr lang="pt-BR" dirty="0" smtClean="0"/>
              <a:t>Pag. 32 </a:t>
            </a:r>
            <a:r>
              <a:rPr lang="pt-BR" dirty="0" smtClean="0">
                <a:solidFill>
                  <a:srgbClr val="FF0000"/>
                </a:solidFill>
              </a:rPr>
              <a:t>excluir a palavra feliz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das linhas 12 e 16.</a:t>
            </a:r>
          </a:p>
          <a:p>
            <a:pPr marL="0" indent="0">
              <a:buNone/>
            </a:pPr>
            <a:r>
              <a:rPr lang="pt-BR" dirty="0" smtClean="0">
                <a:solidFill>
                  <a:srgbClr val="0070C0"/>
                </a:solidFill>
              </a:rPr>
              <a:t>OBS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: a proposta é relembrar momentos da infância e estes podem ser felizes ou infelizes</a:t>
            </a:r>
            <a:endParaRPr lang="pt-B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12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ERRATA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 err="1" smtClean="0"/>
              <a:t>Pags</a:t>
            </a:r>
            <a:r>
              <a:rPr lang="pt-BR" dirty="0" smtClean="0"/>
              <a:t>. 33 e 34 no quadro de atividades excluir a  palavra  FECHO e inserir </a:t>
            </a:r>
            <a:r>
              <a:rPr lang="pt-BR" dirty="0" smtClean="0">
                <a:solidFill>
                  <a:srgbClr val="FF0000"/>
                </a:solidFill>
              </a:rPr>
              <a:t>Síntese realizada pelo formador</a:t>
            </a:r>
          </a:p>
          <a:p>
            <a:pPr marL="0" indent="0">
              <a:buNone/>
            </a:pP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Pag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41  item 5 repetição da pag. 40 </a:t>
            </a:r>
            <a:r>
              <a:rPr lang="pt-BR" dirty="0" smtClean="0">
                <a:solidFill>
                  <a:srgbClr val="FF0000"/>
                </a:solidFill>
              </a:rPr>
              <a:t>excluir</a:t>
            </a:r>
          </a:p>
          <a:p>
            <a:pPr marL="0" indent="0">
              <a:buNone/>
            </a:pPr>
            <a:r>
              <a:rPr lang="pt-BR" dirty="0" smtClean="0"/>
              <a:t>Pag.40 coluna da esquerda item 2 trocar pelo título do item 5 </a:t>
            </a:r>
            <a:r>
              <a:rPr lang="pt-BR" dirty="0" err="1" smtClean="0"/>
              <a:t>pag</a:t>
            </a:r>
            <a:r>
              <a:rPr lang="pt-BR" dirty="0" smtClean="0"/>
              <a:t> 41 Vivenciando o modo como as crianças aprendem</a:t>
            </a:r>
          </a:p>
        </p:txBody>
      </p:sp>
    </p:spTree>
    <p:extLst>
      <p:ext uri="{BB962C8B-B14F-4D97-AF65-F5344CB8AC3E}">
        <p14:creationId xmlns:p14="http://schemas.microsoft.com/office/powerpoint/2010/main" val="1655048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1072" y="2204864"/>
            <a:ext cx="8352928" cy="1939470"/>
          </a:xfrm>
        </p:spPr>
        <p:txBody>
          <a:bodyPr/>
          <a:lstStyle/>
          <a:p>
            <a:pPr algn="l"/>
            <a:r>
              <a:rPr lang="pt-BR" b="1" dirty="0" smtClean="0">
                <a:latin typeface="Giltus T (Corpo)"/>
              </a:rPr>
              <a:t>A história da </a:t>
            </a:r>
            <a:br>
              <a:rPr lang="pt-BR" b="1" dirty="0" smtClean="0">
                <a:latin typeface="Giltus T (Corpo)"/>
              </a:rPr>
            </a:br>
            <a:r>
              <a:rPr lang="pt-BR" b="1" dirty="0" smtClean="0">
                <a:latin typeface="Giltus T (Corpo)"/>
              </a:rPr>
              <a:t>Educação </a:t>
            </a:r>
            <a:r>
              <a:rPr lang="pt-BR" b="1" dirty="0">
                <a:latin typeface="Giltus T (Corpo)"/>
              </a:rPr>
              <a:t>I</a:t>
            </a:r>
            <a:r>
              <a:rPr lang="pt-BR" b="1" dirty="0" smtClean="0">
                <a:latin typeface="Giltus T (Corpo)"/>
              </a:rPr>
              <a:t>nfantil </a:t>
            </a:r>
            <a:br>
              <a:rPr lang="pt-BR" b="1" dirty="0" smtClean="0">
                <a:latin typeface="Giltus T (Corpo)"/>
              </a:rPr>
            </a:br>
            <a:r>
              <a:rPr lang="pt-BR" b="1" dirty="0" smtClean="0">
                <a:latin typeface="Giltus T (Corpo)"/>
              </a:rPr>
              <a:t>brasileira </a:t>
            </a:r>
            <a:br>
              <a:rPr lang="pt-BR" b="1" dirty="0" smtClean="0">
                <a:latin typeface="Giltus T (Corpo)"/>
              </a:rPr>
            </a:br>
            <a:r>
              <a:rPr lang="pt-BR" b="1" dirty="0" smtClean="0">
                <a:latin typeface="Giltus T (Corpo)"/>
              </a:rPr>
              <a:t>no século XX   </a:t>
            </a:r>
            <a:endParaRPr lang="pt-BR" dirty="0">
              <a:latin typeface="Giltus T (Corpo)"/>
            </a:endParaRPr>
          </a:p>
        </p:txBody>
      </p:sp>
    </p:spTree>
    <p:extLst>
      <p:ext uri="{BB962C8B-B14F-4D97-AF65-F5344CB8AC3E}">
        <p14:creationId xmlns:p14="http://schemas.microsoft.com/office/powerpoint/2010/main" val="175312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806896" y="1628800"/>
            <a:ext cx="8229600" cy="432048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t-BR" b="1" dirty="0"/>
              <a:t>Origem das instituições de Educação </a:t>
            </a:r>
            <a:r>
              <a:rPr lang="pt-BR" b="1" dirty="0" smtClean="0"/>
              <a:t>Infantil</a:t>
            </a:r>
          </a:p>
          <a:p>
            <a:pPr marL="0" indent="0">
              <a:spcAft>
                <a:spcPts val="600"/>
              </a:spcAft>
              <a:buNone/>
            </a:pPr>
            <a:endParaRPr lang="pt-BR" sz="1500" b="1" dirty="0"/>
          </a:p>
          <a:p>
            <a:pPr>
              <a:spcAft>
                <a:spcPts val="600"/>
              </a:spcAft>
            </a:pPr>
            <a:r>
              <a:rPr lang="pt-BR" sz="2400" dirty="0"/>
              <a:t>O atendimento à criança pequena fundamenta-se em concepções diferentes sobre a finalidade social das diferentes instituições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Creches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Jardins de infância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Parques Infantis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54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MCSV-cad-1">
  <a:themeElements>
    <a:clrScheme name="Personalizada 2">
      <a:dk1>
        <a:srgbClr val="006600"/>
      </a:dk1>
      <a:lt1>
        <a:sysClr val="window" lastClr="FFFFFF"/>
      </a:lt1>
      <a:dk2>
        <a:srgbClr val="008000"/>
      </a:dk2>
      <a:lt2>
        <a:srgbClr val="D4F4D4"/>
      </a:lt2>
      <a:accent1>
        <a:srgbClr val="008000"/>
      </a:accent1>
      <a:accent2>
        <a:srgbClr val="00B050"/>
      </a:accent2>
      <a:accent3>
        <a:srgbClr val="92D050"/>
      </a:accent3>
      <a:accent4>
        <a:srgbClr val="00B050"/>
      </a:accent4>
      <a:accent5>
        <a:srgbClr val="92D050"/>
      </a:accent5>
      <a:accent6>
        <a:srgbClr val="D4F4D4"/>
      </a:accent6>
      <a:hlink>
        <a:srgbClr val="0000FF"/>
      </a:hlink>
      <a:folHlink>
        <a:srgbClr val="800080"/>
      </a:folHlink>
    </a:clrScheme>
    <a:fontScheme name="FMCSV">
      <a:majorFont>
        <a:latin typeface="Giltus T"/>
        <a:ea typeface=""/>
        <a:cs typeface=""/>
      </a:majorFont>
      <a:minorFont>
        <a:latin typeface="Giltus 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09BAB3BD2224743B6EF5397A66B48AD" ma:contentTypeVersion="2" ma:contentTypeDescription="Crie um novo documento." ma:contentTypeScope="" ma:versionID="dac9d97bd648a9ec7ff4675a026621c7">
  <xsd:schema xmlns:xsd="http://www.w3.org/2001/XMLSchema" xmlns:xs="http://www.w3.org/2001/XMLSchema" xmlns:p="http://schemas.microsoft.com/office/2006/metadata/properties" xmlns:ns2="6598ee8c-1884-4c21-a6b8-cf14843f5453" targetNamespace="http://schemas.microsoft.com/office/2006/metadata/properties" ma:root="true" ma:fieldsID="cd0686a7be303f19adc6a84cb31e2ebf" ns2:_="">
    <xsd:import namespace="6598ee8c-1884-4c21-a6b8-cf14843f545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8ee8c-1884-4c21-a6b8-cf14843f545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F7340B-29F7-4637-99B7-10950DD8E9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98ee8c-1884-4c21-a6b8-cf14843f54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EE99A7-6540-4404-9937-8AF89A36F613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6598ee8c-1884-4c21-a6b8-cf14843f5453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536C9F1-3E24-46C6-AA5B-CFB49D43CB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FMCSV-cad-1</Template>
  <TotalTime>1064</TotalTime>
  <Words>673</Words>
  <Application>Microsoft Office PowerPoint</Application>
  <PresentationFormat>Apresentação na tela (4:3)</PresentationFormat>
  <Paragraphs>99</Paragraphs>
  <Slides>25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FMCSV-cad-1</vt:lpstr>
      <vt:lpstr>Apresentação do PowerPoint</vt:lpstr>
      <vt:lpstr>Apresentação do PowerPoint</vt:lpstr>
      <vt:lpstr>ERRATA </vt:lpstr>
      <vt:lpstr>ERRATA </vt:lpstr>
      <vt:lpstr>ERRATA </vt:lpstr>
      <vt:lpstr>ERRATA </vt:lpstr>
      <vt:lpstr>ERRATA </vt:lpstr>
      <vt:lpstr>A história da  Educação Infantil  brasileira  no século XX   </vt:lpstr>
      <vt:lpstr>Apresentação do PowerPoint</vt:lpstr>
      <vt:lpstr>Creches em 1899</vt:lpstr>
      <vt:lpstr>Jardins de infância em 1875</vt:lpstr>
      <vt:lpstr>Parques infantis em 1935</vt:lpstr>
      <vt:lpstr>Parques infantis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Questões: 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SilviaFA</dc:creator>
  <cp:lastModifiedBy>Maria Helena</cp:lastModifiedBy>
  <cp:revision>68</cp:revision>
  <dcterms:created xsi:type="dcterms:W3CDTF">2014-03-06T15:28:41Z</dcterms:created>
  <dcterms:modified xsi:type="dcterms:W3CDTF">2016-06-14T21:01:25Z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0x010100809BAB3BD2224743B6EF5397A66B48AD</vt:lpwstr>
  </property>
</Properties>
</file>