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7" r:id="rId2"/>
    <p:sldId id="276" r:id="rId3"/>
    <p:sldId id="278" r:id="rId4"/>
    <p:sldId id="280" r:id="rId5"/>
    <p:sldId id="282" r:id="rId6"/>
    <p:sldId id="283" r:id="rId7"/>
    <p:sldId id="284" r:id="rId8"/>
    <p:sldId id="299" r:id="rId9"/>
    <p:sldId id="300" r:id="rId10"/>
    <p:sldId id="301" r:id="rId11"/>
    <p:sldId id="285" r:id="rId12"/>
    <p:sldId id="302" r:id="rId13"/>
    <p:sldId id="286" r:id="rId14"/>
    <p:sldId id="287" r:id="rId15"/>
    <p:sldId id="303" r:id="rId16"/>
    <p:sldId id="304" r:id="rId17"/>
    <p:sldId id="257" r:id="rId18"/>
    <p:sldId id="263" r:id="rId19"/>
    <p:sldId id="264" r:id="rId20"/>
    <p:sldId id="265" r:id="rId21"/>
    <p:sldId id="258" r:id="rId22"/>
    <p:sldId id="262" r:id="rId23"/>
    <p:sldId id="259" r:id="rId24"/>
    <p:sldId id="261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CF82D-56B4-437C-AC59-CAAA1C1616CE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1343491-8113-4D62-99DF-2B2132D6C420}">
      <dgm:prSet custT="1"/>
      <dgm:spPr/>
      <dgm:t>
        <a:bodyPr/>
        <a:lstStyle/>
        <a:p>
          <a:pPr rtl="0"/>
          <a:r>
            <a:rPr lang="pt-B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Anova</a:t>
          </a:r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simples (</a:t>
          </a:r>
          <a:r>
            <a:rPr lang="pt-B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one-way</a:t>
          </a:r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)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730A853A-BE6A-4BC1-AE90-AF71E255B097}" type="parTrans" cxnId="{99C4E3EA-9BC9-46AF-AB93-882A74C62906}">
      <dgm:prSet/>
      <dgm:spPr/>
      <dgm:t>
        <a:bodyPr/>
        <a:lstStyle/>
        <a:p>
          <a:endParaRPr lang="pt-BR">
            <a:latin typeface="Comic Sans MS" pitchFamily="66" charset="0"/>
          </a:endParaRPr>
        </a:p>
      </dgm:t>
    </dgm:pt>
    <dgm:pt modelId="{71F43E4D-8198-4D55-A8D7-42ADBBBBFF35}" type="sibTrans" cxnId="{99C4E3EA-9BC9-46AF-AB93-882A74C62906}">
      <dgm:prSet/>
      <dgm:spPr/>
      <dgm:t>
        <a:bodyPr/>
        <a:lstStyle/>
        <a:p>
          <a:endParaRPr lang="pt-BR">
            <a:latin typeface="Comic Sans MS" pitchFamily="66" charset="0"/>
          </a:endParaRPr>
        </a:p>
      </dgm:t>
    </dgm:pt>
    <dgm:pt modelId="{1B8C7AE3-B3B5-4A00-A4BB-843565838918}">
      <dgm:prSet custT="1"/>
      <dgm:spPr/>
      <dgm:t>
        <a:bodyPr/>
        <a:lstStyle/>
        <a:p>
          <a:pPr rtl="0"/>
          <a:r>
            <a:rPr lang="pt-B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Anova</a:t>
          </a:r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fatorial (</a:t>
          </a:r>
          <a:r>
            <a:rPr lang="pt-B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two-way</a:t>
          </a:r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)</a:t>
          </a:r>
          <a:endParaRPr lang="pt-BR" sz="2400" dirty="0">
            <a:latin typeface="Comic Sans MS" pitchFamily="66" charset="0"/>
          </a:endParaRPr>
        </a:p>
      </dgm:t>
    </dgm:pt>
    <dgm:pt modelId="{CE174497-33E9-47A5-92FF-B6A5389EA600}" type="parTrans" cxnId="{EBB2D300-C27D-4635-8DE4-0A2007EA1102}">
      <dgm:prSet/>
      <dgm:spPr/>
      <dgm:t>
        <a:bodyPr/>
        <a:lstStyle/>
        <a:p>
          <a:endParaRPr lang="pt-BR">
            <a:latin typeface="Comic Sans MS" pitchFamily="66" charset="0"/>
          </a:endParaRPr>
        </a:p>
      </dgm:t>
    </dgm:pt>
    <dgm:pt modelId="{462B8DE4-E80F-47D0-92BC-7352BEE69906}" type="sibTrans" cxnId="{EBB2D300-C27D-4635-8DE4-0A2007EA1102}">
      <dgm:prSet/>
      <dgm:spPr/>
      <dgm:t>
        <a:bodyPr/>
        <a:lstStyle/>
        <a:p>
          <a:endParaRPr lang="pt-BR">
            <a:latin typeface="Comic Sans MS" pitchFamily="66" charset="0"/>
          </a:endParaRPr>
        </a:p>
      </dgm:t>
    </dgm:pt>
    <dgm:pt modelId="{D5130D02-920C-4E74-84B8-C75A836CA6BF}">
      <dgm:prSet custT="1"/>
      <dgm:spPr/>
      <dgm:t>
        <a:bodyPr/>
        <a:lstStyle/>
        <a:p>
          <a:pPr rtl="0"/>
          <a:r>
            <a:rPr lang="pt-B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Anova</a:t>
          </a:r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de medidas repetidas</a:t>
          </a:r>
          <a:endParaRPr lang="pt-BR" sz="2400" dirty="0">
            <a:latin typeface="Comic Sans MS" pitchFamily="66" charset="0"/>
          </a:endParaRPr>
        </a:p>
      </dgm:t>
    </dgm:pt>
    <dgm:pt modelId="{1657AA34-9571-4388-875E-ECB80266AA8C}" type="parTrans" cxnId="{7F9FABB3-3F62-4C45-9FDD-66055814394E}">
      <dgm:prSet/>
      <dgm:spPr/>
      <dgm:t>
        <a:bodyPr/>
        <a:lstStyle/>
        <a:p>
          <a:endParaRPr lang="pt-BR">
            <a:latin typeface="Comic Sans MS" pitchFamily="66" charset="0"/>
          </a:endParaRPr>
        </a:p>
      </dgm:t>
    </dgm:pt>
    <dgm:pt modelId="{9F0D605B-607B-4B1A-A1E7-24F4A1FDCA38}" type="sibTrans" cxnId="{7F9FABB3-3F62-4C45-9FDD-66055814394E}">
      <dgm:prSet/>
      <dgm:spPr/>
      <dgm:t>
        <a:bodyPr/>
        <a:lstStyle/>
        <a:p>
          <a:endParaRPr lang="pt-BR">
            <a:latin typeface="Comic Sans MS" pitchFamily="66" charset="0"/>
          </a:endParaRPr>
        </a:p>
      </dgm:t>
    </dgm:pt>
    <dgm:pt modelId="{86F6862F-C6B6-4A14-B597-7FD29C2ABB42}" type="pres">
      <dgm:prSet presAssocID="{997CF82D-56B4-437C-AC59-CAAA1C1616CE}" presName="linear" presStyleCnt="0">
        <dgm:presLayoutVars>
          <dgm:animLvl val="lvl"/>
          <dgm:resizeHandles val="exact"/>
        </dgm:presLayoutVars>
      </dgm:prSet>
      <dgm:spPr/>
    </dgm:pt>
    <dgm:pt modelId="{D05A770A-9315-46AC-9A18-6E7FA32A7716}" type="pres">
      <dgm:prSet presAssocID="{91343491-8113-4D62-99DF-2B2132D6C4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7587BB-A4C1-4AA4-A526-C4A26DE088CA}" type="pres">
      <dgm:prSet presAssocID="{71F43E4D-8198-4D55-A8D7-42ADBBBBFF35}" presName="spacer" presStyleCnt="0"/>
      <dgm:spPr/>
    </dgm:pt>
    <dgm:pt modelId="{3184465B-20BE-4EB6-890E-5788E1EAED1F}" type="pres">
      <dgm:prSet presAssocID="{1B8C7AE3-B3B5-4A00-A4BB-8435658389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B66965-8858-48EE-9630-1FB5C21CB53D}" type="pres">
      <dgm:prSet presAssocID="{462B8DE4-E80F-47D0-92BC-7352BEE69906}" presName="spacer" presStyleCnt="0"/>
      <dgm:spPr/>
    </dgm:pt>
    <dgm:pt modelId="{33E247EC-1270-428E-9F6C-8AC2948EEA98}" type="pres">
      <dgm:prSet presAssocID="{D5130D02-920C-4E74-84B8-C75A836CA6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B2D300-C27D-4635-8DE4-0A2007EA1102}" srcId="{997CF82D-56B4-437C-AC59-CAAA1C1616CE}" destId="{1B8C7AE3-B3B5-4A00-A4BB-843565838918}" srcOrd="1" destOrd="0" parTransId="{CE174497-33E9-47A5-92FF-B6A5389EA600}" sibTransId="{462B8DE4-E80F-47D0-92BC-7352BEE69906}"/>
    <dgm:cxn modelId="{193F8A2E-0E93-4774-8618-DD8885DF8108}" type="presOf" srcId="{D5130D02-920C-4E74-84B8-C75A836CA6BF}" destId="{33E247EC-1270-428E-9F6C-8AC2948EEA98}" srcOrd="0" destOrd="0" presId="urn:microsoft.com/office/officeart/2005/8/layout/vList2"/>
    <dgm:cxn modelId="{43C6EC6A-624A-49D7-80F3-C3B88584BFBF}" type="presOf" srcId="{1B8C7AE3-B3B5-4A00-A4BB-843565838918}" destId="{3184465B-20BE-4EB6-890E-5788E1EAED1F}" srcOrd="0" destOrd="0" presId="urn:microsoft.com/office/officeart/2005/8/layout/vList2"/>
    <dgm:cxn modelId="{7BAFDA86-6CBC-42BF-9BC9-D9FA87FCA2D1}" type="presOf" srcId="{997CF82D-56B4-437C-AC59-CAAA1C1616CE}" destId="{86F6862F-C6B6-4A14-B597-7FD29C2ABB42}" srcOrd="0" destOrd="0" presId="urn:microsoft.com/office/officeart/2005/8/layout/vList2"/>
    <dgm:cxn modelId="{7F9FABB3-3F62-4C45-9FDD-66055814394E}" srcId="{997CF82D-56B4-437C-AC59-CAAA1C1616CE}" destId="{D5130D02-920C-4E74-84B8-C75A836CA6BF}" srcOrd="2" destOrd="0" parTransId="{1657AA34-9571-4388-875E-ECB80266AA8C}" sibTransId="{9F0D605B-607B-4B1A-A1E7-24F4A1FDCA38}"/>
    <dgm:cxn modelId="{C49927BF-B6A7-426E-AD07-38804EFCEC7B}" type="presOf" srcId="{91343491-8113-4D62-99DF-2B2132D6C420}" destId="{D05A770A-9315-46AC-9A18-6E7FA32A7716}" srcOrd="0" destOrd="0" presId="urn:microsoft.com/office/officeart/2005/8/layout/vList2"/>
    <dgm:cxn modelId="{99C4E3EA-9BC9-46AF-AB93-882A74C62906}" srcId="{997CF82D-56B4-437C-AC59-CAAA1C1616CE}" destId="{91343491-8113-4D62-99DF-2B2132D6C420}" srcOrd="0" destOrd="0" parTransId="{730A853A-BE6A-4BC1-AE90-AF71E255B097}" sibTransId="{71F43E4D-8198-4D55-A8D7-42ADBBBBFF35}"/>
    <dgm:cxn modelId="{7D70CB02-84EE-4113-A6FD-DC1A84737574}" type="presParOf" srcId="{86F6862F-C6B6-4A14-B597-7FD29C2ABB42}" destId="{D05A770A-9315-46AC-9A18-6E7FA32A7716}" srcOrd="0" destOrd="0" presId="urn:microsoft.com/office/officeart/2005/8/layout/vList2"/>
    <dgm:cxn modelId="{E83280E1-CCCE-4EF8-8644-849769734B18}" type="presParOf" srcId="{86F6862F-C6B6-4A14-B597-7FD29C2ABB42}" destId="{F07587BB-A4C1-4AA4-A526-C4A26DE088CA}" srcOrd="1" destOrd="0" presId="urn:microsoft.com/office/officeart/2005/8/layout/vList2"/>
    <dgm:cxn modelId="{2A98AD97-2428-46D1-AC1D-2B9692F379F3}" type="presParOf" srcId="{86F6862F-C6B6-4A14-B597-7FD29C2ABB42}" destId="{3184465B-20BE-4EB6-890E-5788E1EAED1F}" srcOrd="2" destOrd="0" presId="urn:microsoft.com/office/officeart/2005/8/layout/vList2"/>
    <dgm:cxn modelId="{0C62F873-5C98-4BF7-B280-BE0142950414}" type="presParOf" srcId="{86F6862F-C6B6-4A14-B597-7FD29C2ABB42}" destId="{76B66965-8858-48EE-9630-1FB5C21CB53D}" srcOrd="3" destOrd="0" presId="urn:microsoft.com/office/officeart/2005/8/layout/vList2"/>
    <dgm:cxn modelId="{45C15611-679E-44DA-878F-3BB49A7A0F49}" type="presParOf" srcId="{86F6862F-C6B6-4A14-B597-7FD29C2ABB42}" destId="{33E247EC-1270-428E-9F6C-8AC2948EEA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770A-9315-46AC-9A18-6E7FA32A7716}">
      <dsp:nvSpPr>
        <dsp:cNvPr id="0" name=""/>
        <dsp:cNvSpPr/>
      </dsp:nvSpPr>
      <dsp:spPr>
        <a:xfrm>
          <a:off x="0" y="8985"/>
          <a:ext cx="6452406" cy="673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Anova</a:t>
          </a: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simples (</a:t>
          </a:r>
          <a:r>
            <a:rPr lang="pt-B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one-way</a:t>
          </a: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)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32898" y="41883"/>
        <a:ext cx="6386610" cy="608124"/>
      </dsp:txXfrm>
    </dsp:sp>
    <dsp:sp modelId="{3184465B-20BE-4EB6-890E-5788E1EAED1F}">
      <dsp:nvSpPr>
        <dsp:cNvPr id="0" name=""/>
        <dsp:cNvSpPr/>
      </dsp:nvSpPr>
      <dsp:spPr>
        <a:xfrm>
          <a:off x="0" y="786585"/>
          <a:ext cx="6452406" cy="673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22000"/>
                <a:satMod val="160000"/>
              </a:schemeClr>
              <a:schemeClr val="accent2">
                <a:hueOff val="953895"/>
                <a:satOff val="-21764"/>
                <a:lumOff val="803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953895"/>
              <a:satOff val="-21764"/>
              <a:lumOff val="8039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Anova</a:t>
          </a: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fatorial (</a:t>
          </a:r>
          <a:r>
            <a:rPr lang="pt-B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two-way</a:t>
          </a: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)</a:t>
          </a:r>
          <a:endParaRPr lang="pt-BR" sz="2400" kern="1200" dirty="0">
            <a:latin typeface="Comic Sans MS" pitchFamily="66" charset="0"/>
          </a:endParaRPr>
        </a:p>
      </dsp:txBody>
      <dsp:txXfrm>
        <a:off x="32898" y="819483"/>
        <a:ext cx="6386610" cy="608124"/>
      </dsp:txXfrm>
    </dsp:sp>
    <dsp:sp modelId="{33E247EC-1270-428E-9F6C-8AC2948EEA98}">
      <dsp:nvSpPr>
        <dsp:cNvPr id="0" name=""/>
        <dsp:cNvSpPr/>
      </dsp:nvSpPr>
      <dsp:spPr>
        <a:xfrm>
          <a:off x="0" y="1564185"/>
          <a:ext cx="6452406" cy="673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907789"/>
                <a:satOff val="-43528"/>
                <a:lumOff val="16079"/>
                <a:alphaOff val="0"/>
                <a:shade val="22000"/>
                <a:satMod val="160000"/>
              </a:schemeClr>
              <a:schemeClr val="accent2">
                <a:hueOff val="1907789"/>
                <a:satOff val="-43528"/>
                <a:lumOff val="1607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1907789"/>
              <a:satOff val="-43528"/>
              <a:lumOff val="16079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Anova</a:t>
          </a: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de medidas repetidas</a:t>
          </a:r>
          <a:endParaRPr lang="pt-BR" sz="2400" kern="1200" dirty="0">
            <a:latin typeface="Comic Sans MS" pitchFamily="66" charset="0"/>
          </a:endParaRPr>
        </a:p>
      </dsp:txBody>
      <dsp:txXfrm>
        <a:off x="32898" y="1597083"/>
        <a:ext cx="6386610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74B9-0212-467D-A180-E5E79FA340E2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134DE-7983-4539-8008-F740697FBC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9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3FFEC-0200-4C51-8B1F-C8A47D4B2D48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A3AFD-37FD-438E-846C-7A51770F06ED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MICRO/ SIGMA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5E9F3-065C-4CFD-BC75-A63CC8AA50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4FDE92-7499-4628-A9C5-3CCF55FF4C3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59A8F9-1C8D-4602-AF30-AB27E01A2E8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71600" y="1340768"/>
            <a:ext cx="7129463" cy="3014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latin typeface="Times New Roman" pitchFamily="18" charset="0"/>
                <a:ea typeface="Calibri"/>
                <a:cs typeface="Times New Roman" pitchFamily="18" charset="0"/>
              </a:rPr>
              <a:t>BIOESTATÍSTICA</a:t>
            </a:r>
            <a:endParaRPr lang="pt-BR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Prof. Dr. </a:t>
            </a:r>
            <a:r>
              <a:rPr lang="pt-BR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Átila</a:t>
            </a:r>
            <a:r>
              <a:rPr lang="pt-B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Alexandre </a:t>
            </a:r>
            <a:r>
              <a:rPr lang="pt-BR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Trapé</a:t>
            </a:r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atrape@usp.br</a:t>
            </a:r>
          </a:p>
          <a:p>
            <a:pPr algn="ctr"/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8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9419E-F172-4138-8BD6-7D7C619E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75F2D2-9C94-4D4B-BD6B-8F0348A34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34593" r="31100" b="27590"/>
          <a:stretch/>
        </p:blipFill>
        <p:spPr>
          <a:xfrm>
            <a:off x="515550" y="2276872"/>
            <a:ext cx="811290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3200" cap="none" dirty="0">
                <a:latin typeface="Comic Sans MS" pitchFamily="66" charset="0"/>
              </a:rPr>
              <a:t>Comparação entre 3 médias ou mais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857356" y="2500306"/>
          <a:ext cx="6452407" cy="224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128586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Teste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</a:t>
            </a:r>
            <a:r>
              <a:rPr kumimoji="0" lang="en-US" sz="4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variância</a:t>
            </a:r>
            <a:r>
              <a:rPr kumimoji="0" lang="en-US" sz="41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(ANOVA)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295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16DBE-7A88-41BE-A4B8-77BA8E60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39E1DA-70B4-48EE-B948-3D240103D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1987" r="29525" b="12182"/>
          <a:stretch/>
        </p:blipFill>
        <p:spPr>
          <a:xfrm>
            <a:off x="214370" y="764705"/>
            <a:ext cx="871449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Coeficiente de correlação: conceito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/>
              <a:t>O coeficiente de correlação é um índice de </a:t>
            </a:r>
            <a:r>
              <a:rPr lang="en-US" sz="2800" u="sng"/>
              <a:t>relação</a:t>
            </a:r>
            <a:r>
              <a:rPr lang="en-US" sz="2800"/>
              <a:t> entre variáveis</a:t>
            </a:r>
          </a:p>
          <a:p>
            <a:pPr>
              <a:lnSpc>
                <a:spcPct val="140000"/>
              </a:lnSpc>
            </a:pPr>
            <a:r>
              <a:rPr lang="en-US" sz="2800"/>
              <a:t>Coeficiente de correlação </a:t>
            </a:r>
            <a:r>
              <a:rPr lang="en-US" sz="2800" u="sng"/>
              <a:t>linear</a:t>
            </a:r>
            <a:r>
              <a:rPr lang="en-US" sz="2800"/>
              <a:t> de </a:t>
            </a:r>
            <a:r>
              <a:rPr lang="en-US" sz="2800" i="1"/>
              <a:t>Pearson</a:t>
            </a:r>
            <a:r>
              <a:rPr lang="en-US" sz="2800"/>
              <a:t> é o mais utilizado (dados paramétricos) </a:t>
            </a:r>
          </a:p>
          <a:p>
            <a:pPr>
              <a:lnSpc>
                <a:spcPct val="140000"/>
              </a:lnSpc>
            </a:pPr>
            <a:r>
              <a:rPr lang="en-US" sz="2800"/>
              <a:t>Existe também o coeficiente de correlação </a:t>
            </a:r>
            <a:r>
              <a:rPr lang="en-US" sz="2800" u="sng"/>
              <a:t>por postos</a:t>
            </a:r>
            <a:r>
              <a:rPr lang="en-US" sz="2800"/>
              <a:t> de </a:t>
            </a:r>
            <a:r>
              <a:rPr lang="en-US" sz="2800" i="1"/>
              <a:t>Spearman </a:t>
            </a:r>
            <a:r>
              <a:rPr lang="en-US" sz="2800"/>
              <a:t>(dados não paramétricos)</a:t>
            </a:r>
          </a:p>
          <a:p>
            <a:pPr>
              <a:lnSpc>
                <a:spcPct val="14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0972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Responde à questões do tipo: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Existe associação entre:</a:t>
            </a:r>
          </a:p>
          <a:p>
            <a:pPr lvl="1"/>
            <a:r>
              <a:rPr lang="en-US"/>
              <a:t>A massa corporal (X) e a resistência muscular abdominal (Y)?</a:t>
            </a:r>
          </a:p>
          <a:p>
            <a:pPr lvl="1"/>
            <a:r>
              <a:rPr lang="en-US"/>
              <a:t>O desempenho no teste de corrida e o consumo de oxigênio?</a:t>
            </a:r>
          </a:p>
          <a:p>
            <a:pPr lvl="1"/>
            <a:r>
              <a:rPr lang="en-US"/>
              <a:t>A circunferência de cintura e doença cardiovascular?</a:t>
            </a:r>
          </a:p>
        </p:txBody>
      </p:sp>
    </p:spTree>
    <p:extLst>
      <p:ext uri="{BB962C8B-B14F-4D97-AF65-F5344CB8AC3E}">
        <p14:creationId xmlns:p14="http://schemas.microsoft.com/office/powerpoint/2010/main" val="204110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F45A8-E411-442B-9FF7-7724DECC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BA9033-D348-4D46-A04C-725D776D76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759461-00CB-4A53-82E1-08AF4B918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t="37394" r="53937" b="16384"/>
          <a:stretch/>
        </p:blipFill>
        <p:spPr>
          <a:xfrm>
            <a:off x="810957" y="404664"/>
            <a:ext cx="7522085" cy="54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82906-7F32-42D9-BD08-4B6ED4EF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B79B9-4A5B-4073-9A83-A1335B01EE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C075A6-CFEF-4082-9791-ABFC626E7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26189" r="29525" b="21986"/>
          <a:stretch/>
        </p:blipFill>
        <p:spPr>
          <a:xfrm>
            <a:off x="1164196" y="439066"/>
            <a:ext cx="7272808" cy="59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5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8115328" cy="5662634"/>
          </a:xfrm>
        </p:spPr>
        <p:txBody>
          <a:bodyPr>
            <a:normAutofit/>
          </a:bodyPr>
          <a:lstStyle/>
          <a:p>
            <a:r>
              <a:rPr lang="en-US" dirty="0"/>
              <a:t>UNIDADE EXPERIMENTAL</a:t>
            </a:r>
          </a:p>
          <a:p>
            <a:pPr>
              <a:buNone/>
            </a:pPr>
            <a:r>
              <a:rPr lang="en-US" dirty="0" err="1"/>
              <a:t>Unidade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fornece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: </a:t>
            </a:r>
            <a:r>
              <a:rPr lang="en-US" dirty="0" err="1"/>
              <a:t>pessoa</a:t>
            </a:r>
            <a:r>
              <a:rPr lang="en-US" dirty="0"/>
              <a:t>, animal, </a:t>
            </a:r>
            <a:r>
              <a:rPr lang="en-US" dirty="0" err="1"/>
              <a:t>planta</a:t>
            </a:r>
            <a:r>
              <a:rPr lang="en-US" dirty="0"/>
              <a:t>, </a:t>
            </a:r>
            <a:r>
              <a:rPr lang="en-US" dirty="0" err="1"/>
              <a:t>objeto</a:t>
            </a:r>
            <a:r>
              <a:rPr lang="en-US" dirty="0"/>
              <a:t>. As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experimentais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aquelas</a:t>
            </a:r>
            <a:r>
              <a:rPr lang="en-US" dirty="0"/>
              <a:t> </a:t>
            </a:r>
            <a:r>
              <a:rPr lang="en-US" b="1" dirty="0" err="1"/>
              <a:t>submetidas</a:t>
            </a:r>
            <a:r>
              <a:rPr lang="en-US" b="1" dirty="0"/>
              <a:t> a </a:t>
            </a:r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situação</a:t>
            </a:r>
            <a:r>
              <a:rPr lang="en-US" b="1" dirty="0"/>
              <a:t> de </a:t>
            </a:r>
            <a:r>
              <a:rPr lang="en-US" b="1" dirty="0" err="1"/>
              <a:t>experimento</a:t>
            </a:r>
            <a:r>
              <a:rPr lang="en-US" b="1" dirty="0"/>
              <a:t> </a:t>
            </a:r>
            <a:r>
              <a:rPr lang="en-US" b="1" dirty="0" err="1"/>
              <a:t>controlado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pesquisador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Ex: </a:t>
            </a:r>
            <a:r>
              <a:rPr lang="en-US" dirty="0" err="1"/>
              <a:t>indivíduo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um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 antes e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ingestão</a:t>
            </a:r>
            <a:r>
              <a:rPr lang="en-US" dirty="0"/>
              <a:t> de </a:t>
            </a:r>
            <a:r>
              <a:rPr lang="en-US" dirty="0" err="1"/>
              <a:t>cafeína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UNIDADE DE OBSERVAÇÃO</a:t>
            </a:r>
          </a:p>
          <a:p>
            <a:pPr>
              <a:buNone/>
            </a:pPr>
            <a:r>
              <a:rPr lang="en-US" dirty="0" err="1"/>
              <a:t>Fornece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contudo</a:t>
            </a:r>
            <a:r>
              <a:rPr lang="en-US" dirty="0"/>
              <a:t>,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submetida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situação</a:t>
            </a:r>
            <a:r>
              <a:rPr lang="en-US" dirty="0"/>
              <a:t> de </a:t>
            </a:r>
            <a:r>
              <a:rPr lang="en-US" dirty="0" err="1"/>
              <a:t>experimento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Ex: </a:t>
            </a:r>
            <a:r>
              <a:rPr lang="en-US" dirty="0" err="1"/>
              <a:t>acidentes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, </a:t>
            </a:r>
            <a:r>
              <a:rPr lang="en-US" dirty="0" err="1"/>
              <a:t>evento</a:t>
            </a:r>
            <a:r>
              <a:rPr lang="en-US" dirty="0"/>
              <a:t> </a:t>
            </a:r>
            <a:r>
              <a:rPr lang="en-US" dirty="0" err="1"/>
              <a:t>cardíaco</a:t>
            </a:r>
            <a:r>
              <a:rPr lang="en-US" dirty="0"/>
              <a:t>,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5786" y="285728"/>
            <a:ext cx="7772400" cy="5286412"/>
          </a:xfrm>
        </p:spPr>
        <p:txBody>
          <a:bodyPr/>
          <a:lstStyle/>
          <a:p>
            <a:r>
              <a:rPr lang="en-US" dirty="0"/>
              <a:t>POPULAÇÃO</a:t>
            </a:r>
          </a:p>
          <a:p>
            <a:pPr>
              <a:buNone/>
            </a:pPr>
            <a:r>
              <a:rPr lang="en-US" dirty="0"/>
              <a:t>É o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experimentais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A </a:t>
            </a:r>
            <a:r>
              <a:rPr lang="en-US" dirty="0" err="1"/>
              <a:t>população</a:t>
            </a:r>
            <a:r>
              <a:rPr lang="en-US" dirty="0"/>
              <a:t> é </a:t>
            </a:r>
            <a:r>
              <a:rPr lang="en-US" dirty="0" err="1"/>
              <a:t>escolhida</a:t>
            </a:r>
            <a:r>
              <a:rPr lang="en-US" dirty="0"/>
              <a:t> </a:t>
            </a:r>
            <a:r>
              <a:rPr lang="en-US" dirty="0" err="1"/>
              <a:t>conforme</a:t>
            </a:r>
            <a:r>
              <a:rPr lang="en-US" dirty="0"/>
              <a:t> o INTERESSE DO ESTUDO a ser </a:t>
            </a:r>
            <a:r>
              <a:rPr lang="en-US" dirty="0" err="1"/>
              <a:t>realizado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AMOSTRA</a:t>
            </a:r>
          </a:p>
          <a:p>
            <a:pPr>
              <a:buNone/>
            </a:pPr>
            <a:r>
              <a:rPr lang="en-US" dirty="0"/>
              <a:t>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fração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população</a:t>
            </a:r>
            <a:r>
              <a:rPr lang="en-US" dirty="0"/>
              <a:t>. É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escolhida</a:t>
            </a:r>
            <a:r>
              <a:rPr lang="en-US" dirty="0"/>
              <a:t> </a:t>
            </a:r>
            <a:r>
              <a:rPr lang="en-US" dirty="0" err="1"/>
              <a:t>mantenha</a:t>
            </a:r>
            <a:r>
              <a:rPr lang="en-US" dirty="0"/>
              <a:t> as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essenciais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população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Muitas vezes estudar toda a população é inviável. Assim, temos a possibilidade de estudar uma AMOSTRA desta população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92275" y="263048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POPULAÇÃO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900113" y="3068638"/>
            <a:ext cx="3024187" cy="3024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b="1"/>
              <a:t>Todos</a:t>
            </a:r>
            <a:r>
              <a:rPr lang="en-US"/>
              <a:t> os estudantes</a:t>
            </a:r>
          </a:p>
          <a:p>
            <a:pPr algn="ctr">
              <a:lnSpc>
                <a:spcPct val="140000"/>
              </a:lnSpc>
            </a:pPr>
            <a:r>
              <a:rPr lang="en-US"/>
              <a:t>de Educação Física</a:t>
            </a:r>
          </a:p>
          <a:p>
            <a:pPr algn="ctr">
              <a:lnSpc>
                <a:spcPct val="140000"/>
              </a:lnSpc>
            </a:pPr>
            <a:r>
              <a:rPr lang="en-US"/>
              <a:t>da cidade de Rib. Preto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7763" y="26304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AMOSTRA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364163" y="3068638"/>
            <a:ext cx="3024187" cy="30241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b="1"/>
              <a:t>Uma parte</a:t>
            </a:r>
            <a:r>
              <a:rPr lang="en-US"/>
              <a:t> dos estudantes</a:t>
            </a:r>
          </a:p>
          <a:p>
            <a:pPr algn="ctr">
              <a:lnSpc>
                <a:spcPct val="140000"/>
              </a:lnSpc>
            </a:pPr>
            <a:r>
              <a:rPr lang="en-US"/>
              <a:t>de Educação Física</a:t>
            </a:r>
          </a:p>
          <a:p>
            <a:pPr algn="ctr">
              <a:lnSpc>
                <a:spcPct val="140000"/>
              </a:lnSpc>
            </a:pPr>
            <a:r>
              <a:rPr lang="en-US"/>
              <a:t>da cidade de Rib. Preto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635375" y="2995613"/>
            <a:ext cx="2160588" cy="504825"/>
          </a:xfrm>
          <a:prstGeom prst="curvedDownArrow">
            <a:avLst>
              <a:gd name="adj1" fmla="val 85598"/>
              <a:gd name="adj2" fmla="val 171195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863975" y="25654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Amostragem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 rot="10800000">
            <a:off x="3492500" y="5661025"/>
            <a:ext cx="2232025" cy="431800"/>
          </a:xfrm>
          <a:prstGeom prst="curvedDownArrow">
            <a:avLst>
              <a:gd name="adj1" fmla="val 103382"/>
              <a:gd name="adj2" fmla="val 206765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995738" y="6092825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Inferência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692275" y="263048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POPULAÇÃO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900113" y="3068638"/>
            <a:ext cx="3024187" cy="3024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b="1"/>
              <a:t>Todos</a:t>
            </a:r>
            <a:r>
              <a:rPr lang="en-US"/>
              <a:t> os estudantes</a:t>
            </a:r>
          </a:p>
          <a:p>
            <a:pPr algn="ctr">
              <a:lnSpc>
                <a:spcPct val="140000"/>
              </a:lnSpc>
            </a:pPr>
            <a:r>
              <a:rPr lang="en-US"/>
              <a:t>de Educação Física</a:t>
            </a:r>
          </a:p>
          <a:p>
            <a:pPr algn="ctr">
              <a:lnSpc>
                <a:spcPct val="140000"/>
              </a:lnSpc>
            </a:pPr>
            <a:r>
              <a:rPr lang="en-US"/>
              <a:t>da cidade de Rib. Preto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227763" y="263683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AMOSTRA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692275" y="263683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POPULAÇÃO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900113" y="3074988"/>
            <a:ext cx="3024187" cy="3024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b="1"/>
              <a:t>Todos</a:t>
            </a:r>
            <a:r>
              <a:rPr lang="en-US"/>
              <a:t> os estudantes</a:t>
            </a:r>
          </a:p>
          <a:p>
            <a:pPr algn="ctr">
              <a:lnSpc>
                <a:spcPct val="140000"/>
              </a:lnSpc>
            </a:pPr>
            <a:r>
              <a:rPr lang="en-US"/>
              <a:t>de Educação Física</a:t>
            </a:r>
          </a:p>
          <a:p>
            <a:pPr algn="ctr">
              <a:lnSpc>
                <a:spcPct val="140000"/>
              </a:lnSpc>
            </a:pPr>
            <a:r>
              <a:rPr lang="en-US"/>
              <a:t>da cidade de Rib. Preto</a:t>
            </a: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5364163" y="3068638"/>
            <a:ext cx="3024187" cy="30241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sz="2000" b="1"/>
              <a:t>Uma parte</a:t>
            </a:r>
            <a:r>
              <a:rPr lang="en-US" sz="2000"/>
              <a:t> dos estudantes</a:t>
            </a:r>
          </a:p>
          <a:p>
            <a:pPr algn="ctr">
              <a:lnSpc>
                <a:spcPct val="140000"/>
              </a:lnSpc>
            </a:pPr>
            <a:r>
              <a:rPr lang="en-US" sz="2000"/>
              <a:t>de Educação Física</a:t>
            </a:r>
          </a:p>
          <a:p>
            <a:pPr algn="ctr">
              <a:lnSpc>
                <a:spcPct val="140000"/>
              </a:lnSpc>
            </a:pPr>
            <a:r>
              <a:rPr lang="en-US" sz="2000"/>
              <a:t>da cidade de Rib. Preto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227763" y="263683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AMOSTRA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692275" y="263683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POPULAÇÃO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900113" y="3074988"/>
            <a:ext cx="3024187" cy="30241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sz="2000" b="1"/>
              <a:t>Todos</a:t>
            </a:r>
            <a:r>
              <a:rPr lang="en-US" sz="2000"/>
              <a:t> os estudantes</a:t>
            </a:r>
          </a:p>
          <a:p>
            <a:pPr algn="ctr">
              <a:lnSpc>
                <a:spcPct val="140000"/>
              </a:lnSpc>
            </a:pPr>
            <a:r>
              <a:rPr lang="en-US" sz="2000"/>
              <a:t>de Educação Física</a:t>
            </a:r>
          </a:p>
          <a:p>
            <a:pPr algn="ctr">
              <a:lnSpc>
                <a:spcPct val="140000"/>
              </a:lnSpc>
            </a:pPr>
            <a:r>
              <a:rPr lang="en-US" sz="2000"/>
              <a:t>da cidade de Rib. Preto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O que é Estatística?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20842"/>
            <a:ext cx="8258204" cy="345123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pt-BR" sz="2400" dirty="0">
                <a:latin typeface="Arial Narrow" pitchFamily="34" charset="0"/>
              </a:rPr>
              <a:t>	A Estatística é uma ciência (ou método) baseada na Teoria das Probabilidades, cujo objetivo principal é nos auxiliar a tomar decisões ou tirar conclusões em situações de incerteza, a partir de informações numéricas.</a:t>
            </a:r>
          </a:p>
        </p:txBody>
      </p:sp>
    </p:spTree>
    <p:extLst>
      <p:ext uri="{BB962C8B-B14F-4D97-AF65-F5344CB8AC3E}">
        <p14:creationId xmlns:p14="http://schemas.microsoft.com/office/powerpoint/2010/main" val="102596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795963" y="2060575"/>
            <a:ext cx="2087562" cy="24479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sz="2800" dirty="0"/>
              <a:t>n</a:t>
            </a:r>
          </a:p>
          <a:p>
            <a:pPr algn="ctr">
              <a:lnSpc>
                <a:spcPct val="140000"/>
              </a:lnSpc>
            </a:pPr>
            <a:r>
              <a:rPr lang="en-US" sz="2800" dirty="0"/>
              <a:t>X</a:t>
            </a:r>
          </a:p>
          <a:p>
            <a:pPr algn="ctr">
              <a:lnSpc>
                <a:spcPct val="140000"/>
              </a:lnSpc>
            </a:pPr>
            <a:r>
              <a:rPr lang="en-US" sz="2800" dirty="0"/>
              <a:t>S</a:t>
            </a:r>
            <a:r>
              <a:rPr lang="en-US" sz="2800" baseline="30000" dirty="0"/>
              <a:t>2</a:t>
            </a:r>
          </a:p>
          <a:p>
            <a:pPr algn="ctr">
              <a:lnSpc>
                <a:spcPct val="140000"/>
              </a:lnSpc>
            </a:pPr>
            <a:r>
              <a:rPr lang="en-US" sz="2800" dirty="0"/>
              <a:t>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43636" y="1285860"/>
            <a:ext cx="15589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AMOSTRA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n-US" b="1" dirty="0" err="1">
                <a:solidFill>
                  <a:srgbClr val="008000"/>
                </a:solidFill>
              </a:rPr>
              <a:t>estatística</a:t>
            </a:r>
            <a:r>
              <a:rPr lang="en-US" b="1" dirty="0">
                <a:solidFill>
                  <a:srgbClr val="008000"/>
                </a:solidFill>
              </a:rPr>
              <a:t>)</a:t>
            </a:r>
          </a:p>
          <a:p>
            <a:pPr algn="ctr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92275" y="1357298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POPULAÇÃO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dirty="0" err="1">
                <a:solidFill>
                  <a:schemeClr val="accent2"/>
                </a:solidFill>
              </a:rPr>
              <a:t>parâmetro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1428728" y="2000240"/>
            <a:ext cx="2206647" cy="244317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en-US" sz="2800" dirty="0"/>
              <a:t>N</a:t>
            </a:r>
          </a:p>
          <a:p>
            <a:pPr algn="ctr">
              <a:lnSpc>
                <a:spcPct val="140000"/>
              </a:lnSpc>
            </a:pPr>
            <a:r>
              <a:rPr lang="en-US" sz="2800" dirty="0"/>
              <a:t>µ</a:t>
            </a:r>
          </a:p>
          <a:p>
            <a:pPr algn="ctr">
              <a:lnSpc>
                <a:spcPct val="140000"/>
              </a:lnSpc>
            </a:pPr>
            <a:r>
              <a:rPr lang="el-GR" sz="2800" dirty="0"/>
              <a:t>σ</a:t>
            </a:r>
            <a:r>
              <a:rPr lang="en-US" sz="2800" baseline="30000" dirty="0"/>
              <a:t>2</a:t>
            </a:r>
          </a:p>
          <a:p>
            <a:pPr algn="ctr">
              <a:lnSpc>
                <a:spcPct val="140000"/>
              </a:lnSpc>
            </a:pPr>
            <a:r>
              <a:rPr lang="el-GR" sz="2800" dirty="0"/>
              <a:t>σ</a:t>
            </a:r>
            <a:endParaRPr lang="el-GR" sz="2800" baseline="30000" dirty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403350" y="5075238"/>
            <a:ext cx="6754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Com base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amostra</a:t>
            </a:r>
            <a:r>
              <a:rPr lang="en-US" sz="2800" dirty="0"/>
              <a:t> </a:t>
            </a:r>
            <a:r>
              <a:rPr lang="en-US" sz="2800" dirty="0" err="1"/>
              <a:t>estima</a:t>
            </a:r>
            <a:r>
              <a:rPr lang="en-US" sz="2800" dirty="0"/>
              <a:t>-se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parâmetros</a:t>
            </a:r>
            <a:r>
              <a:rPr lang="en-US" sz="2800" dirty="0"/>
              <a:t> </a:t>
            </a:r>
            <a:r>
              <a:rPr lang="en-US" sz="2800" dirty="0" err="1"/>
              <a:t>populacionais</a:t>
            </a:r>
            <a:endParaRPr lang="en-US" sz="2800" dirty="0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846513" y="2351088"/>
            <a:ext cx="17335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tamanho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média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variância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desvio padrão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6732588" y="285273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7772400" cy="5734072"/>
          </a:xfrm>
        </p:spPr>
        <p:txBody>
          <a:bodyPr/>
          <a:lstStyle/>
          <a:p>
            <a:r>
              <a:rPr lang="en-US" dirty="0"/>
              <a:t>Dados</a:t>
            </a:r>
          </a:p>
          <a:p>
            <a:pPr>
              <a:buNone/>
            </a:pPr>
            <a:r>
              <a:rPr lang="en-US" dirty="0"/>
              <a:t>São as </a:t>
            </a:r>
            <a:r>
              <a:rPr lang="en-US" dirty="0" err="1"/>
              <a:t>informações</a:t>
            </a:r>
            <a:r>
              <a:rPr lang="en-US" dirty="0"/>
              <a:t> (</a:t>
            </a:r>
            <a:r>
              <a:rPr lang="en-US" dirty="0" err="1"/>
              <a:t>numéricas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) </a:t>
            </a:r>
            <a:r>
              <a:rPr lang="en-US" dirty="0" err="1"/>
              <a:t>obtidas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unidade</a:t>
            </a:r>
            <a:r>
              <a:rPr lang="en-US" dirty="0"/>
              <a:t> experimental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observação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Variável</a:t>
            </a:r>
            <a:endParaRPr lang="en-US" dirty="0"/>
          </a:p>
          <a:p>
            <a:pPr>
              <a:buNone/>
            </a:pPr>
            <a:r>
              <a:rPr lang="en-US" dirty="0"/>
              <a:t>É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característica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observada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unidade</a:t>
            </a:r>
            <a:r>
              <a:rPr lang="en-US" dirty="0"/>
              <a:t> experimental,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variar</a:t>
            </a:r>
            <a:r>
              <a:rPr lang="en-US" dirty="0"/>
              <a:t> de um </a:t>
            </a:r>
            <a:r>
              <a:rPr lang="en-US" dirty="0" err="1"/>
              <a:t>indivíduo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outro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Ex: </a:t>
            </a:r>
            <a:r>
              <a:rPr lang="en-US" dirty="0" err="1"/>
              <a:t>idade</a:t>
            </a:r>
            <a:r>
              <a:rPr lang="en-US" dirty="0"/>
              <a:t>, </a:t>
            </a:r>
            <a:r>
              <a:rPr lang="en-US" dirty="0" err="1"/>
              <a:t>hábitos</a:t>
            </a:r>
            <a:r>
              <a:rPr lang="en-US" dirty="0"/>
              <a:t> de </a:t>
            </a:r>
            <a:r>
              <a:rPr lang="en-US" dirty="0" err="1"/>
              <a:t>atividade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, peso e </a:t>
            </a:r>
            <a:r>
              <a:rPr lang="en-US" dirty="0" err="1"/>
              <a:t>estatura</a:t>
            </a:r>
            <a:r>
              <a:rPr lang="en-US" dirty="0"/>
              <a:t>, </a:t>
            </a:r>
            <a:r>
              <a:rPr lang="en-US" dirty="0" err="1"/>
              <a:t>pressão</a:t>
            </a:r>
            <a:r>
              <a:rPr lang="en-US" dirty="0"/>
              <a:t> arterial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904875"/>
            <a:ext cx="76676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Variável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071546"/>
            <a:ext cx="3733800" cy="762000"/>
          </a:xfrm>
        </p:spPr>
        <p:txBody>
          <a:bodyPr/>
          <a:lstStyle/>
          <a:p>
            <a:pPr algn="ctr"/>
            <a:r>
              <a:rPr lang="en-US" dirty="0" err="1"/>
              <a:t>Quantitativa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071546"/>
            <a:ext cx="3733800" cy="762000"/>
          </a:xfrm>
        </p:spPr>
        <p:txBody>
          <a:bodyPr/>
          <a:lstStyle/>
          <a:p>
            <a:pPr algn="ctr"/>
            <a:r>
              <a:rPr lang="en-US" dirty="0" err="1"/>
              <a:t>Qualitativa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28596" y="1857364"/>
            <a:ext cx="4219604" cy="47149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Os dados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numéricos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expressam</a:t>
            </a:r>
            <a:r>
              <a:rPr lang="en-US" dirty="0"/>
              <a:t> </a:t>
            </a:r>
            <a:r>
              <a:rPr lang="en-US" dirty="0" err="1"/>
              <a:t>quantidades</a:t>
            </a:r>
            <a:r>
              <a:rPr lang="en-US" dirty="0"/>
              <a:t>.</a:t>
            </a:r>
          </a:p>
          <a:p>
            <a:r>
              <a:rPr lang="en-US" u="sng" dirty="0" err="1"/>
              <a:t>Quantitativa</a:t>
            </a:r>
            <a:r>
              <a:rPr lang="en-US" u="sng" dirty="0"/>
              <a:t> </a:t>
            </a:r>
            <a:r>
              <a:rPr lang="en-US" u="sng" dirty="0" err="1"/>
              <a:t>discreta</a:t>
            </a:r>
            <a:r>
              <a:rPr lang="en-US" u="sng" dirty="0"/>
              <a:t> (</a:t>
            </a:r>
            <a:r>
              <a:rPr lang="en-US" u="sng" dirty="0" err="1"/>
              <a:t>contagem</a:t>
            </a:r>
            <a:r>
              <a:rPr lang="en-US" u="sng" dirty="0"/>
              <a:t>):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 </a:t>
            </a:r>
            <a:r>
              <a:rPr lang="en-US" dirty="0" err="1"/>
              <a:t>inteiros</a:t>
            </a:r>
            <a:r>
              <a:rPr lang="en-US" dirty="0"/>
              <a:t>. Ex: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filhos</a:t>
            </a:r>
            <a:endParaRPr lang="en-US" dirty="0"/>
          </a:p>
          <a:p>
            <a:r>
              <a:rPr lang="en-US" u="sng" dirty="0" err="1"/>
              <a:t>Quantitativa</a:t>
            </a:r>
            <a:r>
              <a:rPr lang="en-US" u="sng" dirty="0"/>
              <a:t> </a:t>
            </a:r>
            <a:r>
              <a:rPr lang="en-US" u="sng" dirty="0" err="1"/>
              <a:t>contínua</a:t>
            </a:r>
            <a:r>
              <a:rPr lang="en-US" u="sng" dirty="0"/>
              <a:t> (</a:t>
            </a:r>
            <a:r>
              <a:rPr lang="en-US" u="sng" dirty="0" err="1"/>
              <a:t>Instrumentos</a:t>
            </a:r>
            <a:r>
              <a:rPr lang="en-US" u="sng" dirty="0"/>
              <a:t>):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apresentar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valor </a:t>
            </a:r>
            <a:r>
              <a:rPr lang="en-US" dirty="0" err="1"/>
              <a:t>dentro</a:t>
            </a:r>
            <a:r>
              <a:rPr lang="en-US" dirty="0"/>
              <a:t> de um </a:t>
            </a:r>
            <a:r>
              <a:rPr lang="en-US" dirty="0" err="1"/>
              <a:t>intervalo</a:t>
            </a:r>
            <a:r>
              <a:rPr lang="en-US" dirty="0"/>
              <a:t>. Ex: a </a:t>
            </a:r>
            <a:r>
              <a:rPr lang="en-US" dirty="0" err="1"/>
              <a:t>quantidade</a:t>
            </a:r>
            <a:r>
              <a:rPr lang="en-US" dirty="0"/>
              <a:t> de O2 </a:t>
            </a:r>
            <a:r>
              <a:rPr lang="en-US" dirty="0" err="1"/>
              <a:t>consumida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repouso</a:t>
            </a:r>
            <a:r>
              <a:rPr lang="en-US" dirty="0"/>
              <a:t> </a:t>
            </a:r>
            <a:endParaRPr lang="en-US" u="sng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4"/>
          </p:nvPr>
        </p:nvSpPr>
        <p:spPr>
          <a:xfrm>
            <a:off x="4786314" y="1857364"/>
            <a:ext cx="4214842" cy="4643470"/>
          </a:xfrm>
        </p:spPr>
        <p:txBody>
          <a:bodyPr/>
          <a:lstStyle/>
          <a:p>
            <a:r>
              <a:rPr lang="en-US" dirty="0"/>
              <a:t>Dados de </a:t>
            </a:r>
            <a:r>
              <a:rPr lang="en-US" dirty="0" err="1"/>
              <a:t>natureza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. Ex: </a:t>
            </a:r>
            <a:r>
              <a:rPr lang="en-US" dirty="0" err="1"/>
              <a:t>cor</a:t>
            </a:r>
            <a:r>
              <a:rPr lang="en-US" dirty="0"/>
              <a:t>, </a:t>
            </a:r>
            <a:r>
              <a:rPr lang="en-US" dirty="0" err="1"/>
              <a:t>gênero</a:t>
            </a:r>
            <a:r>
              <a:rPr lang="en-US" dirty="0"/>
              <a:t>, </a:t>
            </a:r>
            <a:r>
              <a:rPr lang="en-US" dirty="0" err="1"/>
              <a:t>raça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dados </a:t>
            </a:r>
            <a:r>
              <a:rPr lang="en-US" dirty="0" err="1"/>
              <a:t>possam</a:t>
            </a:r>
            <a:r>
              <a:rPr lang="en-US" dirty="0"/>
              <a:t> ser </a:t>
            </a:r>
            <a:r>
              <a:rPr lang="en-US" dirty="0" err="1"/>
              <a:t>codificados</a:t>
            </a:r>
            <a:r>
              <a:rPr lang="en-US" dirty="0"/>
              <a:t> </a:t>
            </a:r>
            <a:r>
              <a:rPr lang="en-US" dirty="0" err="1"/>
              <a:t>numericamente</a:t>
            </a:r>
            <a:r>
              <a:rPr lang="en-US" dirty="0"/>
              <a:t> (</a:t>
            </a:r>
            <a:r>
              <a:rPr lang="en-US" dirty="0" err="1"/>
              <a:t>masc</a:t>
            </a:r>
            <a:r>
              <a:rPr lang="en-US" dirty="0"/>
              <a:t>=1; fem=2)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símbolos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valor </a:t>
            </a:r>
            <a:r>
              <a:rPr lang="en-US" dirty="0" err="1"/>
              <a:t>quantitativo</a:t>
            </a:r>
            <a:r>
              <a:rPr lang="en-US" dirty="0"/>
              <a:t>.</a:t>
            </a:r>
          </a:p>
          <a:p>
            <a:r>
              <a:rPr lang="en-US" dirty="0"/>
              <a:t>Nominal: </a:t>
            </a:r>
            <a:r>
              <a:rPr lang="en-US" dirty="0" err="1"/>
              <a:t>masc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fem</a:t>
            </a:r>
          </a:p>
          <a:p>
            <a:r>
              <a:rPr lang="en-US" dirty="0"/>
              <a:t>Ordinal: </a:t>
            </a:r>
            <a:r>
              <a:rPr lang="en-US" dirty="0" err="1"/>
              <a:t>bom</a:t>
            </a:r>
            <a:r>
              <a:rPr lang="en-US" dirty="0"/>
              <a:t>, </a:t>
            </a:r>
            <a:r>
              <a:rPr lang="en-US" dirty="0" err="1"/>
              <a:t>ruim</a:t>
            </a:r>
            <a:r>
              <a:rPr lang="en-US" dirty="0"/>
              <a:t>, </a:t>
            </a:r>
            <a:r>
              <a:rPr lang="en-US" dirty="0" err="1"/>
              <a:t>péssimo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Pesquisa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1266820"/>
          </a:xfrm>
        </p:spPr>
        <p:txBody>
          <a:bodyPr>
            <a:normAutofit/>
          </a:bodyPr>
          <a:lstStyle/>
          <a:p>
            <a:r>
              <a:rPr lang="en-US" dirty="0"/>
              <a:t>QUEM? </a:t>
            </a:r>
          </a:p>
          <a:p>
            <a:pPr>
              <a:buNone/>
            </a:pPr>
            <a:r>
              <a:rPr lang="en-US" dirty="0"/>
              <a:t>Os </a:t>
            </a:r>
            <a:r>
              <a:rPr lang="en-US" dirty="0" err="1"/>
              <a:t>elementos</a:t>
            </a:r>
            <a:r>
              <a:rPr lang="en-US" dirty="0"/>
              <a:t> a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pesquisados</a:t>
            </a:r>
            <a:r>
              <a:rPr lang="en-US" dirty="0"/>
              <a:t>	  POPULAÇÃO/AMOSTRA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58" y="2643182"/>
            <a:ext cx="8358246" cy="12668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/>
              <a:t>O QUÊ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observadas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VARIÁVEIS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71500" y="4000504"/>
            <a:ext cx="8343904" cy="12668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/>
              <a:t>COMO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dados	TESTES, QUESTIONÁRIOS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643438" y="207167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ta para a direita 6"/>
          <p:cNvSpPr/>
          <p:nvPr/>
        </p:nvSpPr>
        <p:spPr>
          <a:xfrm>
            <a:off x="4643438" y="328612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 para a direita 7"/>
          <p:cNvSpPr/>
          <p:nvPr/>
        </p:nvSpPr>
        <p:spPr>
          <a:xfrm>
            <a:off x="4429124" y="464344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t>Métodos para seleção de amostra</a:t>
            </a:r>
          </a:p>
        </p:txBody>
      </p:sp>
    </p:spTree>
    <p:extLst>
      <p:ext uri="{BB962C8B-B14F-4D97-AF65-F5344CB8AC3E}">
        <p14:creationId xmlns:p14="http://schemas.microsoft.com/office/powerpoint/2010/main" val="4140359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Amostra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Fração da população;</a:t>
            </a:r>
          </a:p>
          <a:p>
            <a:pPr eaLnBrk="1" hangingPunct="1"/>
            <a:r>
              <a:rPr lang="en-US"/>
              <a:t>É importante que a amostra escolhida mantenha as características essenciais da população;</a:t>
            </a:r>
          </a:p>
          <a:p>
            <a:pPr eaLnBrk="1" hangingPunct="1"/>
            <a:r>
              <a:rPr lang="en-US"/>
              <a:t>Deve ser REPRESENTATIVA e IMPARCIAL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Amostragem é o processo de seleção da amostra</a:t>
            </a:r>
          </a:p>
          <a:p>
            <a:pPr eaLnBrk="1" hangingPunct="1"/>
            <a:endParaRPr lang="en-US"/>
          </a:p>
          <a:p>
            <a:pPr algn="ctr" eaLnBrk="1" hangingPunct="1">
              <a:buFont typeface="Wingdings 2" pitchFamily="18" charset="2"/>
              <a:buNone/>
            </a:pPr>
            <a:r>
              <a:rPr lang="en-US"/>
              <a:t>Censo ≠ Amostragem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Por que fazer amostragem?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/>
              <a:t>Economia</a:t>
            </a:r>
          </a:p>
          <a:p>
            <a:pPr eaLnBrk="1" hangingPunct="1"/>
            <a:r>
              <a:rPr lang="pt-BR"/>
              <a:t>Menor dispêndio de tempo para coleta</a:t>
            </a:r>
          </a:p>
          <a:p>
            <a:pPr eaLnBrk="1" hangingPunct="1"/>
            <a:r>
              <a:rPr lang="pt-BR"/>
              <a:t>Populações infinitas</a:t>
            </a:r>
          </a:p>
          <a:p>
            <a:pPr eaLnBrk="1" hangingPunct="1"/>
            <a:r>
              <a:rPr lang="pt-BR"/>
              <a:t>Resultados são satisfatórios</a:t>
            </a:r>
          </a:p>
        </p:txBody>
      </p:sp>
    </p:spTree>
    <p:extLst>
      <p:ext uri="{BB962C8B-B14F-4D97-AF65-F5344CB8AC3E}">
        <p14:creationId xmlns:p14="http://schemas.microsoft.com/office/powerpoint/2010/main" val="3478077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Quando fazer Censo?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População pequena</a:t>
            </a:r>
          </a:p>
          <a:p>
            <a:pPr eaLnBrk="1" hangingPunct="1"/>
            <a:r>
              <a:rPr lang="pt-BR" dirty="0"/>
              <a:t>Quando se deseja o resultado exato</a:t>
            </a:r>
          </a:p>
          <a:p>
            <a:pPr eaLnBrk="1" hangingPunct="1"/>
            <a:r>
              <a:rPr lang="pt-BR" dirty="0"/>
              <a:t>Quando já se dispõe de dados da população</a:t>
            </a:r>
          </a:p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18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Como selecionar a amostra?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err="1">
                <a:solidFill>
                  <a:srgbClr val="FF0000"/>
                </a:solidFill>
              </a:rPr>
              <a:t>Amostra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aleatória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probabilística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dirty="0"/>
              <a:t>	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indivíduos</a:t>
            </a:r>
            <a:r>
              <a:rPr lang="en-US" dirty="0"/>
              <a:t> da </a:t>
            </a:r>
            <a:r>
              <a:rPr lang="en-US" dirty="0" err="1"/>
              <a:t>população</a:t>
            </a:r>
            <a:r>
              <a:rPr lang="en-US" dirty="0"/>
              <a:t> tem chances </a:t>
            </a:r>
            <a:r>
              <a:rPr lang="en-US" dirty="0" err="1"/>
              <a:t>iguais</a:t>
            </a:r>
            <a:r>
              <a:rPr lang="en-US" dirty="0"/>
              <a:t> de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escolhidos</a:t>
            </a:r>
            <a:r>
              <a:rPr lang="en-US" dirty="0"/>
              <a:t>. </a:t>
            </a:r>
          </a:p>
          <a:p>
            <a:pPr marL="609600" indent="-609600" eaLnBrk="1" hangingPunct="1">
              <a:buFontTx/>
              <a:buNone/>
            </a:pPr>
            <a:r>
              <a:rPr lang="en-US" dirty="0"/>
              <a:t>	</a:t>
            </a:r>
            <a:r>
              <a:rPr lang="en-US" dirty="0" err="1"/>
              <a:t>Seleção</a:t>
            </a:r>
            <a:r>
              <a:rPr lang="en-US" dirty="0"/>
              <a:t> </a:t>
            </a:r>
            <a:r>
              <a:rPr lang="en-US" dirty="0" err="1"/>
              <a:t>feita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 err="1"/>
              <a:t>sorteio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 err="1"/>
              <a:t>tábua</a:t>
            </a:r>
            <a:r>
              <a:rPr lang="en-US" b="1" dirty="0"/>
              <a:t> de </a:t>
            </a:r>
            <a:r>
              <a:rPr lang="en-US" b="1" dirty="0" err="1"/>
              <a:t>números</a:t>
            </a:r>
            <a:r>
              <a:rPr lang="en-US" b="1" dirty="0"/>
              <a:t> </a:t>
            </a:r>
            <a:r>
              <a:rPr lang="en-US" b="1" dirty="0" err="1"/>
              <a:t>aleatórios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 err="1"/>
              <a:t>amostragem</a:t>
            </a:r>
            <a:r>
              <a:rPr lang="en-US" b="1" dirty="0"/>
              <a:t> </a:t>
            </a:r>
            <a:r>
              <a:rPr lang="en-US" b="1" dirty="0" err="1"/>
              <a:t>sistemática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67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Utilidade da Estatística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1480" y="1554163"/>
            <a:ext cx="86868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800" dirty="0">
                <a:latin typeface="Arial Narrow" pitchFamily="34" charset="0"/>
              </a:rPr>
              <a:t>Permite </a:t>
            </a:r>
            <a:r>
              <a:rPr lang="pt-BR" sz="2800" b="1" dirty="0">
                <a:latin typeface="Arial Narrow" pitchFamily="34" charset="0"/>
              </a:rPr>
              <a:t>descrever e compreender relações entre variáveis</a:t>
            </a:r>
            <a:r>
              <a:rPr lang="pt-BR" sz="2800" dirty="0">
                <a:latin typeface="Arial Narrow" pitchFamily="34" charset="0"/>
              </a:rPr>
              <a:t> de forma imediata: a informação é apresentada de modo a possibilitar uma rápida interpretação e identificação das relações mais importantes;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>
              <a:latin typeface="Arial Narrow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>
                <a:latin typeface="Arial Narrow" pitchFamily="34" charset="0"/>
              </a:rPr>
              <a:t>Facilita a tomada de decisões</a:t>
            </a:r>
            <a:r>
              <a:rPr lang="pt-BR" sz="2800" dirty="0">
                <a:latin typeface="Arial Narrow" pitchFamily="34" charset="0"/>
              </a:rPr>
              <a:t>: o conhecimento de situações passadas e presentes, acompanhadas por uma previsão fundamentada da evolução futura, são as bases para as tomadas de decisões.</a:t>
            </a:r>
          </a:p>
        </p:txBody>
      </p:sp>
    </p:spTree>
    <p:extLst>
      <p:ext uri="{BB962C8B-B14F-4D97-AF65-F5344CB8AC3E}">
        <p14:creationId xmlns:p14="http://schemas.microsoft.com/office/powerpoint/2010/main" val="2544612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4074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2916238" y="4149725"/>
            <a:ext cx="287337" cy="287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948488" y="1844675"/>
            <a:ext cx="1511300" cy="215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572000" y="4149725"/>
            <a:ext cx="287338" cy="287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48488" y="2068513"/>
            <a:ext cx="1511300" cy="2079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380288" y="4149725"/>
            <a:ext cx="287337" cy="287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339975" y="2420938"/>
            <a:ext cx="1511300" cy="215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667625" y="4149725"/>
            <a:ext cx="288925" cy="287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51275" y="2852738"/>
            <a:ext cx="1512888" cy="215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00113" y="4365625"/>
            <a:ext cx="287337" cy="2873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7088" y="2852738"/>
            <a:ext cx="1512887" cy="215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557338"/>
            <a:ext cx="80121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Amostragem sistemática</a:t>
            </a:r>
          </a:p>
        </p:txBody>
      </p:sp>
      <p:sp>
        <p:nvSpPr>
          <p:cNvPr id="14340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914400" y="3789363"/>
            <a:ext cx="7772400" cy="2230437"/>
          </a:xfrm>
        </p:spPr>
        <p:txBody>
          <a:bodyPr/>
          <a:lstStyle/>
          <a:p>
            <a:pPr eaLnBrk="1" hangingPunct="1"/>
            <a:r>
              <a:rPr lang="pt-BR"/>
              <a:t>A cada </a:t>
            </a:r>
            <a:r>
              <a:rPr lang="pt-BR" i="1"/>
              <a:t>x</a:t>
            </a:r>
            <a:r>
              <a:rPr lang="pt-BR"/>
              <a:t> elementos, um é escolhido</a:t>
            </a:r>
          </a:p>
          <a:p>
            <a:pPr eaLnBrk="1" hangingPunct="1"/>
            <a:r>
              <a:rPr lang="pt-BR"/>
              <a:t>Ex: a cada 6 elementos, 1 será escolhido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39975" y="2205038"/>
            <a:ext cx="1223963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92725" y="2349500"/>
            <a:ext cx="1223963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27088" y="2781300"/>
            <a:ext cx="1223962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851275" y="2924175"/>
            <a:ext cx="1225550" cy="217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79838" y="1989138"/>
            <a:ext cx="1223962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8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Amostras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aleatórias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estratificadas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err="1"/>
              <a:t>Dividir</a:t>
            </a:r>
            <a:r>
              <a:rPr lang="en-US" dirty="0"/>
              <a:t> a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caracteristicas</a:t>
            </a:r>
            <a:r>
              <a:rPr lang="en-US" dirty="0"/>
              <a:t> </a:t>
            </a:r>
            <a:r>
              <a:rPr lang="en-US" dirty="0" err="1"/>
              <a:t>semelhantes</a:t>
            </a:r>
            <a:r>
              <a:rPr lang="en-US" dirty="0"/>
              <a:t> (</a:t>
            </a:r>
            <a:r>
              <a:rPr lang="en-US" dirty="0" err="1"/>
              <a:t>estratos</a:t>
            </a:r>
            <a:r>
              <a:rPr lang="en-US" dirty="0"/>
              <a:t>) e </a:t>
            </a:r>
            <a:r>
              <a:rPr lang="en-US" dirty="0" err="1"/>
              <a:t>então</a:t>
            </a:r>
            <a:r>
              <a:rPr lang="en-US" dirty="0"/>
              <a:t> </a:t>
            </a:r>
            <a:r>
              <a:rPr lang="en-US" dirty="0" err="1"/>
              <a:t>proceder</a:t>
            </a:r>
            <a:r>
              <a:rPr lang="en-US" dirty="0"/>
              <a:t> o </a:t>
            </a:r>
            <a:r>
              <a:rPr lang="en-US" dirty="0" err="1"/>
              <a:t>sorteio</a:t>
            </a:r>
            <a:r>
              <a:rPr lang="en-US" dirty="0"/>
              <a:t> dos </a:t>
            </a:r>
            <a:r>
              <a:rPr lang="en-US" dirty="0" err="1"/>
              <a:t>indivíduos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estrato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17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71613"/>
            <a:ext cx="75819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301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Estudantes do curso de Educação Física em Universidades da Cidade de Ribeirão Preto</a:t>
            </a: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7019925" y="27082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227763" y="1628775"/>
            <a:ext cx="1800225" cy="10080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alunos</a:t>
            </a:r>
          </a:p>
          <a:p>
            <a:pPr algn="ctr"/>
            <a:r>
              <a:rPr lang="en-US"/>
              <a:t>UNILESTE</a:t>
            </a: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4356100" y="27082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3563938" y="1628775"/>
            <a:ext cx="18002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alunos</a:t>
            </a:r>
          </a:p>
          <a:p>
            <a:pPr algn="ctr"/>
            <a:r>
              <a:rPr lang="en-US"/>
              <a:t>UNISUL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755650" y="1628775"/>
            <a:ext cx="1800225" cy="10080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alunos</a:t>
            </a:r>
          </a:p>
          <a:p>
            <a:pPr algn="ctr"/>
            <a:r>
              <a:rPr lang="en-US"/>
              <a:t>UNINORTE</a:t>
            </a: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1547813" y="27082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181100" y="3349625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sorteio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989388" y="3349625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sorteio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726238" y="328453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sorteio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971550" y="4508500"/>
            <a:ext cx="1296988" cy="6492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amostra</a:t>
            </a:r>
          </a:p>
          <a:p>
            <a:pPr algn="ctr"/>
            <a:r>
              <a:rPr lang="en-US"/>
              <a:t>UNINORTE</a:t>
            </a:r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3779838" y="4508500"/>
            <a:ext cx="12969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amostra</a:t>
            </a:r>
          </a:p>
          <a:p>
            <a:pPr algn="ctr"/>
            <a:r>
              <a:rPr lang="en-US"/>
              <a:t>UNISUL</a:t>
            </a: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6516688" y="4508500"/>
            <a:ext cx="1296987" cy="6492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amostra</a:t>
            </a:r>
          </a:p>
          <a:p>
            <a:pPr algn="ctr"/>
            <a:r>
              <a:rPr lang="en-US"/>
              <a:t>UNILESTE</a:t>
            </a:r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1547813" y="40052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4" name="AutoShape 18"/>
          <p:cNvSpPr>
            <a:spLocks noChangeArrowheads="1"/>
          </p:cNvSpPr>
          <p:nvPr/>
        </p:nvSpPr>
        <p:spPr bwMode="auto">
          <a:xfrm>
            <a:off x="4356100" y="40052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5" name="AutoShape 19"/>
          <p:cNvSpPr>
            <a:spLocks noChangeArrowheads="1"/>
          </p:cNvSpPr>
          <p:nvPr/>
        </p:nvSpPr>
        <p:spPr bwMode="auto">
          <a:xfrm>
            <a:off x="7092950" y="40052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1258888" y="5811838"/>
            <a:ext cx="6750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O pesquisador determina o tamanho da amostra a ser selecionada em cada Universidade</a:t>
            </a:r>
          </a:p>
        </p:txBody>
      </p:sp>
    </p:spTree>
    <p:extLst>
      <p:ext uri="{BB962C8B-B14F-4D97-AF65-F5344CB8AC3E}">
        <p14:creationId xmlns:p14="http://schemas.microsoft.com/office/powerpoint/2010/main" val="2864948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Amostra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aleatória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escolhidos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conveniência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um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critério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Exemplo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alunos</a:t>
            </a:r>
            <a:r>
              <a:rPr lang="en-US" dirty="0"/>
              <a:t> do </a:t>
            </a:r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 da </a:t>
            </a:r>
            <a:r>
              <a:rPr lang="en-US" dirty="0" err="1"/>
              <a:t>Universidade</a:t>
            </a:r>
            <a:r>
              <a:rPr lang="en-US" dirty="0"/>
              <a:t> do </a:t>
            </a:r>
            <a:r>
              <a:rPr lang="en-US" dirty="0" err="1"/>
              <a:t>Leste</a:t>
            </a:r>
            <a:r>
              <a:rPr lang="en-US" dirty="0"/>
              <a:t>.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alunos</a:t>
            </a:r>
            <a:r>
              <a:rPr lang="en-US" dirty="0"/>
              <a:t> </a:t>
            </a:r>
            <a:r>
              <a:rPr lang="en-US" dirty="0" err="1"/>
              <a:t>desta</a:t>
            </a:r>
            <a:r>
              <a:rPr lang="en-US" dirty="0"/>
              <a:t> </a:t>
            </a:r>
            <a:r>
              <a:rPr lang="en-US" dirty="0" err="1"/>
              <a:t>Universidade</a:t>
            </a:r>
            <a:r>
              <a:rPr lang="en-US" dirty="0"/>
              <a:t> </a:t>
            </a:r>
            <a:r>
              <a:rPr lang="en-US" dirty="0" err="1"/>
              <a:t>serão</a:t>
            </a:r>
            <a:r>
              <a:rPr lang="en-US" dirty="0"/>
              <a:t> </a:t>
            </a:r>
            <a:r>
              <a:rPr lang="en-US" dirty="0" err="1"/>
              <a:t>estudados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44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Divisão da Estatística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00200"/>
            <a:ext cx="8050213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2400" dirty="0">
                <a:latin typeface="Arial Narrow" pitchFamily="34" charset="0"/>
              </a:rPr>
              <a:t>A estatística se divide em estatística </a:t>
            </a:r>
            <a:r>
              <a:rPr lang="pt-BR" sz="2400" b="1" dirty="0">
                <a:solidFill>
                  <a:schemeClr val="hlink"/>
                </a:solidFill>
                <a:latin typeface="Arial Narrow" pitchFamily="34" charset="0"/>
              </a:rPr>
              <a:t>descritiva</a:t>
            </a:r>
            <a:r>
              <a:rPr lang="pt-BR" sz="2400" dirty="0">
                <a:latin typeface="Arial Narrow" pitchFamily="34" charset="0"/>
              </a:rPr>
              <a:t> e </a:t>
            </a:r>
            <a:r>
              <a:rPr lang="pt-BR" sz="2400" b="1" dirty="0">
                <a:solidFill>
                  <a:schemeClr val="hlink"/>
                </a:solidFill>
                <a:latin typeface="Arial Narrow" pitchFamily="34" charset="0"/>
              </a:rPr>
              <a:t>inferencial</a:t>
            </a:r>
            <a:endParaRPr lang="pt-BR" sz="2400" dirty="0"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pt-BR" sz="2400" dirty="0"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z="2400" dirty="0">
                <a:latin typeface="Arial Narrow" pitchFamily="34" charset="0"/>
              </a:rPr>
              <a:t>A estatística </a:t>
            </a:r>
            <a:r>
              <a:rPr lang="pt-BR" sz="2400" b="1" dirty="0">
                <a:latin typeface="Arial Narrow" pitchFamily="34" charset="0"/>
              </a:rPr>
              <a:t>descritiva</a:t>
            </a:r>
            <a:r>
              <a:rPr lang="pt-BR" sz="2400" dirty="0">
                <a:latin typeface="Arial Narrow" pitchFamily="34" charset="0"/>
              </a:rPr>
              <a:t> preocupa-se com a </a:t>
            </a:r>
            <a:r>
              <a:rPr lang="pt-BR" sz="2400" b="1" dirty="0">
                <a:latin typeface="Arial Narrow" pitchFamily="34" charset="0"/>
              </a:rPr>
              <a:t>coleta, organização e apresentação dos dados</a:t>
            </a:r>
            <a:r>
              <a:rPr lang="pt-BR" sz="2400" dirty="0">
                <a:latin typeface="Arial Narrow" pitchFamily="34" charset="0"/>
              </a:rPr>
              <a:t> (amostrais), sem inferir sobre a população;</a:t>
            </a:r>
          </a:p>
          <a:p>
            <a:pPr algn="just" eaLnBrk="1" hangingPunct="1">
              <a:lnSpc>
                <a:spcPct val="80000"/>
              </a:lnSpc>
            </a:pPr>
            <a:endParaRPr lang="pt-BR" sz="2400" dirty="0"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z="2400" dirty="0">
                <a:latin typeface="Arial Narrow" pitchFamily="34" charset="0"/>
              </a:rPr>
              <a:t>A estatística </a:t>
            </a:r>
            <a:r>
              <a:rPr lang="pt-BR" sz="2400" b="1" dirty="0">
                <a:latin typeface="Arial Narrow" pitchFamily="34" charset="0"/>
              </a:rPr>
              <a:t>inferencial</a:t>
            </a:r>
            <a:r>
              <a:rPr lang="pt-BR" sz="2400" dirty="0">
                <a:latin typeface="Arial Narrow" pitchFamily="34" charset="0"/>
              </a:rPr>
              <a:t> preocupa-se com a </a:t>
            </a:r>
            <a:r>
              <a:rPr lang="pt-BR" sz="2400" b="1" dirty="0">
                <a:latin typeface="Arial Narrow" pitchFamily="34" charset="0"/>
              </a:rPr>
              <a:t>análise e interpretação dos dados amostrais</a:t>
            </a:r>
            <a:r>
              <a:rPr lang="pt-BR" sz="2400" dirty="0">
                <a:latin typeface="Arial Narrow" pitchFamily="34" charset="0"/>
              </a:rPr>
              <a:t>. Conclusões importantes podem ser inferidas da análise dos dados amostrais. No entanto, a inferência não pode ser "absolutamente certa", daí a necessidade de se utilizar uma linguagem de probabilidade.</a:t>
            </a:r>
          </a:p>
        </p:txBody>
      </p:sp>
    </p:spTree>
    <p:extLst>
      <p:ext uri="{BB962C8B-B14F-4D97-AF65-F5344CB8AC3E}">
        <p14:creationId xmlns:p14="http://schemas.microsoft.com/office/powerpoint/2010/main" val="293950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4213" y="685800"/>
            <a:ext cx="7488237" cy="1447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200" dirty="0">
                <a:solidFill>
                  <a:schemeClr val="tx2"/>
                </a:solidFill>
                <a:latin typeface="Times New Roman" pitchFamily="18" charset="0"/>
              </a:rPr>
              <a:t>Medidas de tendência central e de dispersão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66800" y="2244725"/>
            <a:ext cx="7239000" cy="148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t-BR" sz="3200" dirty="0">
                <a:latin typeface="Arial Narrow" pitchFamily="34" charset="0"/>
              </a:rPr>
              <a:t>Um único número que represente da melhor forma possível um conjunto de resultados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pt-BR" sz="3200" dirty="0">
              <a:latin typeface="Arial Narrow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pt-BR" sz="3200" dirty="0">
                <a:latin typeface="Arial Narrow" pitchFamily="34" charset="0"/>
              </a:rPr>
              <a:t>MÉDIA, MEDIANA E MODA</a:t>
            </a:r>
          </a:p>
        </p:txBody>
      </p:sp>
    </p:spTree>
    <p:extLst>
      <p:ext uri="{BB962C8B-B14F-4D97-AF65-F5344CB8AC3E}">
        <p14:creationId xmlns:p14="http://schemas.microsoft.com/office/powerpoint/2010/main" val="324194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COMPARAÇÃO ENTRE MÉDIAS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Teste</a:t>
            </a:r>
            <a:r>
              <a:rPr lang="en-US" dirty="0"/>
              <a:t> t </a:t>
            </a:r>
            <a:r>
              <a:rPr lang="en-US" dirty="0" err="1"/>
              <a:t>ou</a:t>
            </a:r>
            <a:r>
              <a:rPr lang="en-US" dirty="0"/>
              <a:t> ANOVA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150017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Teste</a:t>
            </a:r>
            <a:r>
              <a:rPr lang="en-US" dirty="0"/>
              <a:t>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80" y="2500306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Amostras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independentes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pareado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dirty="0"/>
              <a:t>Ex: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 x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treinado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Amostras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dependentes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pareado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dirty="0"/>
              <a:t>Ex: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1 x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2</a:t>
            </a:r>
          </a:p>
          <a:p>
            <a:pPr algn="ctr" eaLnBrk="1" hangingPunct="1">
              <a:buFontTx/>
              <a:buNone/>
            </a:pPr>
            <a:r>
              <a:rPr lang="en-US" dirty="0" err="1"/>
              <a:t>média</a:t>
            </a:r>
            <a:r>
              <a:rPr lang="en-US" dirty="0"/>
              <a:t> antes x </a:t>
            </a: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err="1"/>
              <a:t>depois</a:t>
            </a:r>
            <a:r>
              <a:rPr lang="en-US" dirty="0"/>
              <a:t> do </a:t>
            </a:r>
            <a:r>
              <a:rPr lang="en-US" dirty="0" err="1"/>
              <a:t>exercício</a:t>
            </a: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Comparação entre duas</a:t>
            </a:r>
            <a:r>
              <a:rPr kumimoji="0" lang="pt-BR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médias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047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98822-2CEF-4182-995D-E0E4FE59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E27D8B-D521-4DA3-9263-F40324AF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3388" r="27163" b="7980"/>
          <a:stretch/>
        </p:blipFill>
        <p:spPr>
          <a:xfrm>
            <a:off x="1619672" y="476671"/>
            <a:ext cx="5904655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61F8B-A2A2-42C7-9ED2-FB62612B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3E8AAC-B33C-4E48-8E6F-DBEC4484A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24788" r="29525" b="10781"/>
          <a:stretch/>
        </p:blipFill>
        <p:spPr>
          <a:xfrm>
            <a:off x="1943708" y="742300"/>
            <a:ext cx="5256584" cy="53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28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3965</TotalTime>
  <Words>1085</Words>
  <Application>Microsoft Office PowerPoint</Application>
  <PresentationFormat>Apresentação na tela (4:3)</PresentationFormat>
  <Paragraphs>185</Paragraphs>
  <Slides>35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Calibri</vt:lpstr>
      <vt:lpstr>Cambria</vt:lpstr>
      <vt:lpstr>Comic Sans MS</vt:lpstr>
      <vt:lpstr>Franklin Gothic Book</vt:lpstr>
      <vt:lpstr>Perpetua</vt:lpstr>
      <vt:lpstr>Times New Roman</vt:lpstr>
      <vt:lpstr>Wingdings</vt:lpstr>
      <vt:lpstr>Wingdings 2</vt:lpstr>
      <vt:lpstr>Patrimônio Líquido</vt:lpstr>
      <vt:lpstr>Apresentação do PowerPoint</vt:lpstr>
      <vt:lpstr>O que é Estatística?</vt:lpstr>
      <vt:lpstr>Utilidade da Estatística</vt:lpstr>
      <vt:lpstr>Divisão da Estatística</vt:lpstr>
      <vt:lpstr>Apresentação do PowerPoint</vt:lpstr>
      <vt:lpstr>COMPARAÇÃO ENTRE MÉDIAS</vt:lpstr>
      <vt:lpstr>Teste t</vt:lpstr>
      <vt:lpstr>Apresentação do PowerPoint</vt:lpstr>
      <vt:lpstr>Apresentação do PowerPoint</vt:lpstr>
      <vt:lpstr>Apresentação do PowerPoint</vt:lpstr>
      <vt:lpstr>Comparação entre 3 médias ou mais</vt:lpstr>
      <vt:lpstr>Apresentação do PowerPoint</vt:lpstr>
      <vt:lpstr>Coeficiente de correlação: conceito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Variável</vt:lpstr>
      <vt:lpstr>Pesquisa</vt:lpstr>
      <vt:lpstr>Métodos para seleção de amostra</vt:lpstr>
      <vt:lpstr>Amostra</vt:lpstr>
      <vt:lpstr>Por que fazer amostragem?</vt:lpstr>
      <vt:lpstr>Quando fazer Censo?</vt:lpstr>
      <vt:lpstr>Como selecionar a amostra?</vt:lpstr>
      <vt:lpstr>Apresentação do PowerPoint</vt:lpstr>
      <vt:lpstr>Amostragem sistemática</vt:lpstr>
      <vt:lpstr>Apresentação do PowerPoint</vt:lpstr>
      <vt:lpstr>Apresentação do PowerPoint</vt:lpstr>
      <vt:lpstr>Estudantes do curso de Educação Física em Universidades da Cidade de Ribeirão Preto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CONCEITOS BÁSICOS EM ESTATÍSTICA</dc:title>
  <dc:creator>Owner</dc:creator>
  <cp:lastModifiedBy>Átila Trapé</cp:lastModifiedBy>
  <cp:revision>37</cp:revision>
  <dcterms:created xsi:type="dcterms:W3CDTF">2010-08-05T00:13:27Z</dcterms:created>
  <dcterms:modified xsi:type="dcterms:W3CDTF">2022-11-23T13:26:14Z</dcterms:modified>
</cp:coreProperties>
</file>