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2" r:id="rId3"/>
    <p:sldId id="263" r:id="rId4"/>
    <p:sldId id="264"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3" r:id="rId23"/>
    <p:sldId id="284" r:id="rId24"/>
    <p:sldId id="285" r:id="rId25"/>
    <p:sldId id="286" r:id="rId26"/>
    <p:sldId id="287" r:id="rId27"/>
    <p:sldId id="288" r:id="rId28"/>
    <p:sldId id="289" r:id="rId29"/>
    <p:sldId id="290" r:id="rId30"/>
    <p:sldId id="291" r:id="rId31"/>
    <p:sldId id="292" r:id="rId32"/>
    <p:sldId id="293" r:id="rId33"/>
    <p:sldId id="294" r:id="rId34"/>
    <p:sldId id="295" r:id="rId35"/>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2" d="100"/>
          <a:sy n="92" d="100"/>
        </p:scale>
        <p:origin x="-135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9A46A851-E7D9-4E7B-A503-4D0433C5A577}" type="datetimeFigureOut">
              <a:rPr lang="pt-BR" smtClean="0"/>
              <a:t>29/04/2016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3196A1A1-7BE0-40CF-A4E7-E5C13FA89859}" type="slidenum">
              <a:rPr lang="pt-BR" smtClean="0"/>
              <a:t>‹nº›</a:t>
            </a:fld>
            <a:endParaRPr lang="pt-BR"/>
          </a:p>
        </p:txBody>
      </p:sp>
    </p:spTree>
    <p:extLst>
      <p:ext uri="{BB962C8B-B14F-4D97-AF65-F5344CB8AC3E}">
        <p14:creationId xmlns:p14="http://schemas.microsoft.com/office/powerpoint/2010/main" val="500134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9A46A851-E7D9-4E7B-A503-4D0433C5A577}" type="datetimeFigureOut">
              <a:rPr lang="pt-BR" smtClean="0"/>
              <a:t>29/04/2016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3196A1A1-7BE0-40CF-A4E7-E5C13FA89859}" type="slidenum">
              <a:rPr lang="pt-BR" smtClean="0"/>
              <a:t>‹nº›</a:t>
            </a:fld>
            <a:endParaRPr lang="pt-BR"/>
          </a:p>
        </p:txBody>
      </p:sp>
    </p:spTree>
    <p:extLst>
      <p:ext uri="{BB962C8B-B14F-4D97-AF65-F5344CB8AC3E}">
        <p14:creationId xmlns:p14="http://schemas.microsoft.com/office/powerpoint/2010/main" val="2507520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9A46A851-E7D9-4E7B-A503-4D0433C5A577}" type="datetimeFigureOut">
              <a:rPr lang="pt-BR" smtClean="0"/>
              <a:t>29/04/2016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3196A1A1-7BE0-40CF-A4E7-E5C13FA89859}" type="slidenum">
              <a:rPr lang="pt-BR" smtClean="0"/>
              <a:t>‹nº›</a:t>
            </a:fld>
            <a:endParaRPr lang="pt-BR"/>
          </a:p>
        </p:txBody>
      </p:sp>
    </p:spTree>
    <p:extLst>
      <p:ext uri="{BB962C8B-B14F-4D97-AF65-F5344CB8AC3E}">
        <p14:creationId xmlns:p14="http://schemas.microsoft.com/office/powerpoint/2010/main" val="2048786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9A46A851-E7D9-4E7B-A503-4D0433C5A577}" type="datetimeFigureOut">
              <a:rPr lang="pt-BR" smtClean="0"/>
              <a:t>29/04/2016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3196A1A1-7BE0-40CF-A4E7-E5C13FA89859}" type="slidenum">
              <a:rPr lang="pt-BR" smtClean="0"/>
              <a:t>‹nº›</a:t>
            </a:fld>
            <a:endParaRPr lang="pt-BR"/>
          </a:p>
        </p:txBody>
      </p:sp>
    </p:spTree>
    <p:extLst>
      <p:ext uri="{BB962C8B-B14F-4D97-AF65-F5344CB8AC3E}">
        <p14:creationId xmlns:p14="http://schemas.microsoft.com/office/powerpoint/2010/main" val="2461618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9A46A851-E7D9-4E7B-A503-4D0433C5A577}" type="datetimeFigureOut">
              <a:rPr lang="pt-BR" smtClean="0"/>
              <a:t>29/04/2016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3196A1A1-7BE0-40CF-A4E7-E5C13FA89859}" type="slidenum">
              <a:rPr lang="pt-BR" smtClean="0"/>
              <a:t>‹nº›</a:t>
            </a:fld>
            <a:endParaRPr lang="pt-BR"/>
          </a:p>
        </p:txBody>
      </p:sp>
    </p:spTree>
    <p:extLst>
      <p:ext uri="{BB962C8B-B14F-4D97-AF65-F5344CB8AC3E}">
        <p14:creationId xmlns:p14="http://schemas.microsoft.com/office/powerpoint/2010/main" val="132573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9A46A851-E7D9-4E7B-A503-4D0433C5A577}" type="datetimeFigureOut">
              <a:rPr lang="pt-BR" smtClean="0"/>
              <a:t>29/04/2016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3196A1A1-7BE0-40CF-A4E7-E5C13FA89859}" type="slidenum">
              <a:rPr lang="pt-BR" smtClean="0"/>
              <a:t>‹nº›</a:t>
            </a:fld>
            <a:endParaRPr lang="pt-BR"/>
          </a:p>
        </p:txBody>
      </p:sp>
    </p:spTree>
    <p:extLst>
      <p:ext uri="{BB962C8B-B14F-4D97-AF65-F5344CB8AC3E}">
        <p14:creationId xmlns:p14="http://schemas.microsoft.com/office/powerpoint/2010/main" val="2982856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9A46A851-E7D9-4E7B-A503-4D0433C5A577}" type="datetimeFigureOut">
              <a:rPr lang="pt-BR" smtClean="0"/>
              <a:t>29/04/2016</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3196A1A1-7BE0-40CF-A4E7-E5C13FA89859}" type="slidenum">
              <a:rPr lang="pt-BR" smtClean="0"/>
              <a:t>‹nº›</a:t>
            </a:fld>
            <a:endParaRPr lang="pt-BR"/>
          </a:p>
        </p:txBody>
      </p:sp>
    </p:spTree>
    <p:extLst>
      <p:ext uri="{BB962C8B-B14F-4D97-AF65-F5344CB8AC3E}">
        <p14:creationId xmlns:p14="http://schemas.microsoft.com/office/powerpoint/2010/main" val="359865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9A46A851-E7D9-4E7B-A503-4D0433C5A577}" type="datetimeFigureOut">
              <a:rPr lang="pt-BR" smtClean="0"/>
              <a:t>29/04/2016</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3196A1A1-7BE0-40CF-A4E7-E5C13FA89859}" type="slidenum">
              <a:rPr lang="pt-BR" smtClean="0"/>
              <a:t>‹nº›</a:t>
            </a:fld>
            <a:endParaRPr lang="pt-BR"/>
          </a:p>
        </p:txBody>
      </p:sp>
    </p:spTree>
    <p:extLst>
      <p:ext uri="{BB962C8B-B14F-4D97-AF65-F5344CB8AC3E}">
        <p14:creationId xmlns:p14="http://schemas.microsoft.com/office/powerpoint/2010/main" val="3769760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9A46A851-E7D9-4E7B-A503-4D0433C5A577}" type="datetimeFigureOut">
              <a:rPr lang="pt-BR" smtClean="0"/>
              <a:t>29/04/2016</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3196A1A1-7BE0-40CF-A4E7-E5C13FA89859}" type="slidenum">
              <a:rPr lang="pt-BR" smtClean="0"/>
              <a:t>‹nº›</a:t>
            </a:fld>
            <a:endParaRPr lang="pt-BR"/>
          </a:p>
        </p:txBody>
      </p:sp>
    </p:spTree>
    <p:extLst>
      <p:ext uri="{BB962C8B-B14F-4D97-AF65-F5344CB8AC3E}">
        <p14:creationId xmlns:p14="http://schemas.microsoft.com/office/powerpoint/2010/main" val="3741005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9A46A851-E7D9-4E7B-A503-4D0433C5A577}" type="datetimeFigureOut">
              <a:rPr lang="pt-BR" smtClean="0"/>
              <a:t>29/04/2016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3196A1A1-7BE0-40CF-A4E7-E5C13FA89859}" type="slidenum">
              <a:rPr lang="pt-BR" smtClean="0"/>
              <a:t>‹nº›</a:t>
            </a:fld>
            <a:endParaRPr lang="pt-BR"/>
          </a:p>
        </p:txBody>
      </p:sp>
    </p:spTree>
    <p:extLst>
      <p:ext uri="{BB962C8B-B14F-4D97-AF65-F5344CB8AC3E}">
        <p14:creationId xmlns:p14="http://schemas.microsoft.com/office/powerpoint/2010/main" val="235571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9A46A851-E7D9-4E7B-A503-4D0433C5A577}" type="datetimeFigureOut">
              <a:rPr lang="pt-BR" smtClean="0"/>
              <a:t>29/04/2016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3196A1A1-7BE0-40CF-A4E7-E5C13FA89859}" type="slidenum">
              <a:rPr lang="pt-BR" smtClean="0"/>
              <a:t>‹nº›</a:t>
            </a:fld>
            <a:endParaRPr lang="pt-BR"/>
          </a:p>
        </p:txBody>
      </p:sp>
    </p:spTree>
    <p:extLst>
      <p:ext uri="{BB962C8B-B14F-4D97-AF65-F5344CB8AC3E}">
        <p14:creationId xmlns:p14="http://schemas.microsoft.com/office/powerpoint/2010/main" val="13054909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46A851-E7D9-4E7B-A503-4D0433C5A577}" type="datetimeFigureOut">
              <a:rPr lang="pt-BR" smtClean="0"/>
              <a:t>29/04/2016</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96A1A1-7BE0-40CF-A4E7-E5C13FA89859}" type="slidenum">
              <a:rPr lang="pt-BR" smtClean="0"/>
              <a:t>‹nº›</a:t>
            </a:fld>
            <a:endParaRPr lang="pt-BR"/>
          </a:p>
        </p:txBody>
      </p:sp>
    </p:spTree>
    <p:extLst>
      <p:ext uri="{BB962C8B-B14F-4D97-AF65-F5344CB8AC3E}">
        <p14:creationId xmlns:p14="http://schemas.microsoft.com/office/powerpoint/2010/main" val="17839974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2" name="Text Box 4"/>
          <p:cNvSpPr txBox="1">
            <a:spLocks noChangeArrowheads="1"/>
          </p:cNvSpPr>
          <p:nvPr/>
        </p:nvSpPr>
        <p:spPr bwMode="auto">
          <a:xfrm>
            <a:off x="-11433" y="1009329"/>
            <a:ext cx="9144000" cy="769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tx1">
                      <a:alpha val="50000"/>
                    </a:schemeClr>
                  </a:outerShdw>
                </a:effectLst>
              </a14:hiddenEffects>
            </a:ext>
          </a:extLst>
        </p:spPr>
        <p:txBody>
          <a:bodyPr lIns="82283" tIns="41142" rIns="82283" bIns="41142">
            <a:spAutoFit/>
          </a:bodyPr>
          <a:lstStyle>
            <a:lvl1pPr defTabSz="1016000" eaLnBrk="0" hangingPunct="0">
              <a:defRPr>
                <a:solidFill>
                  <a:schemeClr val="tx1"/>
                </a:solidFill>
                <a:latin typeface="Arial" charset="0"/>
              </a:defRPr>
            </a:lvl1pPr>
            <a:lvl2pPr defTabSz="1016000" eaLnBrk="0" hangingPunct="0">
              <a:defRPr>
                <a:solidFill>
                  <a:schemeClr val="tx1"/>
                </a:solidFill>
                <a:latin typeface="Arial" charset="0"/>
              </a:defRPr>
            </a:lvl2pPr>
            <a:lvl3pPr defTabSz="1016000" eaLnBrk="0" hangingPunct="0">
              <a:defRPr>
                <a:solidFill>
                  <a:schemeClr val="tx1"/>
                </a:solidFill>
                <a:latin typeface="Arial" charset="0"/>
              </a:defRPr>
            </a:lvl3pPr>
            <a:lvl4pPr marL="1370013" defTabSz="1016000" eaLnBrk="0" hangingPunct="0">
              <a:defRPr>
                <a:solidFill>
                  <a:schemeClr val="tx1"/>
                </a:solidFill>
                <a:latin typeface="Arial" charset="0"/>
              </a:defRPr>
            </a:lvl4pPr>
            <a:lvl5pPr marL="1827213" defTabSz="1016000" eaLnBrk="0" hangingPunct="0">
              <a:defRPr>
                <a:solidFill>
                  <a:schemeClr val="tx1"/>
                </a:solidFill>
                <a:latin typeface="Arial" charset="0"/>
              </a:defRPr>
            </a:lvl5pPr>
            <a:lvl6pPr marL="2284413" defTabSz="1016000" eaLnBrk="0" fontAlgn="base" hangingPunct="0">
              <a:spcBef>
                <a:spcPct val="0"/>
              </a:spcBef>
              <a:spcAft>
                <a:spcPct val="0"/>
              </a:spcAft>
              <a:defRPr>
                <a:solidFill>
                  <a:schemeClr val="tx1"/>
                </a:solidFill>
                <a:latin typeface="Arial" charset="0"/>
              </a:defRPr>
            </a:lvl6pPr>
            <a:lvl7pPr marL="2741613" defTabSz="1016000" eaLnBrk="0" fontAlgn="base" hangingPunct="0">
              <a:spcBef>
                <a:spcPct val="0"/>
              </a:spcBef>
              <a:spcAft>
                <a:spcPct val="0"/>
              </a:spcAft>
              <a:defRPr>
                <a:solidFill>
                  <a:schemeClr val="tx1"/>
                </a:solidFill>
                <a:latin typeface="Arial" charset="0"/>
              </a:defRPr>
            </a:lvl7pPr>
            <a:lvl8pPr marL="3198813" defTabSz="1016000" eaLnBrk="0" fontAlgn="base" hangingPunct="0">
              <a:spcBef>
                <a:spcPct val="0"/>
              </a:spcBef>
              <a:spcAft>
                <a:spcPct val="0"/>
              </a:spcAft>
              <a:defRPr>
                <a:solidFill>
                  <a:schemeClr val="tx1"/>
                </a:solidFill>
                <a:latin typeface="Arial" charset="0"/>
              </a:defRPr>
            </a:lvl8pPr>
            <a:lvl9pPr marL="3656013" defTabSz="1016000" eaLnBrk="0" fontAlgn="base" hangingPunct="0">
              <a:spcBef>
                <a:spcPct val="0"/>
              </a:spcBef>
              <a:spcAft>
                <a:spcPct val="0"/>
              </a:spcAft>
              <a:defRPr>
                <a:solidFill>
                  <a:schemeClr val="tx1"/>
                </a:solidFill>
                <a:latin typeface="Arial" charset="0"/>
              </a:defRPr>
            </a:lvl9pPr>
          </a:lstStyle>
          <a:p>
            <a:pPr algn="ctr" eaLnBrk="1" hangingPunct="1"/>
            <a:r>
              <a:rPr lang="pt-BR" sz="4500" b="1">
                <a:solidFill>
                  <a:srgbClr val="0F606B"/>
                </a:solidFill>
              </a:rPr>
              <a:t>Curso de Administração</a:t>
            </a:r>
          </a:p>
        </p:txBody>
      </p:sp>
      <p:sp>
        <p:nvSpPr>
          <p:cNvPr id="94213" name="Text Box 5"/>
          <p:cNvSpPr txBox="1">
            <a:spLocks noChangeArrowheads="1"/>
          </p:cNvSpPr>
          <p:nvPr/>
        </p:nvSpPr>
        <p:spPr bwMode="auto">
          <a:xfrm>
            <a:off x="-11433" y="2503307"/>
            <a:ext cx="9144000" cy="769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tx1">
                      <a:alpha val="50000"/>
                    </a:schemeClr>
                  </a:outerShdw>
                </a:effectLst>
              </a14:hiddenEffects>
            </a:ext>
          </a:extLst>
        </p:spPr>
        <p:txBody>
          <a:bodyPr lIns="82283" tIns="41142" rIns="82283" bIns="41142">
            <a:spAutoFit/>
          </a:bodyPr>
          <a:lstStyle>
            <a:lvl1pPr defTabSz="1016000" eaLnBrk="0" hangingPunct="0">
              <a:defRPr>
                <a:solidFill>
                  <a:schemeClr val="tx1"/>
                </a:solidFill>
                <a:latin typeface="Arial" charset="0"/>
              </a:defRPr>
            </a:lvl1pPr>
            <a:lvl2pPr defTabSz="1016000" eaLnBrk="0" hangingPunct="0">
              <a:defRPr>
                <a:solidFill>
                  <a:schemeClr val="tx1"/>
                </a:solidFill>
                <a:latin typeface="Arial" charset="0"/>
              </a:defRPr>
            </a:lvl2pPr>
            <a:lvl3pPr defTabSz="1016000" eaLnBrk="0" hangingPunct="0">
              <a:defRPr>
                <a:solidFill>
                  <a:schemeClr val="tx1"/>
                </a:solidFill>
                <a:latin typeface="Arial" charset="0"/>
              </a:defRPr>
            </a:lvl3pPr>
            <a:lvl4pPr marL="1370013" defTabSz="1016000" eaLnBrk="0" hangingPunct="0">
              <a:defRPr>
                <a:solidFill>
                  <a:schemeClr val="tx1"/>
                </a:solidFill>
                <a:latin typeface="Arial" charset="0"/>
              </a:defRPr>
            </a:lvl4pPr>
            <a:lvl5pPr marL="1827213" defTabSz="1016000" eaLnBrk="0" hangingPunct="0">
              <a:defRPr>
                <a:solidFill>
                  <a:schemeClr val="tx1"/>
                </a:solidFill>
                <a:latin typeface="Arial" charset="0"/>
              </a:defRPr>
            </a:lvl5pPr>
            <a:lvl6pPr marL="2284413" defTabSz="1016000" eaLnBrk="0" fontAlgn="base" hangingPunct="0">
              <a:spcBef>
                <a:spcPct val="0"/>
              </a:spcBef>
              <a:spcAft>
                <a:spcPct val="0"/>
              </a:spcAft>
              <a:defRPr>
                <a:solidFill>
                  <a:schemeClr val="tx1"/>
                </a:solidFill>
                <a:latin typeface="Arial" charset="0"/>
              </a:defRPr>
            </a:lvl6pPr>
            <a:lvl7pPr marL="2741613" defTabSz="1016000" eaLnBrk="0" fontAlgn="base" hangingPunct="0">
              <a:spcBef>
                <a:spcPct val="0"/>
              </a:spcBef>
              <a:spcAft>
                <a:spcPct val="0"/>
              </a:spcAft>
              <a:defRPr>
                <a:solidFill>
                  <a:schemeClr val="tx1"/>
                </a:solidFill>
                <a:latin typeface="Arial" charset="0"/>
              </a:defRPr>
            </a:lvl7pPr>
            <a:lvl8pPr marL="3198813" defTabSz="1016000" eaLnBrk="0" fontAlgn="base" hangingPunct="0">
              <a:spcBef>
                <a:spcPct val="0"/>
              </a:spcBef>
              <a:spcAft>
                <a:spcPct val="0"/>
              </a:spcAft>
              <a:defRPr>
                <a:solidFill>
                  <a:schemeClr val="tx1"/>
                </a:solidFill>
                <a:latin typeface="Arial" charset="0"/>
              </a:defRPr>
            </a:lvl8pPr>
            <a:lvl9pPr marL="3656013" defTabSz="1016000" eaLnBrk="0" fontAlgn="base" hangingPunct="0">
              <a:spcBef>
                <a:spcPct val="0"/>
              </a:spcBef>
              <a:spcAft>
                <a:spcPct val="0"/>
              </a:spcAft>
              <a:defRPr>
                <a:solidFill>
                  <a:schemeClr val="tx1"/>
                </a:solidFill>
                <a:latin typeface="Arial" charset="0"/>
              </a:defRPr>
            </a:lvl9pPr>
          </a:lstStyle>
          <a:p>
            <a:pPr algn="ctr" eaLnBrk="1" hangingPunct="1"/>
            <a:r>
              <a:rPr lang="pt-BR" sz="4500" b="1">
                <a:solidFill>
                  <a:srgbClr val="0F606B"/>
                </a:solidFill>
              </a:rPr>
              <a:t>Teorias da Administração</a:t>
            </a:r>
          </a:p>
        </p:txBody>
      </p:sp>
    </p:spTree>
    <p:extLst>
      <p:ext uri="{BB962C8B-B14F-4D97-AF65-F5344CB8AC3E}">
        <p14:creationId xmlns:p14="http://schemas.microsoft.com/office/powerpoint/2010/main" val="40537689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63492" name="Text Box 4"/>
          <p:cNvSpPr txBox="1">
            <a:spLocks noChangeArrowheads="1"/>
          </p:cNvSpPr>
          <p:nvPr/>
        </p:nvSpPr>
        <p:spPr bwMode="auto">
          <a:xfrm>
            <a:off x="551670" y="1678402"/>
            <a:ext cx="8363659"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HENRI FAYOL – A escola do processo administrativo</a:t>
            </a:r>
          </a:p>
        </p:txBody>
      </p:sp>
      <p:sp>
        <p:nvSpPr>
          <p:cNvPr id="63493" name="Text Box 5"/>
          <p:cNvSpPr txBox="1">
            <a:spLocks noChangeArrowheads="1"/>
          </p:cNvSpPr>
          <p:nvPr/>
        </p:nvSpPr>
        <p:spPr bwMode="auto">
          <a:xfrm>
            <a:off x="423042" y="2463276"/>
            <a:ext cx="8297916"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just" eaLnBrk="1" hangingPunct="1"/>
            <a:r>
              <a:rPr lang="pt-BR" sz="2000"/>
              <a:t>	Em 1916, Henri Fayol publicou o livro </a:t>
            </a:r>
            <a:r>
              <a:rPr lang="pt-BR" sz="2000" i="1"/>
              <a:t>Administração geral e industrial. </a:t>
            </a:r>
            <a:r>
              <a:rPr lang="pt-BR" sz="2000"/>
              <a:t>Nesse livro ele afirmava que a administração é composta por cinco funções: previsão (planejamento), organização, comando, coordenação e controle. Segundo Fayol (1994, p. 26):</a:t>
            </a:r>
          </a:p>
          <a:p>
            <a:pPr lvl="3" algn="just" eaLnBrk="1" hangingPunct="1">
              <a:buFont typeface="Wingdings" pitchFamily="2" charset="2"/>
              <a:buChar char="v"/>
            </a:pPr>
            <a:r>
              <a:rPr lang="pt-BR" sz="2000"/>
              <a:t> </a:t>
            </a:r>
            <a:r>
              <a:rPr lang="pt-BR" sz="2000" u="sng"/>
              <a:t>Prever</a:t>
            </a:r>
            <a:r>
              <a:rPr lang="pt-BR" sz="2000"/>
              <a:t> é “explorar” o futuro e traçar o programa de ação; </a:t>
            </a:r>
          </a:p>
          <a:p>
            <a:pPr lvl="3" algn="just" eaLnBrk="1" hangingPunct="1">
              <a:buFont typeface="Wingdings" pitchFamily="2" charset="2"/>
              <a:buChar char="v"/>
            </a:pPr>
            <a:r>
              <a:rPr lang="pt-BR" sz="2000"/>
              <a:t> </a:t>
            </a:r>
            <a:r>
              <a:rPr lang="pt-BR" sz="2000" u="sng"/>
              <a:t>Organizar</a:t>
            </a:r>
            <a:r>
              <a:rPr lang="pt-BR" sz="2000"/>
              <a:t> é constituir o duplo organismo, material e social, da empresa, ou seja, montar uma equipe e possuir recursos materiais para o desenvolvimento do trabalho;</a:t>
            </a:r>
          </a:p>
          <a:p>
            <a:pPr lvl="3" algn="just" eaLnBrk="1" hangingPunct="1">
              <a:buFont typeface="Wingdings" pitchFamily="2" charset="2"/>
              <a:buChar char="v"/>
            </a:pPr>
            <a:r>
              <a:rPr lang="pt-BR" sz="2000"/>
              <a:t> </a:t>
            </a:r>
            <a:r>
              <a:rPr lang="pt-BR" sz="2000" u="sng"/>
              <a:t>Comandar</a:t>
            </a:r>
            <a:r>
              <a:rPr lang="pt-BR" sz="2000"/>
              <a:t> é dirigir o pessoal;</a:t>
            </a:r>
          </a:p>
          <a:p>
            <a:pPr lvl="3" algn="just" eaLnBrk="1" hangingPunct="1">
              <a:buFont typeface="Wingdings" pitchFamily="2" charset="2"/>
              <a:buChar char="v"/>
            </a:pPr>
            <a:r>
              <a:rPr lang="pt-BR" sz="2000"/>
              <a:t> </a:t>
            </a:r>
            <a:r>
              <a:rPr lang="pt-BR" sz="2000" u="sng"/>
              <a:t>Coordenar</a:t>
            </a:r>
            <a:r>
              <a:rPr lang="pt-BR" sz="2000"/>
              <a:t> é ligar, unir e harmonizar todos os atos e todos os reforços; </a:t>
            </a:r>
          </a:p>
          <a:p>
            <a:pPr lvl="3" algn="just" eaLnBrk="1" hangingPunct="1">
              <a:buFont typeface="Wingdings" pitchFamily="2" charset="2"/>
              <a:buChar char="v"/>
            </a:pPr>
            <a:r>
              <a:rPr lang="pt-BR" sz="2000"/>
              <a:t> </a:t>
            </a:r>
            <a:r>
              <a:rPr lang="pt-BR" sz="2000" u="sng"/>
              <a:t>Controlar</a:t>
            </a:r>
            <a:r>
              <a:rPr lang="pt-BR" sz="2000"/>
              <a:t> é cuidar para que tudo corra de acordo com as regras estabelecidas. </a:t>
            </a:r>
          </a:p>
        </p:txBody>
      </p:sp>
    </p:spTree>
    <p:extLst>
      <p:ext uri="{BB962C8B-B14F-4D97-AF65-F5344CB8AC3E}">
        <p14:creationId xmlns:p14="http://schemas.microsoft.com/office/powerpoint/2010/main" val="23448481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76803" name="Text Box 3"/>
          <p:cNvSpPr txBox="1">
            <a:spLocks noChangeArrowheads="1"/>
          </p:cNvSpPr>
          <p:nvPr/>
        </p:nvSpPr>
        <p:spPr bwMode="auto">
          <a:xfrm>
            <a:off x="467348" y="1742736"/>
            <a:ext cx="8512295"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HENRI FAYOL – A escola do processo administrativo</a:t>
            </a:r>
          </a:p>
        </p:txBody>
      </p:sp>
      <p:sp>
        <p:nvSpPr>
          <p:cNvPr id="76804" name="Text Box 4"/>
          <p:cNvSpPr txBox="1">
            <a:spLocks noChangeArrowheads="1"/>
          </p:cNvSpPr>
          <p:nvPr/>
        </p:nvSpPr>
        <p:spPr bwMode="auto">
          <a:xfrm>
            <a:off x="423042" y="2520462"/>
            <a:ext cx="8427973" cy="3751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lnSpc>
                <a:spcPct val="95000"/>
              </a:lnSpc>
              <a:buClr>
                <a:srgbClr val="0F606B"/>
              </a:buClr>
              <a:buFont typeface="Wingdings" pitchFamily="2" charset="2"/>
              <a:buChar char="v"/>
            </a:pPr>
            <a:r>
              <a:rPr lang="pt-BR" sz="2500"/>
              <a:t> Para Fayol, administrar não era inventar sistemas e métodos para aumentar a velocidade de processamento, era um arranjo organizado e integrado entre produção, vendas e finanças, levando em consideração as funções da organização (WREN, 2005);</a:t>
            </a:r>
          </a:p>
          <a:p>
            <a:pPr eaLnBrk="1" hangingPunct="1">
              <a:lnSpc>
                <a:spcPct val="95000"/>
              </a:lnSpc>
              <a:buClr>
                <a:srgbClr val="0F606B"/>
              </a:buClr>
              <a:buFont typeface="Wingdings" pitchFamily="2" charset="2"/>
              <a:buChar char="v"/>
            </a:pPr>
            <a:r>
              <a:rPr lang="pt-BR" sz="2500"/>
              <a:t> Fayol afirmava que nada era rígido ou absoluto em se tratando de problemas administrativos. Por esse motivo, os 14 princípios escritos por ele deveriam ser aplicados de forma flexível, de acordo com a situação e a realidade de cada empresa.</a:t>
            </a:r>
          </a:p>
        </p:txBody>
      </p:sp>
    </p:spTree>
    <p:extLst>
      <p:ext uri="{BB962C8B-B14F-4D97-AF65-F5344CB8AC3E}">
        <p14:creationId xmlns:p14="http://schemas.microsoft.com/office/powerpoint/2010/main" val="23189072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75779" name="Text Box 3"/>
          <p:cNvSpPr txBox="1">
            <a:spLocks noChangeArrowheads="1"/>
          </p:cNvSpPr>
          <p:nvPr/>
        </p:nvSpPr>
        <p:spPr bwMode="auto">
          <a:xfrm>
            <a:off x="533091" y="1742736"/>
            <a:ext cx="8446552"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HENRI FAYOL – A escola do processo administrativo</a:t>
            </a:r>
          </a:p>
        </p:txBody>
      </p:sp>
      <p:graphicFrame>
        <p:nvGraphicFramePr>
          <p:cNvPr id="75853" name="Group 77"/>
          <p:cNvGraphicFramePr>
            <a:graphicFrameLocks noGrp="1"/>
          </p:cNvGraphicFramePr>
          <p:nvPr/>
        </p:nvGraphicFramePr>
        <p:xfrm>
          <a:off x="681727" y="2520462"/>
          <a:ext cx="7780547" cy="3438293"/>
        </p:xfrm>
        <a:graphic>
          <a:graphicData uri="http://schemas.openxmlformats.org/drawingml/2006/table">
            <a:tbl>
              <a:tblPr/>
              <a:tblGrid>
                <a:gridCol w="3963162"/>
                <a:gridCol w="3817385"/>
              </a:tblGrid>
              <a:tr h="403159">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1) Divisão do trabalho;</a:t>
                      </a:r>
                    </a:p>
                  </a:txBody>
                  <a:tcPr marL="91424" marR="91424"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8) Centralização;</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4590">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2) Autoridade;</a:t>
                      </a:r>
                    </a:p>
                  </a:txBody>
                  <a:tcPr marL="91424" marR="91424"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9) Hierarquia;</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019">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3) Disciplina;</a:t>
                      </a:r>
                    </a:p>
                  </a:txBody>
                  <a:tcPr marL="91424" marR="91424"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10) Ordem;</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3159">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4) Unidade de comando;</a:t>
                      </a:r>
                    </a:p>
                  </a:txBody>
                  <a:tcPr marL="91424" marR="91424"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11) Equidade;</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7674">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5) Unidade de direção;</a:t>
                      </a:r>
                    </a:p>
                  </a:txBody>
                  <a:tcPr marL="91424" marR="91424"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12) Estabilidade e manutenção do pessoal;</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0533">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6) Subordinação do interesse individual ao interesse geral;</a:t>
                      </a:r>
                    </a:p>
                  </a:txBody>
                  <a:tcPr marL="91424" marR="91424"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13) Iniciativa;</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3159">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7) Remuneração;</a:t>
                      </a:r>
                    </a:p>
                  </a:txBody>
                  <a:tcPr marL="91424" marR="91424"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14) Espírito de equipe;</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5850" name="Rectangle 74"/>
          <p:cNvSpPr>
            <a:spLocks noChangeArrowheads="1"/>
          </p:cNvSpPr>
          <p:nvPr/>
        </p:nvSpPr>
        <p:spPr bwMode="auto">
          <a:xfrm>
            <a:off x="2756921" y="6183209"/>
            <a:ext cx="3262956" cy="298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333" tIns="41166" rIns="82333" bIns="41166">
            <a:spAutoFit/>
          </a:bodyPr>
          <a:lstStyle/>
          <a:p>
            <a:pPr defTabSz="914806"/>
            <a:r>
              <a:rPr lang="pt-BR" sz="1400"/>
              <a:t>Quadro 2 – Os 14 princípios de Henri Fayol</a:t>
            </a:r>
          </a:p>
        </p:txBody>
      </p:sp>
      <p:sp>
        <p:nvSpPr>
          <p:cNvPr id="75852" name="Rectangle 76"/>
          <p:cNvSpPr>
            <a:spLocks noChangeArrowheads="1"/>
          </p:cNvSpPr>
          <p:nvPr/>
        </p:nvSpPr>
        <p:spPr bwMode="auto">
          <a:xfrm rot="5400000">
            <a:off x="7604775" y="4106422"/>
            <a:ext cx="2488192" cy="2678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333" tIns="41166" rIns="82333" bIns="41166">
            <a:spAutoFit/>
          </a:bodyPr>
          <a:lstStyle/>
          <a:p>
            <a:pPr defTabSz="914806"/>
            <a:r>
              <a:rPr lang="pt-BR" sz="1200"/>
              <a:t>Adaptado de Bateman e Snell (1998).</a:t>
            </a:r>
          </a:p>
        </p:txBody>
      </p:sp>
    </p:spTree>
    <p:extLst>
      <p:ext uri="{BB962C8B-B14F-4D97-AF65-F5344CB8AC3E}">
        <p14:creationId xmlns:p14="http://schemas.microsoft.com/office/powerpoint/2010/main" val="30916732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65539" name="Text Box 3"/>
          <p:cNvSpPr txBox="1">
            <a:spLocks noChangeArrowheads="1"/>
          </p:cNvSpPr>
          <p:nvPr/>
        </p:nvSpPr>
        <p:spPr bwMode="auto">
          <a:xfrm>
            <a:off x="553100" y="1612638"/>
            <a:ext cx="8362229"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HENRI FAYOL – A escola do processo administrativo</a:t>
            </a:r>
          </a:p>
        </p:txBody>
      </p:sp>
      <p:sp>
        <p:nvSpPr>
          <p:cNvPr id="65541" name="Text Box 5"/>
          <p:cNvSpPr txBox="1">
            <a:spLocks noChangeArrowheads="1"/>
          </p:cNvSpPr>
          <p:nvPr/>
        </p:nvSpPr>
        <p:spPr bwMode="auto">
          <a:xfrm>
            <a:off x="-677439" y="2197362"/>
            <a:ext cx="9592768" cy="4392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spAutoFit/>
          </a:bodyPr>
          <a:lstStyle>
            <a:lvl1pPr defTabSz="1016000" eaLnBrk="0" hangingPunct="0">
              <a:defRPr>
                <a:solidFill>
                  <a:schemeClr val="tx1"/>
                </a:solidFill>
                <a:latin typeface="Arial" charset="0"/>
              </a:defRPr>
            </a:lvl1pPr>
            <a:lvl2pPr defTabSz="1016000" eaLnBrk="0" hangingPunct="0">
              <a:defRPr>
                <a:solidFill>
                  <a:schemeClr val="tx1"/>
                </a:solidFill>
                <a:latin typeface="Arial" charset="0"/>
              </a:defRPr>
            </a:lvl2pPr>
            <a:lvl3pPr defTabSz="1016000" eaLnBrk="0" hangingPunct="0">
              <a:defRPr>
                <a:solidFill>
                  <a:schemeClr val="tx1"/>
                </a:solidFill>
                <a:latin typeface="Arial" charset="0"/>
              </a:defRPr>
            </a:lvl3pPr>
            <a:lvl4pPr defTabSz="1016000" eaLnBrk="0" hangingPunct="0">
              <a:defRPr>
                <a:solidFill>
                  <a:schemeClr val="tx1"/>
                </a:solidFill>
                <a:latin typeface="Arial" charset="0"/>
              </a:defRPr>
            </a:lvl4pPr>
            <a:lvl5pPr defTabSz="1016000" eaLnBrk="0" hangingPunct="0">
              <a:defRPr>
                <a:solidFill>
                  <a:schemeClr val="tx1"/>
                </a:solidFill>
                <a:latin typeface="Arial" charset="0"/>
              </a:defRPr>
            </a:lvl5pPr>
            <a:lvl6pPr defTabSz="1016000" eaLnBrk="0" fontAlgn="base" hangingPunct="0">
              <a:spcBef>
                <a:spcPct val="0"/>
              </a:spcBef>
              <a:spcAft>
                <a:spcPct val="0"/>
              </a:spcAft>
              <a:defRPr>
                <a:solidFill>
                  <a:schemeClr val="tx1"/>
                </a:solidFill>
                <a:latin typeface="Arial" charset="0"/>
              </a:defRPr>
            </a:lvl6pPr>
            <a:lvl7pPr defTabSz="1016000" eaLnBrk="0" fontAlgn="base" hangingPunct="0">
              <a:spcBef>
                <a:spcPct val="0"/>
              </a:spcBef>
              <a:spcAft>
                <a:spcPct val="0"/>
              </a:spcAft>
              <a:defRPr>
                <a:solidFill>
                  <a:schemeClr val="tx1"/>
                </a:solidFill>
                <a:latin typeface="Arial" charset="0"/>
              </a:defRPr>
            </a:lvl7pPr>
            <a:lvl8pPr defTabSz="1016000" eaLnBrk="0" fontAlgn="base" hangingPunct="0">
              <a:spcBef>
                <a:spcPct val="0"/>
              </a:spcBef>
              <a:spcAft>
                <a:spcPct val="0"/>
              </a:spcAft>
              <a:defRPr>
                <a:solidFill>
                  <a:schemeClr val="tx1"/>
                </a:solidFill>
                <a:latin typeface="Arial" charset="0"/>
              </a:defRPr>
            </a:lvl8pPr>
            <a:lvl9pPr defTabSz="1016000" eaLnBrk="0" fontAlgn="base" hangingPunct="0">
              <a:spcBef>
                <a:spcPct val="0"/>
              </a:spcBef>
              <a:spcAft>
                <a:spcPct val="0"/>
              </a:spcAft>
              <a:defRPr>
                <a:solidFill>
                  <a:schemeClr val="tx1"/>
                </a:solidFill>
                <a:latin typeface="Arial" charset="0"/>
              </a:defRPr>
            </a:lvl9pPr>
          </a:lstStyle>
          <a:p>
            <a:pPr lvl="2" eaLnBrk="1" hangingPunct="1"/>
            <a:r>
              <a:rPr lang="pt-BR" sz="2000"/>
              <a:t>		Administradores, de acordo com Henri Fayol, precisavam de certas qualidades, conhecimentos e experiência (WREN, 2005, p. 213):</a:t>
            </a:r>
          </a:p>
          <a:p>
            <a:pPr lvl="2" eaLnBrk="1" hangingPunct="1"/>
            <a:endParaRPr lang="pt-BR" sz="2000"/>
          </a:p>
          <a:p>
            <a:pPr lvl="3" eaLnBrk="1" hangingPunct="1"/>
            <a:r>
              <a:rPr lang="pt-BR" sz="2000"/>
              <a:t> 	</a:t>
            </a:r>
            <a:r>
              <a:rPr lang="pt-BR" sz="2000" u="sng"/>
              <a:t>Qualidades físicas</a:t>
            </a:r>
            <a:r>
              <a:rPr lang="pt-BR" sz="2000"/>
              <a:t>: saúde, vigor, trato (literalmente, modo de se  	comportar);</a:t>
            </a:r>
          </a:p>
          <a:p>
            <a:pPr lvl="3" eaLnBrk="1" hangingPunct="1"/>
            <a:r>
              <a:rPr lang="pt-BR" sz="2000"/>
              <a:t> 	</a:t>
            </a:r>
            <a:r>
              <a:rPr lang="pt-BR" sz="2000" u="sng"/>
              <a:t>Qualidades mentais</a:t>
            </a:r>
            <a:r>
              <a:rPr lang="pt-BR" sz="2000"/>
              <a:t>: habilidade para compreender e aprender, 	julgamento, vigor mental e adaptabilidade;</a:t>
            </a:r>
          </a:p>
          <a:p>
            <a:pPr lvl="3" eaLnBrk="1" hangingPunct="1"/>
            <a:r>
              <a:rPr lang="pt-BR" sz="2000"/>
              <a:t> 	</a:t>
            </a:r>
            <a:r>
              <a:rPr lang="pt-BR" sz="2000" u="sng"/>
              <a:t>Qualidades morais</a:t>
            </a:r>
            <a:r>
              <a:rPr lang="pt-BR" sz="2000"/>
              <a:t>: energia, firmeza, vontade para aceitar as 	responsabilidades, iniciativa, lealdade, tato, dignidade;</a:t>
            </a:r>
          </a:p>
          <a:p>
            <a:pPr lvl="3" eaLnBrk="1" hangingPunct="1"/>
            <a:r>
              <a:rPr lang="pt-BR" sz="2000"/>
              <a:t>	 </a:t>
            </a:r>
            <a:r>
              <a:rPr lang="pt-BR" sz="2000" u="sng"/>
              <a:t>Educação geral</a:t>
            </a:r>
            <a:r>
              <a:rPr lang="pt-BR" sz="2000"/>
              <a:t>: deveria ir além do necessário à função;</a:t>
            </a:r>
          </a:p>
          <a:p>
            <a:pPr lvl="3" eaLnBrk="1" hangingPunct="1"/>
            <a:r>
              <a:rPr lang="pt-BR" sz="2000"/>
              <a:t> 	</a:t>
            </a:r>
            <a:r>
              <a:rPr lang="pt-BR" sz="2000" u="sng"/>
              <a:t>Conhecimentos especiais</a:t>
            </a:r>
            <a:r>
              <a:rPr lang="pt-BR" sz="2000"/>
              <a:t>: esses eram peculiares à função, 	seriam técnicos, financeiros, administrativos, entre outros;</a:t>
            </a:r>
          </a:p>
          <a:p>
            <a:pPr lvl="3" eaLnBrk="1" hangingPunct="1"/>
            <a:r>
              <a:rPr lang="pt-BR" sz="2000"/>
              <a:t> 	</a:t>
            </a:r>
            <a:r>
              <a:rPr lang="pt-BR" sz="2000" u="sng"/>
              <a:t>Experiência</a:t>
            </a:r>
            <a:r>
              <a:rPr lang="pt-BR" sz="2000"/>
              <a:t>: conhecimento que surge do trabalho adequado; a 	memória de outras lições aprendidas.</a:t>
            </a:r>
          </a:p>
        </p:txBody>
      </p:sp>
    </p:spTree>
    <p:extLst>
      <p:ext uri="{BB962C8B-B14F-4D97-AF65-F5344CB8AC3E}">
        <p14:creationId xmlns:p14="http://schemas.microsoft.com/office/powerpoint/2010/main" val="2250328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graphicFrame>
        <p:nvGraphicFramePr>
          <p:cNvPr id="66629" name="Group 69"/>
          <p:cNvGraphicFramePr>
            <a:graphicFrameLocks noGrp="1"/>
          </p:cNvGraphicFramePr>
          <p:nvPr/>
        </p:nvGraphicFramePr>
        <p:xfrm>
          <a:off x="681728" y="2326031"/>
          <a:ext cx="7844860" cy="3891489"/>
        </p:xfrm>
        <a:graphic>
          <a:graphicData uri="http://schemas.openxmlformats.org/drawingml/2006/table">
            <a:tbl>
              <a:tblPr/>
              <a:tblGrid>
                <a:gridCol w="1985154"/>
                <a:gridCol w="5859706"/>
              </a:tblGrid>
              <a:tr h="364560">
                <a:tc rowSpan="3">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600" b="1" i="0" u="none" strike="noStrike" cap="none" normalizeH="0" baseline="0" smtClean="0">
                          <a:ln>
                            <a:noFill/>
                          </a:ln>
                          <a:solidFill>
                            <a:schemeClr val="tx1"/>
                          </a:solidFill>
                          <a:effectLst/>
                          <a:latin typeface="Arial" charset="0"/>
                        </a:rPr>
                        <a:t>Conceitos-chave</a:t>
                      </a:r>
                    </a:p>
                  </a:txBody>
                  <a:tcPr marL="89986" marR="89986" marT="46807" marB="4680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600" b="0" i="0" u="none" strike="noStrike" cap="none" normalizeH="0" baseline="0" smtClean="0">
                          <a:ln>
                            <a:noFill/>
                          </a:ln>
                          <a:solidFill>
                            <a:schemeClr val="tx1"/>
                          </a:solidFill>
                          <a:effectLst/>
                          <a:latin typeface="Arial" charset="0"/>
                        </a:rPr>
                        <a:t>As 5 funções e os 14 princípios de Fayol</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3332">
                <a:tc vMerge="1">
                  <a:txBody>
                    <a:bodyPr/>
                    <a:lstStyle/>
                    <a:p>
                      <a:endParaRPr lang="pt-BR"/>
                    </a:p>
                  </a:txBody>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600" b="0" i="0" u="none" strike="noStrike" cap="none" normalizeH="0" baseline="0" smtClean="0">
                          <a:ln>
                            <a:noFill/>
                          </a:ln>
                          <a:solidFill>
                            <a:schemeClr val="tx1"/>
                          </a:solidFill>
                          <a:effectLst/>
                          <a:latin typeface="Arial" charset="0"/>
                        </a:rPr>
                        <a:t>Os executivos formulam o propósito da organização, protegem os empregados e mantêm as comunicações</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1902">
                <a:tc vMerge="1">
                  <a:txBody>
                    <a:bodyPr/>
                    <a:lstStyle/>
                    <a:p>
                      <a:endParaRPr lang="pt-BR"/>
                    </a:p>
                  </a:txBody>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600" b="0" i="0" u="none" strike="noStrike" cap="none" normalizeH="0" baseline="0" smtClean="0">
                          <a:ln>
                            <a:noFill/>
                          </a:ln>
                          <a:solidFill>
                            <a:schemeClr val="tx1"/>
                          </a:solidFill>
                          <a:effectLst/>
                          <a:latin typeface="Arial" charset="0"/>
                        </a:rPr>
                        <a:t>Os administradores devem responder aos acontecimentos que se modificam</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1902">
                <a:tc rowSpan="3">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600" b="1" i="0" u="none" strike="noStrike" cap="none" normalizeH="0" baseline="0" smtClean="0">
                          <a:ln>
                            <a:noFill/>
                          </a:ln>
                          <a:solidFill>
                            <a:schemeClr val="tx1"/>
                          </a:solidFill>
                          <a:effectLst/>
                          <a:latin typeface="Arial" charset="0"/>
                        </a:rPr>
                        <a:t>Contribuições</a:t>
                      </a:r>
                    </a:p>
                  </a:txBody>
                  <a:tcPr marL="89986" marR="89986" marT="46807" marB="4680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600" b="0" i="0" u="none" strike="noStrike" cap="none" normalizeH="0" baseline="0" smtClean="0">
                          <a:ln>
                            <a:noFill/>
                          </a:ln>
                          <a:solidFill>
                            <a:schemeClr val="tx1"/>
                          </a:solidFill>
                          <a:effectLst/>
                          <a:latin typeface="Arial" charset="0"/>
                        </a:rPr>
                        <a:t>Viam a administração como uma profissão que pode ser treinada e desenvolvida</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1902">
                <a:tc vMerge="1">
                  <a:txBody>
                    <a:bodyPr/>
                    <a:lstStyle/>
                    <a:p>
                      <a:endParaRPr lang="pt-BR"/>
                    </a:p>
                  </a:txBody>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600" b="0" i="0" u="none" strike="noStrike" cap="none" normalizeH="0" baseline="0" smtClean="0">
                          <a:ln>
                            <a:noFill/>
                          </a:ln>
                          <a:solidFill>
                            <a:schemeClr val="tx1"/>
                          </a:solidFill>
                          <a:effectLst/>
                          <a:latin typeface="Arial" charset="0"/>
                        </a:rPr>
                        <a:t>Enfatizavam os amplos aspectos de políticas dos administradores</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989">
                <a:tc vMerge="1">
                  <a:txBody>
                    <a:bodyPr/>
                    <a:lstStyle/>
                    <a:p>
                      <a:endParaRPr lang="pt-BR"/>
                    </a:p>
                  </a:txBody>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600" b="0" i="0" u="none" strike="noStrike" cap="none" normalizeH="0" baseline="0" smtClean="0">
                          <a:ln>
                            <a:noFill/>
                          </a:ln>
                          <a:solidFill>
                            <a:schemeClr val="tx1"/>
                          </a:solidFill>
                          <a:effectLst/>
                          <a:latin typeface="Arial" charset="0"/>
                        </a:rPr>
                        <a:t>Ofereciam prescrições administrativas</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1902">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600" b="1" i="0" u="none" strike="noStrike" cap="none" normalizeH="0" baseline="0" smtClean="0">
                          <a:ln>
                            <a:noFill/>
                          </a:ln>
                          <a:solidFill>
                            <a:schemeClr val="tx1"/>
                          </a:solidFill>
                          <a:effectLst/>
                          <a:latin typeface="Arial" charset="0"/>
                        </a:rPr>
                        <a:t>Limitação</a:t>
                      </a:r>
                    </a:p>
                  </a:txBody>
                  <a:tcPr marL="89986" marR="89986" marT="46807" marB="4680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600" b="0" i="0" u="none" strike="noStrike" cap="none" normalizeH="0" baseline="0" smtClean="0">
                          <a:ln>
                            <a:noFill/>
                          </a:ln>
                          <a:solidFill>
                            <a:schemeClr val="tx1"/>
                          </a:solidFill>
                          <a:effectLst/>
                          <a:latin typeface="Arial" charset="0"/>
                        </a:rPr>
                        <a:t>As prescrições universais necessitavam de qualificações para fatores ambientais, tecnológicos e de pessoal</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6621" name="Text Box 61"/>
          <p:cNvSpPr txBox="1">
            <a:spLocks noChangeArrowheads="1"/>
          </p:cNvSpPr>
          <p:nvPr/>
        </p:nvSpPr>
        <p:spPr bwMode="auto">
          <a:xfrm>
            <a:off x="551670" y="1742736"/>
            <a:ext cx="8363659"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HENRI FAYOL – A escola do processo administrativo</a:t>
            </a:r>
          </a:p>
        </p:txBody>
      </p:sp>
      <p:sp>
        <p:nvSpPr>
          <p:cNvPr id="66628" name="Rectangle 68"/>
          <p:cNvSpPr>
            <a:spLocks noChangeArrowheads="1"/>
          </p:cNvSpPr>
          <p:nvPr/>
        </p:nvSpPr>
        <p:spPr bwMode="auto">
          <a:xfrm>
            <a:off x="2347390" y="6391936"/>
            <a:ext cx="4524968" cy="298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333" tIns="41166" rIns="82333" bIns="41166">
            <a:spAutoFit/>
          </a:bodyPr>
          <a:lstStyle/>
          <a:p>
            <a:pPr algn="ctr" defTabSz="914806"/>
            <a:r>
              <a:rPr lang="pt-BR" sz="1400"/>
              <a:t>Quadro 3 – Resumo da abordagem da gestão administrativa</a:t>
            </a:r>
          </a:p>
        </p:txBody>
      </p:sp>
      <p:sp>
        <p:nvSpPr>
          <p:cNvPr id="66631" name="Rectangle 71"/>
          <p:cNvSpPr>
            <a:spLocks noChangeArrowheads="1"/>
          </p:cNvSpPr>
          <p:nvPr/>
        </p:nvSpPr>
        <p:spPr bwMode="auto">
          <a:xfrm rot="5400000">
            <a:off x="7691183" y="3761163"/>
            <a:ext cx="2449720" cy="2678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333" tIns="41166" rIns="82333" bIns="41166">
            <a:spAutoFit/>
          </a:bodyPr>
          <a:lstStyle/>
          <a:p>
            <a:pPr defTabSz="914806"/>
            <a:r>
              <a:rPr lang="pt-BR" sz="1200"/>
              <a:t>Adaptado de Bateman e Snell (1998)</a:t>
            </a:r>
          </a:p>
        </p:txBody>
      </p:sp>
    </p:spTree>
    <p:extLst>
      <p:ext uri="{BB962C8B-B14F-4D97-AF65-F5344CB8AC3E}">
        <p14:creationId xmlns:p14="http://schemas.microsoft.com/office/powerpoint/2010/main" val="2945850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67587" name="Text Box 3"/>
          <p:cNvSpPr txBox="1">
            <a:spLocks noChangeArrowheads="1"/>
          </p:cNvSpPr>
          <p:nvPr/>
        </p:nvSpPr>
        <p:spPr bwMode="auto">
          <a:xfrm>
            <a:off x="487357" y="1742736"/>
            <a:ext cx="8498003"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HENRI FAYOL – A escola do processo administrativo</a:t>
            </a:r>
          </a:p>
        </p:txBody>
      </p:sp>
      <p:sp>
        <p:nvSpPr>
          <p:cNvPr id="67588" name="Text Box 4"/>
          <p:cNvSpPr txBox="1">
            <a:spLocks noChangeArrowheads="1"/>
          </p:cNvSpPr>
          <p:nvPr/>
        </p:nvSpPr>
        <p:spPr bwMode="auto">
          <a:xfrm>
            <a:off x="423042" y="2420387"/>
            <a:ext cx="8297916"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just" eaLnBrk="1" hangingPunct="1">
              <a:spcBef>
                <a:spcPct val="50000"/>
              </a:spcBef>
            </a:pPr>
            <a:r>
              <a:rPr lang="pt-BR" sz="2200"/>
              <a:t>	As ideias de Fayol se agregaram às contribuições de pessoas, que evoluíram, e o uso as consagrou como as quatro funções do processo administrativo: </a:t>
            </a:r>
            <a:r>
              <a:rPr lang="pt-BR" sz="2200" b="1"/>
              <a:t>planejamento, organização, execução e controle </a:t>
            </a:r>
            <a:r>
              <a:rPr lang="pt-BR" sz="2200"/>
              <a:t>(MAXIMIANO, 2004).</a:t>
            </a:r>
          </a:p>
        </p:txBody>
      </p:sp>
      <p:sp>
        <p:nvSpPr>
          <p:cNvPr id="67592" name="Text Box 8"/>
          <p:cNvSpPr txBox="1">
            <a:spLocks noChangeArrowheads="1"/>
          </p:cNvSpPr>
          <p:nvPr/>
        </p:nvSpPr>
        <p:spPr bwMode="auto">
          <a:xfrm>
            <a:off x="3440077" y="4207441"/>
            <a:ext cx="2230975" cy="375996"/>
          </a:xfrm>
          <a:prstGeom prst="rect">
            <a:avLst/>
          </a:prstGeom>
          <a:solidFill>
            <a:srgbClr val="0F606B">
              <a:alpha val="30000"/>
            </a:srgbClr>
          </a:solidFill>
          <a:ln w="9525">
            <a:solidFill>
              <a:srgbClr val="0F606B"/>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a:t>PLANEJAMENTO</a:t>
            </a:r>
          </a:p>
        </p:txBody>
      </p:sp>
      <p:sp>
        <p:nvSpPr>
          <p:cNvPr id="67593" name="Text Box 9"/>
          <p:cNvSpPr txBox="1">
            <a:spLocks noChangeArrowheads="1"/>
          </p:cNvSpPr>
          <p:nvPr/>
        </p:nvSpPr>
        <p:spPr bwMode="auto">
          <a:xfrm>
            <a:off x="1136212" y="5055219"/>
            <a:ext cx="2232405" cy="375997"/>
          </a:xfrm>
          <a:prstGeom prst="rect">
            <a:avLst/>
          </a:prstGeom>
          <a:solidFill>
            <a:srgbClr val="0F606B">
              <a:alpha val="30000"/>
            </a:srgbClr>
          </a:solidFill>
          <a:ln w="9525">
            <a:solidFill>
              <a:srgbClr val="0F606B"/>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a:t>CONTROLE</a:t>
            </a:r>
          </a:p>
        </p:txBody>
      </p:sp>
      <p:sp>
        <p:nvSpPr>
          <p:cNvPr id="67594" name="Text Box 10"/>
          <p:cNvSpPr txBox="1">
            <a:spLocks noChangeArrowheads="1"/>
          </p:cNvSpPr>
          <p:nvPr/>
        </p:nvSpPr>
        <p:spPr bwMode="auto">
          <a:xfrm>
            <a:off x="5671053" y="5070946"/>
            <a:ext cx="2232405" cy="375996"/>
          </a:xfrm>
          <a:prstGeom prst="rect">
            <a:avLst/>
          </a:prstGeom>
          <a:solidFill>
            <a:srgbClr val="0F606B">
              <a:alpha val="30000"/>
            </a:srgbClr>
          </a:solidFill>
          <a:ln w="9525">
            <a:solidFill>
              <a:srgbClr val="0F606B"/>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a:t>ORGANIZAÇÃO</a:t>
            </a:r>
          </a:p>
        </p:txBody>
      </p:sp>
      <p:sp>
        <p:nvSpPr>
          <p:cNvPr id="67595" name="Text Box 11"/>
          <p:cNvSpPr txBox="1">
            <a:spLocks noChangeArrowheads="1"/>
          </p:cNvSpPr>
          <p:nvPr/>
        </p:nvSpPr>
        <p:spPr bwMode="auto">
          <a:xfrm>
            <a:off x="3440077" y="5934450"/>
            <a:ext cx="2230975" cy="375996"/>
          </a:xfrm>
          <a:prstGeom prst="rect">
            <a:avLst/>
          </a:prstGeom>
          <a:solidFill>
            <a:srgbClr val="0F606B">
              <a:alpha val="30000"/>
            </a:srgbClr>
          </a:solidFill>
          <a:ln w="9525">
            <a:solidFill>
              <a:srgbClr val="0F606B"/>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a:t>EXECUÇÃO</a:t>
            </a:r>
          </a:p>
        </p:txBody>
      </p:sp>
      <p:sp>
        <p:nvSpPr>
          <p:cNvPr id="67596" name="Line 12"/>
          <p:cNvSpPr>
            <a:spLocks noChangeShapeType="1"/>
          </p:cNvSpPr>
          <p:nvPr/>
        </p:nvSpPr>
        <p:spPr bwMode="auto">
          <a:xfrm flipH="1">
            <a:off x="2215255" y="4423317"/>
            <a:ext cx="1009013" cy="503234"/>
          </a:xfrm>
          <a:prstGeom prst="line">
            <a:avLst/>
          </a:prstGeom>
          <a:noFill/>
          <a:ln w="9525">
            <a:solidFill>
              <a:srgbClr val="0F606B"/>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endParaRPr lang="pt-BR"/>
          </a:p>
        </p:txBody>
      </p:sp>
      <p:sp>
        <p:nvSpPr>
          <p:cNvPr id="67597" name="Line 13"/>
          <p:cNvSpPr>
            <a:spLocks noChangeShapeType="1"/>
          </p:cNvSpPr>
          <p:nvPr/>
        </p:nvSpPr>
        <p:spPr bwMode="auto">
          <a:xfrm>
            <a:off x="2215255" y="5647092"/>
            <a:ext cx="1009013" cy="431752"/>
          </a:xfrm>
          <a:prstGeom prst="line">
            <a:avLst/>
          </a:prstGeom>
          <a:noFill/>
          <a:ln w="9525">
            <a:solidFill>
              <a:srgbClr val="0F606B"/>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endParaRPr lang="pt-BR"/>
          </a:p>
        </p:txBody>
      </p:sp>
      <p:sp>
        <p:nvSpPr>
          <p:cNvPr id="67599" name="Line 15"/>
          <p:cNvSpPr>
            <a:spLocks noChangeShapeType="1"/>
          </p:cNvSpPr>
          <p:nvPr/>
        </p:nvSpPr>
        <p:spPr bwMode="auto">
          <a:xfrm>
            <a:off x="4592009" y="4640623"/>
            <a:ext cx="0" cy="1150863"/>
          </a:xfrm>
          <a:prstGeom prst="line">
            <a:avLst/>
          </a:prstGeom>
          <a:noFill/>
          <a:ln w="9525">
            <a:solidFill>
              <a:srgbClr val="0F606B"/>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endParaRPr lang="pt-BR"/>
          </a:p>
        </p:txBody>
      </p:sp>
      <p:sp>
        <p:nvSpPr>
          <p:cNvPr id="67600" name="Line 16"/>
          <p:cNvSpPr>
            <a:spLocks noChangeShapeType="1"/>
          </p:cNvSpPr>
          <p:nvPr/>
        </p:nvSpPr>
        <p:spPr bwMode="auto">
          <a:xfrm>
            <a:off x="6031210" y="4423317"/>
            <a:ext cx="866093" cy="503234"/>
          </a:xfrm>
          <a:prstGeom prst="line">
            <a:avLst/>
          </a:prstGeom>
          <a:noFill/>
          <a:ln w="9525">
            <a:solidFill>
              <a:srgbClr val="0F606B"/>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endParaRPr lang="pt-BR"/>
          </a:p>
        </p:txBody>
      </p:sp>
      <p:sp>
        <p:nvSpPr>
          <p:cNvPr id="67601" name="Line 17"/>
          <p:cNvSpPr>
            <a:spLocks noChangeShapeType="1"/>
          </p:cNvSpPr>
          <p:nvPr/>
        </p:nvSpPr>
        <p:spPr bwMode="auto">
          <a:xfrm flipV="1">
            <a:off x="5815402" y="5575610"/>
            <a:ext cx="1081901" cy="503234"/>
          </a:xfrm>
          <a:prstGeom prst="line">
            <a:avLst/>
          </a:prstGeom>
          <a:noFill/>
          <a:ln w="9525">
            <a:solidFill>
              <a:srgbClr val="0F606B"/>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endParaRPr lang="pt-BR"/>
          </a:p>
        </p:txBody>
      </p:sp>
      <p:sp>
        <p:nvSpPr>
          <p:cNvPr id="67602" name="Line 18"/>
          <p:cNvSpPr>
            <a:spLocks noChangeShapeType="1"/>
          </p:cNvSpPr>
          <p:nvPr/>
        </p:nvSpPr>
        <p:spPr bwMode="auto">
          <a:xfrm>
            <a:off x="3584425" y="5215339"/>
            <a:ext cx="1943707" cy="0"/>
          </a:xfrm>
          <a:prstGeom prst="line">
            <a:avLst/>
          </a:prstGeom>
          <a:noFill/>
          <a:ln w="9525">
            <a:solidFill>
              <a:srgbClr val="0F606B"/>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endParaRPr lang="pt-BR"/>
          </a:p>
        </p:txBody>
      </p:sp>
      <p:sp>
        <p:nvSpPr>
          <p:cNvPr id="67603" name="Rectangle 19"/>
          <p:cNvSpPr>
            <a:spLocks noChangeArrowheads="1"/>
          </p:cNvSpPr>
          <p:nvPr/>
        </p:nvSpPr>
        <p:spPr bwMode="auto">
          <a:xfrm>
            <a:off x="2238122" y="6456270"/>
            <a:ext cx="418626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7" tIns="45720" rIns="91437" bIns="45720">
            <a:spAutoFit/>
          </a:bodyPr>
          <a:lstStyle/>
          <a:p>
            <a:pPr defTabSz="914806"/>
            <a:r>
              <a:rPr lang="pt-BR" sz="1400"/>
              <a:t>Figura 1 – Ciclo de decisões do processo administrativo</a:t>
            </a:r>
          </a:p>
        </p:txBody>
      </p:sp>
      <p:sp>
        <p:nvSpPr>
          <p:cNvPr id="67604" name="Rectangle 20"/>
          <p:cNvSpPr>
            <a:spLocks noChangeArrowheads="1"/>
          </p:cNvSpPr>
          <p:nvPr/>
        </p:nvSpPr>
        <p:spPr bwMode="auto">
          <a:xfrm rot="5400000">
            <a:off x="7929097" y="4956751"/>
            <a:ext cx="215968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7" tIns="45720" rIns="91437" bIns="45720">
            <a:spAutoFit/>
          </a:bodyPr>
          <a:lstStyle/>
          <a:p>
            <a:pPr defTabSz="914806"/>
            <a:r>
              <a:rPr lang="pt-BR" sz="1200"/>
              <a:t>Adaptado de Chiavenato (2004)</a:t>
            </a:r>
          </a:p>
        </p:txBody>
      </p:sp>
    </p:spTree>
    <p:extLst>
      <p:ext uri="{BB962C8B-B14F-4D97-AF65-F5344CB8AC3E}">
        <p14:creationId xmlns:p14="http://schemas.microsoft.com/office/powerpoint/2010/main" val="36964734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Text Box 6"/>
          <p:cNvSpPr txBox="1">
            <a:spLocks noChangeArrowheads="1"/>
          </p:cNvSpPr>
          <p:nvPr/>
        </p:nvSpPr>
        <p:spPr bwMode="auto">
          <a:xfrm>
            <a:off x="98615" y="121520"/>
            <a:ext cx="5450956" cy="503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7" tIns="45720" rIns="91437" bIns="45720">
            <a:spAutoFit/>
          </a:bodyPr>
          <a:lstStyle>
            <a:lvl1pPr defTabSz="1016000" eaLnBrk="0" hangingPunct="0">
              <a:defRPr>
                <a:solidFill>
                  <a:schemeClr val="tx1"/>
                </a:solidFill>
                <a:latin typeface="Arial" charset="0"/>
              </a:defRPr>
            </a:lvl1pPr>
            <a:lvl2pPr marL="825500" indent="-317500" defTabSz="1016000" eaLnBrk="0" hangingPunct="0">
              <a:defRPr>
                <a:solidFill>
                  <a:schemeClr val="tx1"/>
                </a:solidFill>
                <a:latin typeface="Arial" charset="0"/>
              </a:defRPr>
            </a:lvl2pPr>
            <a:lvl3pPr marL="1270000" indent="-254000" defTabSz="1016000" eaLnBrk="0" hangingPunct="0">
              <a:defRPr>
                <a:solidFill>
                  <a:schemeClr val="tx1"/>
                </a:solidFill>
                <a:latin typeface="Arial" charset="0"/>
              </a:defRPr>
            </a:lvl3pPr>
            <a:lvl4pPr marL="1776413" indent="-252413" defTabSz="1016000" eaLnBrk="0" hangingPunct="0">
              <a:defRPr>
                <a:solidFill>
                  <a:schemeClr val="tx1"/>
                </a:solidFill>
                <a:latin typeface="Arial" charset="0"/>
              </a:defRPr>
            </a:lvl4pPr>
            <a:lvl5pPr marL="2284413" indent="-254000" defTabSz="1016000" eaLnBrk="0" hangingPunct="0">
              <a:defRPr>
                <a:solidFill>
                  <a:schemeClr val="tx1"/>
                </a:solidFill>
                <a:latin typeface="Arial" charset="0"/>
              </a:defRPr>
            </a:lvl5pPr>
            <a:lvl6pPr marL="2741613" indent="-254000" defTabSz="1016000" eaLnBrk="0" fontAlgn="base" hangingPunct="0">
              <a:spcBef>
                <a:spcPct val="0"/>
              </a:spcBef>
              <a:spcAft>
                <a:spcPct val="0"/>
              </a:spcAft>
              <a:defRPr>
                <a:solidFill>
                  <a:schemeClr val="tx1"/>
                </a:solidFill>
                <a:latin typeface="Arial" charset="0"/>
              </a:defRPr>
            </a:lvl6pPr>
            <a:lvl7pPr marL="3198813" indent="-254000" defTabSz="1016000" eaLnBrk="0" fontAlgn="base" hangingPunct="0">
              <a:spcBef>
                <a:spcPct val="0"/>
              </a:spcBef>
              <a:spcAft>
                <a:spcPct val="0"/>
              </a:spcAft>
              <a:defRPr>
                <a:solidFill>
                  <a:schemeClr val="tx1"/>
                </a:solidFill>
                <a:latin typeface="Arial" charset="0"/>
              </a:defRPr>
            </a:lvl7pPr>
            <a:lvl8pPr marL="3656013" indent="-254000" defTabSz="1016000" eaLnBrk="0" fontAlgn="base" hangingPunct="0">
              <a:spcBef>
                <a:spcPct val="0"/>
              </a:spcBef>
              <a:spcAft>
                <a:spcPct val="0"/>
              </a:spcAft>
              <a:defRPr>
                <a:solidFill>
                  <a:schemeClr val="tx1"/>
                </a:solidFill>
                <a:latin typeface="Arial" charset="0"/>
              </a:defRPr>
            </a:lvl8pPr>
            <a:lvl9pPr marL="4113213" indent="-254000"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pt-BR" sz="2700" b="1">
                <a:solidFill>
                  <a:srgbClr val="0F606B"/>
                </a:solidFill>
              </a:rPr>
              <a:t>EXERCÍCIO - INTERATIVIDADE</a:t>
            </a:r>
          </a:p>
        </p:txBody>
      </p:sp>
      <p:sp>
        <p:nvSpPr>
          <p:cNvPr id="79874" name="Text Box 5"/>
          <p:cNvSpPr txBox="1">
            <a:spLocks noChangeArrowheads="1"/>
          </p:cNvSpPr>
          <p:nvPr/>
        </p:nvSpPr>
        <p:spPr bwMode="auto">
          <a:xfrm>
            <a:off x="358729" y="1033632"/>
            <a:ext cx="8232173" cy="2716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7" tIns="45720" rIns="91437" bIns="45720">
            <a:spAutoFit/>
          </a:bodyPr>
          <a:lstStyle>
            <a:lvl1pPr defTabSz="1016000" eaLnBrk="0" hangingPunct="0">
              <a:defRPr>
                <a:solidFill>
                  <a:schemeClr val="tx1"/>
                </a:solidFill>
                <a:latin typeface="Arial" charset="0"/>
              </a:defRPr>
            </a:lvl1pPr>
            <a:lvl2pPr marL="825500" indent="-317500" defTabSz="1016000" eaLnBrk="0" hangingPunct="0">
              <a:defRPr>
                <a:solidFill>
                  <a:schemeClr val="tx1"/>
                </a:solidFill>
                <a:latin typeface="Arial" charset="0"/>
              </a:defRPr>
            </a:lvl2pPr>
            <a:lvl3pPr marL="1270000" indent="-254000" defTabSz="1016000" eaLnBrk="0" hangingPunct="0">
              <a:defRPr>
                <a:solidFill>
                  <a:schemeClr val="tx1"/>
                </a:solidFill>
                <a:latin typeface="Arial" charset="0"/>
              </a:defRPr>
            </a:lvl3pPr>
            <a:lvl4pPr marL="1776413" indent="-252413" defTabSz="1016000" eaLnBrk="0" hangingPunct="0">
              <a:defRPr>
                <a:solidFill>
                  <a:schemeClr val="tx1"/>
                </a:solidFill>
                <a:latin typeface="Arial" charset="0"/>
              </a:defRPr>
            </a:lvl4pPr>
            <a:lvl5pPr marL="2284413" indent="-254000" defTabSz="1016000" eaLnBrk="0" hangingPunct="0">
              <a:defRPr>
                <a:solidFill>
                  <a:schemeClr val="tx1"/>
                </a:solidFill>
                <a:latin typeface="Arial" charset="0"/>
              </a:defRPr>
            </a:lvl5pPr>
            <a:lvl6pPr marL="2741613" indent="-254000" defTabSz="1016000" eaLnBrk="0" fontAlgn="base" hangingPunct="0">
              <a:spcBef>
                <a:spcPct val="0"/>
              </a:spcBef>
              <a:spcAft>
                <a:spcPct val="0"/>
              </a:spcAft>
              <a:defRPr>
                <a:solidFill>
                  <a:schemeClr val="tx1"/>
                </a:solidFill>
                <a:latin typeface="Arial" charset="0"/>
              </a:defRPr>
            </a:lvl6pPr>
            <a:lvl7pPr marL="3198813" indent="-254000" defTabSz="1016000" eaLnBrk="0" fontAlgn="base" hangingPunct="0">
              <a:spcBef>
                <a:spcPct val="0"/>
              </a:spcBef>
              <a:spcAft>
                <a:spcPct val="0"/>
              </a:spcAft>
              <a:defRPr>
                <a:solidFill>
                  <a:schemeClr val="tx1"/>
                </a:solidFill>
                <a:latin typeface="Arial" charset="0"/>
              </a:defRPr>
            </a:lvl7pPr>
            <a:lvl8pPr marL="3656013" indent="-254000" defTabSz="1016000" eaLnBrk="0" fontAlgn="base" hangingPunct="0">
              <a:spcBef>
                <a:spcPct val="0"/>
              </a:spcBef>
              <a:spcAft>
                <a:spcPct val="0"/>
              </a:spcAft>
              <a:defRPr>
                <a:solidFill>
                  <a:schemeClr val="tx1"/>
                </a:solidFill>
                <a:latin typeface="Arial" charset="0"/>
              </a:defRPr>
            </a:lvl8pPr>
            <a:lvl9pPr marL="4113213" indent="-254000"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pt-BR" sz="3100"/>
              <a:t>Momento de reflexão sobre os conceitos aprendidos:</a:t>
            </a:r>
          </a:p>
          <a:p>
            <a:pPr eaLnBrk="1" hangingPunct="1">
              <a:spcBef>
                <a:spcPct val="50000"/>
              </a:spcBef>
            </a:pPr>
            <a:r>
              <a:rPr lang="pt-BR" sz="3100"/>
              <a:t>Visto os conceitos de Henri Fayol, destaque suas principais contribuições à Administração.</a:t>
            </a:r>
          </a:p>
        </p:txBody>
      </p:sp>
    </p:spTree>
    <p:extLst>
      <p:ext uri="{BB962C8B-B14F-4D97-AF65-F5344CB8AC3E}">
        <p14:creationId xmlns:p14="http://schemas.microsoft.com/office/powerpoint/2010/main" val="5625436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68612" name="Text Box 4"/>
          <p:cNvSpPr txBox="1">
            <a:spLocks noChangeArrowheads="1"/>
          </p:cNvSpPr>
          <p:nvPr/>
        </p:nvSpPr>
        <p:spPr bwMode="auto">
          <a:xfrm>
            <a:off x="2821234" y="2210229"/>
            <a:ext cx="6094094" cy="268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just" eaLnBrk="1" hangingPunct="1">
              <a:spcBef>
                <a:spcPct val="50000"/>
              </a:spcBef>
            </a:pPr>
            <a:r>
              <a:rPr lang="pt-BR" sz="1600"/>
              <a:t>	Frederick Winslow Taylor nasceu em Germantown, Filadélfia, estado da Pensilvânia, nos Estados Unidos, no dia 20 de março de 1856. Sua família pertencia à classe média, a ponto de permitir boas escolas ao jovem Fred. Iniciou suas atividades profissionais como torneiro, entre 1874 e 1878. </a:t>
            </a:r>
          </a:p>
          <a:p>
            <a:pPr algn="just" eaLnBrk="1" hangingPunct="1">
              <a:spcBef>
                <a:spcPct val="50000"/>
              </a:spcBef>
            </a:pPr>
            <a:r>
              <a:rPr lang="pt-BR" sz="1600"/>
              <a:t>	Em 1878 ingressou na Midvale Steel e lá ficou por 12 anos; ingressou como trabalhador e chegou a engenheiro-chefe. Obteve o título de mestre em engenharia em 1883. Nesse período, desenvolveu uma série de muitos aprimoramentos técnicos. </a:t>
            </a:r>
          </a:p>
        </p:txBody>
      </p:sp>
      <p:sp>
        <p:nvSpPr>
          <p:cNvPr id="68613" name="Text Box 5"/>
          <p:cNvSpPr txBox="1">
            <a:spLocks noChangeArrowheads="1"/>
          </p:cNvSpPr>
          <p:nvPr/>
        </p:nvSpPr>
        <p:spPr bwMode="auto">
          <a:xfrm>
            <a:off x="292986" y="5148147"/>
            <a:ext cx="8670935" cy="132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just" eaLnBrk="1" hangingPunct="1">
              <a:spcBef>
                <a:spcPct val="50000"/>
              </a:spcBef>
            </a:pPr>
            <a:r>
              <a:rPr lang="pt-BR" sz="1600"/>
              <a:t>	No período entre 1890 e 1893, foi gerente geral de uma empresa que fabricava papel. Em 1893 foi contratado por Joseph Wharton (fundador da primeira escola de administração dos USA) para trabalhar na Bethlehem Steel (uma grande siderúrgica, tinha 4.000 funcionários em 1900). Em 1901, retornou à sua cidade natal, dedicando-se à divulgação de suas ideias.</a:t>
            </a:r>
          </a:p>
        </p:txBody>
      </p:sp>
      <p:sp>
        <p:nvSpPr>
          <p:cNvPr id="68614" name="Text Box 6"/>
          <p:cNvSpPr txBox="1">
            <a:spLocks noChangeArrowheads="1"/>
          </p:cNvSpPr>
          <p:nvPr/>
        </p:nvSpPr>
        <p:spPr bwMode="auto">
          <a:xfrm>
            <a:off x="358729" y="1694128"/>
            <a:ext cx="8498003"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FREDERICK TAYLOR – A administração científica</a:t>
            </a:r>
          </a:p>
        </p:txBody>
      </p:sp>
      <p:sp>
        <p:nvSpPr>
          <p:cNvPr id="68615" name="Rectangle 7"/>
          <p:cNvSpPr>
            <a:spLocks noChangeArrowheads="1"/>
          </p:cNvSpPr>
          <p:nvPr/>
        </p:nvSpPr>
        <p:spPr bwMode="auto">
          <a:xfrm>
            <a:off x="2899841" y="6569213"/>
            <a:ext cx="316496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7" tIns="45720" rIns="91437" bIns="45720">
            <a:spAutoFit/>
          </a:bodyPr>
          <a:lstStyle/>
          <a:p>
            <a:pPr defTabSz="914806"/>
            <a:r>
              <a:rPr lang="pt-BR" sz="1200"/>
              <a:t>Adaptado de Taylor (1995) e Maximiano (2004).</a:t>
            </a:r>
          </a:p>
        </p:txBody>
      </p:sp>
      <p:sp>
        <p:nvSpPr>
          <p:cNvPr id="68619" name="Rectangle 11"/>
          <p:cNvSpPr>
            <a:spLocks noChangeArrowheads="1"/>
          </p:cNvSpPr>
          <p:nvPr/>
        </p:nvSpPr>
        <p:spPr bwMode="auto">
          <a:xfrm>
            <a:off x="7010210" y="6566353"/>
            <a:ext cx="2133790" cy="477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pPr algn="r"/>
            <a:fld id="{CAB77ACD-9815-4B54-BBD2-224F8E9EE562}" type="slidenum">
              <a:rPr lang="pt-BR" sz="1100"/>
              <a:pPr algn="r"/>
              <a:t>17</a:t>
            </a:fld>
            <a:endParaRPr lang="pt-BR" sz="1100"/>
          </a:p>
        </p:txBody>
      </p:sp>
    </p:spTree>
    <p:extLst>
      <p:ext uri="{BB962C8B-B14F-4D97-AF65-F5344CB8AC3E}">
        <p14:creationId xmlns:p14="http://schemas.microsoft.com/office/powerpoint/2010/main" val="34224858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69635" name="Text Box 3"/>
          <p:cNvSpPr txBox="1">
            <a:spLocks noChangeArrowheads="1"/>
          </p:cNvSpPr>
          <p:nvPr/>
        </p:nvSpPr>
        <p:spPr bwMode="auto">
          <a:xfrm>
            <a:off x="423043" y="2456127"/>
            <a:ext cx="8362230"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buClr>
                <a:srgbClr val="0F606B"/>
              </a:buClr>
              <a:buFont typeface="Wingdings" pitchFamily="2" charset="2"/>
              <a:buChar char="v"/>
            </a:pPr>
            <a:r>
              <a:rPr lang="pt-BR" sz="2200"/>
              <a:t> A administração científica representou um marco na evolução das ideias sobre produção, riqueza e relações harmônicas entre empregadores e empregados (TAYLOR, 1995);</a:t>
            </a:r>
          </a:p>
          <a:p>
            <a:pPr eaLnBrk="1" hangingPunct="1">
              <a:spcBef>
                <a:spcPct val="50000"/>
              </a:spcBef>
              <a:buClr>
                <a:srgbClr val="0F606B"/>
              </a:buClr>
              <a:buFont typeface="Wingdings" pitchFamily="2" charset="2"/>
              <a:buChar char="v"/>
            </a:pPr>
            <a:r>
              <a:rPr lang="pt-BR" sz="2200"/>
              <a:t> Frederick Taylor foi seu principal criador. Ele estudou, cientificamente, os problemas fabris de sua época e popularizou a noção de eficiência: obter o resultado desejado com o menor desperdício de tempo, esforço e materiais (TAYLOR, 1995);</a:t>
            </a:r>
          </a:p>
          <a:p>
            <a:pPr eaLnBrk="1" hangingPunct="1">
              <a:spcBef>
                <a:spcPct val="50000"/>
              </a:spcBef>
              <a:buClr>
                <a:srgbClr val="0F606B"/>
              </a:buClr>
              <a:buFont typeface="Wingdings" pitchFamily="2" charset="2"/>
              <a:buChar char="v"/>
            </a:pPr>
            <a:r>
              <a:rPr lang="pt-BR" sz="2200"/>
              <a:t> Frederick Taylor acreditava que a administração tinha que aceitar as responsabilidades de planejamento, organização, controle e determinação de métodos, e não deixar essas importantes funções para os trabalhadores .</a:t>
            </a:r>
          </a:p>
        </p:txBody>
      </p:sp>
      <p:sp>
        <p:nvSpPr>
          <p:cNvPr id="69636" name="Text Box 4"/>
          <p:cNvSpPr txBox="1">
            <a:spLocks noChangeArrowheads="1"/>
          </p:cNvSpPr>
          <p:nvPr/>
        </p:nvSpPr>
        <p:spPr bwMode="auto">
          <a:xfrm>
            <a:off x="358729" y="1628365"/>
            <a:ext cx="8498003"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FREDERICK TAYLOR – A administração científica</a:t>
            </a:r>
          </a:p>
        </p:txBody>
      </p:sp>
    </p:spTree>
    <p:extLst>
      <p:ext uri="{BB962C8B-B14F-4D97-AF65-F5344CB8AC3E}">
        <p14:creationId xmlns:p14="http://schemas.microsoft.com/office/powerpoint/2010/main" val="15258421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70659" name="Text Box 3"/>
          <p:cNvSpPr txBox="1">
            <a:spLocks noChangeArrowheads="1"/>
          </p:cNvSpPr>
          <p:nvPr/>
        </p:nvSpPr>
        <p:spPr bwMode="auto">
          <a:xfrm>
            <a:off x="421614" y="1758462"/>
            <a:ext cx="8429402"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FREDERICK TAYLOR – A administração científica</a:t>
            </a:r>
          </a:p>
        </p:txBody>
      </p:sp>
      <p:sp>
        <p:nvSpPr>
          <p:cNvPr id="70662" name="Text Box 6"/>
          <p:cNvSpPr txBox="1">
            <a:spLocks noChangeArrowheads="1"/>
          </p:cNvSpPr>
          <p:nvPr/>
        </p:nvSpPr>
        <p:spPr bwMode="auto">
          <a:xfrm>
            <a:off x="617413" y="3033703"/>
            <a:ext cx="8103545" cy="324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marL="342900" indent="-342900" defTabSz="1016000" eaLnBrk="0" hangingPunct="0">
              <a:defRPr>
                <a:solidFill>
                  <a:schemeClr val="tx1"/>
                </a:solidFill>
                <a:latin typeface="Arial" charset="0"/>
              </a:defRPr>
            </a:lvl1pPr>
            <a:lvl2pPr marL="850900" indent="-342900" defTabSz="1016000" eaLnBrk="0" hangingPunct="0">
              <a:defRPr>
                <a:solidFill>
                  <a:schemeClr val="tx1"/>
                </a:solidFill>
                <a:latin typeface="Arial" charset="0"/>
              </a:defRPr>
            </a:lvl2pPr>
            <a:lvl3pPr marL="1358900" indent="-342900" defTabSz="1016000" eaLnBrk="0" hangingPunct="0">
              <a:defRPr>
                <a:solidFill>
                  <a:schemeClr val="tx1"/>
                </a:solidFill>
                <a:latin typeface="Arial" charset="0"/>
              </a:defRPr>
            </a:lvl3pPr>
            <a:lvl4pPr marL="1866900" indent="-342900" defTabSz="1016000" eaLnBrk="0" hangingPunct="0">
              <a:defRPr>
                <a:solidFill>
                  <a:schemeClr val="tx1"/>
                </a:solidFill>
                <a:latin typeface="Arial" charset="0"/>
              </a:defRPr>
            </a:lvl4pPr>
            <a:lvl5pPr marL="2373313" indent="-342900" defTabSz="1016000" eaLnBrk="0" hangingPunct="0">
              <a:defRPr>
                <a:solidFill>
                  <a:schemeClr val="tx1"/>
                </a:solidFill>
                <a:latin typeface="Arial" charset="0"/>
              </a:defRPr>
            </a:lvl5pPr>
            <a:lvl6pPr marL="2830513" indent="-342900" defTabSz="1016000" eaLnBrk="0" fontAlgn="base" hangingPunct="0">
              <a:spcBef>
                <a:spcPct val="0"/>
              </a:spcBef>
              <a:spcAft>
                <a:spcPct val="0"/>
              </a:spcAft>
              <a:defRPr>
                <a:solidFill>
                  <a:schemeClr val="tx1"/>
                </a:solidFill>
                <a:latin typeface="Arial" charset="0"/>
              </a:defRPr>
            </a:lvl6pPr>
            <a:lvl7pPr marL="3287713" indent="-342900" defTabSz="1016000" eaLnBrk="0" fontAlgn="base" hangingPunct="0">
              <a:spcBef>
                <a:spcPct val="0"/>
              </a:spcBef>
              <a:spcAft>
                <a:spcPct val="0"/>
              </a:spcAft>
              <a:defRPr>
                <a:solidFill>
                  <a:schemeClr val="tx1"/>
                </a:solidFill>
                <a:latin typeface="Arial" charset="0"/>
              </a:defRPr>
            </a:lvl7pPr>
            <a:lvl8pPr marL="3744913" indent="-342900" defTabSz="1016000" eaLnBrk="0" fontAlgn="base" hangingPunct="0">
              <a:spcBef>
                <a:spcPct val="0"/>
              </a:spcBef>
              <a:spcAft>
                <a:spcPct val="0"/>
              </a:spcAft>
              <a:defRPr>
                <a:solidFill>
                  <a:schemeClr val="tx1"/>
                </a:solidFill>
                <a:latin typeface="Arial" charset="0"/>
              </a:defRPr>
            </a:lvl8pPr>
            <a:lvl9pPr marL="4202113" indent="-342900"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buFontTx/>
              <a:buAutoNum type="arabicParenR"/>
            </a:pPr>
            <a:r>
              <a:rPr lang="pt-BR"/>
              <a:t>A administração deveria desenvolver uma abordagem precisa, científica para cada elemento do trabalho de um indivíduo substituindo as diretrizes gerais. </a:t>
            </a:r>
          </a:p>
          <a:p>
            <a:pPr eaLnBrk="1" hangingPunct="1">
              <a:spcBef>
                <a:spcPct val="50000"/>
              </a:spcBef>
            </a:pPr>
            <a:r>
              <a:rPr lang="pt-BR"/>
              <a:t>2) A administração deveria selecionar, treinar, ensinar e desenvolver cientificamente cada trabalhador, e assim a pessoa certa teria o trabalho certo.</a:t>
            </a:r>
          </a:p>
          <a:p>
            <a:pPr eaLnBrk="1" hangingPunct="1">
              <a:spcBef>
                <a:spcPct val="50000"/>
              </a:spcBef>
            </a:pPr>
            <a:r>
              <a:rPr lang="pt-BR"/>
              <a:t>3) A administração deveria cooperar com os trabalhadores para assegurar que o trabalho correspondesse aos planos e aos princípios.</a:t>
            </a:r>
          </a:p>
          <a:p>
            <a:pPr eaLnBrk="1" hangingPunct="1">
              <a:spcBef>
                <a:spcPct val="50000"/>
              </a:spcBef>
            </a:pPr>
            <a:r>
              <a:rPr lang="pt-BR"/>
              <a:t>4) A administração deveria assegurar uma divisão igual de trabalho e responsabilidade entre os administradores e os trabalhadores.</a:t>
            </a:r>
          </a:p>
        </p:txBody>
      </p:sp>
      <p:sp>
        <p:nvSpPr>
          <p:cNvPr id="70666" name="Rectangle 10"/>
          <p:cNvSpPr>
            <a:spLocks noChangeArrowheads="1"/>
          </p:cNvSpPr>
          <p:nvPr/>
        </p:nvSpPr>
        <p:spPr bwMode="auto">
          <a:xfrm>
            <a:off x="747471" y="2358912"/>
            <a:ext cx="7152225" cy="360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333" tIns="41166" rIns="82333" bIns="41166">
            <a:spAutoFit/>
          </a:bodyPr>
          <a:lstStyle/>
          <a:p>
            <a:pPr defTabSz="914806"/>
            <a:r>
              <a:rPr lang="pt-BR"/>
              <a:t>Taylor identificou quatro princípios, segundo Bateman e Snell (1998, p.50):</a:t>
            </a:r>
          </a:p>
        </p:txBody>
      </p:sp>
    </p:spTree>
    <p:extLst>
      <p:ext uri="{BB962C8B-B14F-4D97-AF65-F5344CB8AC3E}">
        <p14:creationId xmlns:p14="http://schemas.microsoft.com/office/powerpoint/2010/main" val="18447766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0662"/>
                                        </p:tgtEl>
                                        <p:attrNameLst>
                                          <p:attrName>style.visibility</p:attrName>
                                        </p:attrNameLst>
                                      </p:cBhvr>
                                      <p:to>
                                        <p:strVal val="visible"/>
                                      </p:to>
                                    </p:set>
                                    <p:animEffect transition="in" filter="wipe(down)">
                                      <p:cBhvr>
                                        <p:cTn id="7" dur="1000"/>
                                        <p:tgtEl>
                                          <p:spTgt spid="706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ext Box 2"/>
          <p:cNvSpPr txBox="1">
            <a:spLocks noChangeArrowheads="1"/>
          </p:cNvSpPr>
          <p:nvPr/>
        </p:nvSpPr>
        <p:spPr bwMode="auto">
          <a:xfrm>
            <a:off x="971854" y="324530"/>
            <a:ext cx="7200293" cy="640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Introdução</a:t>
            </a:r>
          </a:p>
        </p:txBody>
      </p:sp>
      <p:sp>
        <p:nvSpPr>
          <p:cNvPr id="97283" name="Text Box 3"/>
          <p:cNvSpPr txBox="1">
            <a:spLocks noChangeArrowheads="1"/>
          </p:cNvSpPr>
          <p:nvPr/>
        </p:nvSpPr>
        <p:spPr bwMode="auto">
          <a:xfrm>
            <a:off x="578826" y="1772758"/>
            <a:ext cx="8206447" cy="3276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buClr>
                <a:srgbClr val="0F606B"/>
              </a:buClr>
            </a:pPr>
            <a:r>
              <a:rPr lang="pt-BR" sz="3100"/>
              <a:t>Estudar as teorias de administração é importante porque:</a:t>
            </a:r>
          </a:p>
          <a:p>
            <a:pPr eaLnBrk="1" hangingPunct="1">
              <a:buClr>
                <a:srgbClr val="0F606B"/>
              </a:buClr>
            </a:pPr>
            <a:endParaRPr lang="pt-BR" sz="3100"/>
          </a:p>
          <a:p>
            <a:pPr eaLnBrk="1" hangingPunct="1">
              <a:buClr>
                <a:srgbClr val="0F606B"/>
              </a:buClr>
              <a:buFont typeface="Wingdings" pitchFamily="2" charset="2"/>
              <a:buChar char="v"/>
            </a:pPr>
            <a:r>
              <a:rPr lang="pt-BR" sz="2300"/>
              <a:t> A teoria administrativa cresceu devido à constante mudança de paradigmas. Há mudanças em todos os tipos de ambientes (competitivo, tecnológico, econômico, social) que levaram ao surgimento de novos conceitos e técnicas para administrar as organizações.</a:t>
            </a:r>
          </a:p>
        </p:txBody>
      </p:sp>
    </p:spTree>
    <p:extLst>
      <p:ext uri="{BB962C8B-B14F-4D97-AF65-F5344CB8AC3E}">
        <p14:creationId xmlns:p14="http://schemas.microsoft.com/office/powerpoint/2010/main" val="23680364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71683" name="Text Box 3"/>
          <p:cNvSpPr txBox="1">
            <a:spLocks noChangeArrowheads="1"/>
          </p:cNvSpPr>
          <p:nvPr/>
        </p:nvSpPr>
        <p:spPr bwMode="auto">
          <a:xfrm>
            <a:off x="423042" y="1742736"/>
            <a:ext cx="8297916"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FREDERICK TAYLOR – A administração científica</a:t>
            </a:r>
          </a:p>
        </p:txBody>
      </p:sp>
      <p:sp>
        <p:nvSpPr>
          <p:cNvPr id="71684" name="Text Box 4"/>
          <p:cNvSpPr txBox="1">
            <a:spLocks noChangeArrowheads="1"/>
          </p:cNvSpPr>
          <p:nvPr/>
        </p:nvSpPr>
        <p:spPr bwMode="auto">
          <a:xfrm>
            <a:off x="557387" y="2464706"/>
            <a:ext cx="8163571" cy="39518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just" eaLnBrk="1" hangingPunct="1">
              <a:spcBef>
                <a:spcPct val="20000"/>
              </a:spcBef>
            </a:pPr>
            <a:r>
              <a:rPr lang="pt-BR" sz="2000"/>
              <a:t>	O sistema de produção para Taylor era uma abordagem sistemática para melhorar a eficiência dos trabalhadores. De acordo com Gaither e Frazier (2005, p. 9), seguia os seguintes passos:</a:t>
            </a:r>
          </a:p>
          <a:p>
            <a:pPr algn="just" eaLnBrk="1" hangingPunct="1">
              <a:spcBef>
                <a:spcPct val="20000"/>
              </a:spcBef>
            </a:pPr>
            <a:endParaRPr lang="pt-BR" sz="900"/>
          </a:p>
          <a:p>
            <a:pPr algn="just" eaLnBrk="1" hangingPunct="1">
              <a:spcBef>
                <a:spcPct val="20000"/>
              </a:spcBef>
              <a:buFont typeface="Wingdings" pitchFamily="2" charset="2"/>
              <a:buChar char="v"/>
            </a:pPr>
            <a:r>
              <a:rPr lang="pt-BR" sz="2000"/>
              <a:t> A habilidade, a força e a capacidade de aprendizagem;</a:t>
            </a:r>
          </a:p>
          <a:p>
            <a:pPr algn="just" eaLnBrk="1" hangingPunct="1">
              <a:spcBef>
                <a:spcPct val="20000"/>
              </a:spcBef>
              <a:buFont typeface="Wingdings" pitchFamily="2" charset="2"/>
              <a:buChar char="v"/>
            </a:pPr>
            <a:r>
              <a:rPr lang="pt-BR" sz="2000"/>
              <a:t> Cronometragens para definir com precisão a produção padrão por trabalhador em cada tarefa;</a:t>
            </a:r>
          </a:p>
          <a:p>
            <a:pPr algn="just" eaLnBrk="1" hangingPunct="1">
              <a:spcBef>
                <a:spcPct val="20000"/>
              </a:spcBef>
              <a:buFont typeface="Wingdings" pitchFamily="2" charset="2"/>
              <a:buChar char="v"/>
            </a:pPr>
            <a:r>
              <a:rPr lang="pt-BR" sz="2000"/>
              <a:t>  Cartões de instrução, roteiros e especificações de materiais para coordenar e organizar a fábrica; </a:t>
            </a:r>
          </a:p>
          <a:p>
            <a:pPr algn="just" eaLnBrk="1" hangingPunct="1">
              <a:spcBef>
                <a:spcPct val="20000"/>
              </a:spcBef>
              <a:buFont typeface="Wingdings" pitchFamily="2" charset="2"/>
              <a:buChar char="v"/>
            </a:pPr>
            <a:r>
              <a:rPr lang="pt-BR" sz="2000"/>
              <a:t> A supervisão com uma cuidadosa seleção e treinamento;</a:t>
            </a:r>
          </a:p>
          <a:p>
            <a:pPr algn="just" eaLnBrk="1" hangingPunct="1">
              <a:spcBef>
                <a:spcPct val="20000"/>
              </a:spcBef>
              <a:buFont typeface="Wingdings" pitchFamily="2" charset="2"/>
              <a:buChar char="v"/>
            </a:pPr>
            <a:r>
              <a:rPr lang="pt-BR" sz="2000"/>
              <a:t> Os sistemas de incentivo para aumentar a eficiência e aliviar a carga de responsabilidade dos encarregados.</a:t>
            </a:r>
          </a:p>
        </p:txBody>
      </p:sp>
    </p:spTree>
    <p:extLst>
      <p:ext uri="{BB962C8B-B14F-4D97-AF65-F5344CB8AC3E}">
        <p14:creationId xmlns:p14="http://schemas.microsoft.com/office/powerpoint/2010/main" val="21133187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72707" name="Text Box 3"/>
          <p:cNvSpPr txBox="1">
            <a:spLocks noChangeArrowheads="1"/>
          </p:cNvSpPr>
          <p:nvPr/>
        </p:nvSpPr>
        <p:spPr bwMode="auto">
          <a:xfrm>
            <a:off x="430189" y="1556882"/>
            <a:ext cx="8355083"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FREDERICK TAYLOR – A administração científica</a:t>
            </a:r>
          </a:p>
        </p:txBody>
      </p:sp>
      <p:graphicFrame>
        <p:nvGraphicFramePr>
          <p:cNvPr id="72788" name="Group 84"/>
          <p:cNvGraphicFramePr>
            <a:graphicFrameLocks noGrp="1"/>
          </p:cNvGraphicFramePr>
          <p:nvPr/>
        </p:nvGraphicFramePr>
        <p:xfrm>
          <a:off x="747470" y="2067264"/>
          <a:ext cx="7927753" cy="4317526"/>
        </p:xfrm>
        <a:graphic>
          <a:graphicData uri="http://schemas.openxmlformats.org/drawingml/2006/table">
            <a:tbl>
              <a:tblPr/>
              <a:tblGrid>
                <a:gridCol w="1677877"/>
                <a:gridCol w="6249876"/>
              </a:tblGrid>
              <a:tr h="538976">
                <a:tc rowSpan="2">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1" i="0" u="none" strike="noStrike" cap="none" normalizeH="0" baseline="0" smtClean="0">
                          <a:ln>
                            <a:noFill/>
                          </a:ln>
                          <a:solidFill>
                            <a:schemeClr val="tx1"/>
                          </a:solidFill>
                          <a:effectLst/>
                          <a:latin typeface="Arial" charset="0"/>
                        </a:rPr>
                        <a:t>Conceitos-chave</a:t>
                      </a:r>
                    </a:p>
                  </a:txBody>
                  <a:tcPr marL="89986" marR="89986" marT="46807" marB="4680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0" i="0" u="none" strike="noStrike" cap="none" normalizeH="0" baseline="0" smtClean="0">
                          <a:ln>
                            <a:noFill/>
                          </a:ln>
                          <a:solidFill>
                            <a:schemeClr val="tx1"/>
                          </a:solidFill>
                          <a:effectLst/>
                          <a:latin typeface="Arial" charset="0"/>
                        </a:rPr>
                        <a:t>Analisava o trabalho utilizando métodos científicos para determinar a “única melhor maneira” de completar as tarefas de produção</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7546">
                <a:tc vMerge="1">
                  <a:txBody>
                    <a:bodyPr/>
                    <a:lstStyle/>
                    <a:p>
                      <a:endParaRPr lang="pt-BR"/>
                    </a:p>
                  </a:txBody>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0" i="0" u="none" strike="noStrike" cap="none" normalizeH="0" baseline="0" smtClean="0">
                          <a:ln>
                            <a:noFill/>
                          </a:ln>
                          <a:solidFill>
                            <a:schemeClr val="tx1"/>
                          </a:solidFill>
                          <a:effectLst/>
                          <a:latin typeface="Arial" charset="0"/>
                        </a:rPr>
                        <a:t>Enfatizava o estudo das tarefas, seleção e treinamento de trabalhadores e a cooperação entre trabalhadores e a administração</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5974">
                <a:tc rowSpan="4">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1" i="0" u="none" strike="noStrike" cap="none" normalizeH="0" baseline="0" smtClean="0">
                          <a:ln>
                            <a:noFill/>
                          </a:ln>
                          <a:solidFill>
                            <a:schemeClr val="tx1"/>
                          </a:solidFill>
                          <a:effectLst/>
                          <a:latin typeface="Arial" charset="0"/>
                        </a:rPr>
                        <a:t>Contribuições</a:t>
                      </a:r>
                    </a:p>
                  </a:txBody>
                  <a:tcPr marL="89986" marR="89986" marT="46807" marB="4680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0" i="0" u="none" strike="noStrike" cap="none" normalizeH="0" baseline="0" smtClean="0">
                          <a:ln>
                            <a:noFill/>
                          </a:ln>
                          <a:solidFill>
                            <a:schemeClr val="tx1"/>
                          </a:solidFill>
                          <a:effectLst/>
                          <a:latin typeface="Arial" charset="0"/>
                        </a:rPr>
                        <a:t>Melhorou a produtividade e a eficiência das fábricas</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0278">
                <a:tc vMerge="1">
                  <a:txBody>
                    <a:bodyPr/>
                    <a:lstStyle/>
                    <a:p>
                      <a:endParaRPr lang="pt-BR"/>
                    </a:p>
                  </a:txBody>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0" i="0" u="none" strike="noStrike" cap="none" normalizeH="0" baseline="0" smtClean="0">
                          <a:ln>
                            <a:noFill/>
                          </a:ln>
                          <a:solidFill>
                            <a:schemeClr val="tx1"/>
                          </a:solidFill>
                          <a:effectLst/>
                          <a:latin typeface="Arial" charset="0"/>
                        </a:rPr>
                        <a:t>Introduziu análise científica no ambiente de trabalho</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8976">
                <a:tc vMerge="1">
                  <a:txBody>
                    <a:bodyPr/>
                    <a:lstStyle/>
                    <a:p>
                      <a:endParaRPr lang="pt-BR"/>
                    </a:p>
                  </a:txBody>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0" i="0" u="none" strike="noStrike" cap="none" normalizeH="0" baseline="0" smtClean="0">
                          <a:ln>
                            <a:noFill/>
                          </a:ln>
                          <a:solidFill>
                            <a:schemeClr val="tx1"/>
                          </a:solidFill>
                          <a:effectLst/>
                          <a:latin typeface="Arial" charset="0"/>
                        </a:rPr>
                        <a:t>O sistema de gratificação diferenciada equiparava as recompensas dos trabalhadores a seu desempenho</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4530">
                <a:tc vMerge="1">
                  <a:txBody>
                    <a:bodyPr/>
                    <a:lstStyle/>
                    <a:p>
                      <a:endParaRPr lang="pt-BR"/>
                    </a:p>
                  </a:txBody>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0" i="0" u="none" strike="noStrike" cap="none" normalizeH="0" baseline="0" smtClean="0">
                          <a:ln>
                            <a:noFill/>
                          </a:ln>
                          <a:solidFill>
                            <a:schemeClr val="tx1"/>
                          </a:solidFill>
                          <a:effectLst/>
                          <a:latin typeface="Arial" charset="0"/>
                        </a:rPr>
                        <a:t>Propiciava cooperação entre a administração e os trabalhadores</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3107">
                <a:tc rowSpan="5">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1" i="0" u="none" strike="noStrike" cap="none" normalizeH="0" baseline="0" smtClean="0">
                          <a:ln>
                            <a:noFill/>
                          </a:ln>
                          <a:solidFill>
                            <a:schemeClr val="tx1"/>
                          </a:solidFill>
                          <a:effectLst/>
                          <a:latin typeface="Arial" charset="0"/>
                        </a:rPr>
                        <a:t>Limitação</a:t>
                      </a:r>
                    </a:p>
                  </a:txBody>
                  <a:tcPr marL="89986" marR="89986" marT="46807" marB="4680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0" i="0" u="none" strike="noStrike" cap="none" normalizeH="0" baseline="0" smtClean="0">
                          <a:ln>
                            <a:noFill/>
                          </a:ln>
                          <a:solidFill>
                            <a:schemeClr val="tx1"/>
                          </a:solidFill>
                          <a:effectLst/>
                          <a:latin typeface="Arial" charset="0"/>
                        </a:rPr>
                        <a:t>Os pressupostos motivacionais eram simplicistas</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1677">
                <a:tc vMerge="1">
                  <a:txBody>
                    <a:bodyPr/>
                    <a:lstStyle/>
                    <a:p>
                      <a:endParaRPr lang="pt-BR"/>
                    </a:p>
                  </a:txBody>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0" i="0" u="none" strike="noStrike" cap="none" normalizeH="0" baseline="0" smtClean="0">
                          <a:ln>
                            <a:noFill/>
                          </a:ln>
                          <a:solidFill>
                            <a:schemeClr val="tx1"/>
                          </a:solidFill>
                          <a:effectLst/>
                          <a:latin typeface="Arial" charset="0"/>
                        </a:rPr>
                        <a:t>Os trabalhadores eram vistos como partes de uma máquina</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3107">
                <a:tc vMerge="1">
                  <a:txBody>
                    <a:bodyPr/>
                    <a:lstStyle/>
                    <a:p>
                      <a:endParaRPr lang="pt-BR"/>
                    </a:p>
                  </a:txBody>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0" i="0" u="none" strike="noStrike" cap="none" normalizeH="0" baseline="0" smtClean="0">
                          <a:ln>
                            <a:noFill/>
                          </a:ln>
                          <a:solidFill>
                            <a:schemeClr val="tx1"/>
                          </a:solidFill>
                          <a:effectLst/>
                          <a:latin typeface="Arial" charset="0"/>
                        </a:rPr>
                        <a:t>Havia potencial para a exploração do trabalho</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0248">
                <a:tc vMerge="1">
                  <a:txBody>
                    <a:bodyPr/>
                    <a:lstStyle/>
                    <a:p>
                      <a:endParaRPr lang="pt-BR"/>
                    </a:p>
                  </a:txBody>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0" i="0" u="none" strike="noStrike" cap="none" normalizeH="0" baseline="0" smtClean="0">
                          <a:ln>
                            <a:noFill/>
                          </a:ln>
                          <a:solidFill>
                            <a:schemeClr val="tx1"/>
                          </a:solidFill>
                          <a:effectLst/>
                          <a:latin typeface="Arial" charset="0"/>
                        </a:rPr>
                        <a:t>Excluía as tarefas de alta administração</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3107">
                <a:tc vMerge="1">
                  <a:txBody>
                    <a:bodyPr/>
                    <a:lstStyle/>
                    <a:p>
                      <a:endParaRPr lang="pt-BR"/>
                    </a:p>
                  </a:txBody>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0" i="0" u="none" strike="noStrike" cap="none" normalizeH="0" baseline="0" smtClean="0">
                          <a:ln>
                            <a:noFill/>
                          </a:ln>
                          <a:solidFill>
                            <a:schemeClr val="tx1"/>
                          </a:solidFill>
                          <a:effectLst/>
                          <a:latin typeface="Arial" charset="0"/>
                        </a:rPr>
                        <a:t>Ignorava o relacionamento entre a organização e o seu ambiente</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790" name="Rectangle 86"/>
          <p:cNvSpPr>
            <a:spLocks noChangeArrowheads="1"/>
          </p:cNvSpPr>
          <p:nvPr/>
        </p:nvSpPr>
        <p:spPr bwMode="auto">
          <a:xfrm rot="5400000">
            <a:off x="7691183" y="3761163"/>
            <a:ext cx="2449720" cy="2678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333" tIns="41166" rIns="82333" bIns="41166">
            <a:spAutoFit/>
          </a:bodyPr>
          <a:lstStyle/>
          <a:p>
            <a:pPr defTabSz="914806"/>
            <a:r>
              <a:rPr lang="pt-BR" sz="1200"/>
              <a:t>Adaptado de Bateman e Snell (1998)</a:t>
            </a:r>
          </a:p>
        </p:txBody>
      </p:sp>
      <p:sp>
        <p:nvSpPr>
          <p:cNvPr id="72791" name="Rectangle 87"/>
          <p:cNvSpPr>
            <a:spLocks noChangeArrowheads="1"/>
          </p:cNvSpPr>
          <p:nvPr/>
        </p:nvSpPr>
        <p:spPr bwMode="auto">
          <a:xfrm>
            <a:off x="2310231" y="6507737"/>
            <a:ext cx="4524968" cy="298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333" tIns="41166" rIns="82333" bIns="41166">
            <a:spAutoFit/>
          </a:bodyPr>
          <a:lstStyle/>
          <a:p>
            <a:pPr algn="ctr" defTabSz="914806"/>
            <a:r>
              <a:rPr lang="pt-BR" sz="1400"/>
              <a:t>Quadro 4 – Resumo da abordagem da gestão administrativa</a:t>
            </a:r>
          </a:p>
        </p:txBody>
      </p:sp>
    </p:spTree>
    <p:extLst>
      <p:ext uri="{BB962C8B-B14F-4D97-AF65-F5344CB8AC3E}">
        <p14:creationId xmlns:p14="http://schemas.microsoft.com/office/powerpoint/2010/main" val="19479244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73731" name="Text Box 3"/>
          <p:cNvSpPr txBox="1">
            <a:spLocks noChangeArrowheads="1"/>
          </p:cNvSpPr>
          <p:nvPr/>
        </p:nvSpPr>
        <p:spPr bwMode="auto">
          <a:xfrm>
            <a:off x="364446" y="1758462"/>
            <a:ext cx="8486570"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FREDERICK TAYLOR – A administração científica</a:t>
            </a:r>
          </a:p>
        </p:txBody>
      </p:sp>
      <p:sp>
        <p:nvSpPr>
          <p:cNvPr id="73735" name="Text Box 7"/>
          <p:cNvSpPr txBox="1">
            <a:spLocks noChangeArrowheads="1"/>
          </p:cNvSpPr>
          <p:nvPr/>
        </p:nvSpPr>
        <p:spPr bwMode="auto">
          <a:xfrm>
            <a:off x="-420183" y="2716323"/>
            <a:ext cx="9304070" cy="3468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spAutoFit/>
          </a:bodyPr>
          <a:lstStyle>
            <a:lvl1pPr defTabSz="1016000" eaLnBrk="0" hangingPunct="0">
              <a:defRPr>
                <a:solidFill>
                  <a:schemeClr val="tx1"/>
                </a:solidFill>
                <a:latin typeface="Arial" charset="0"/>
              </a:defRPr>
            </a:lvl1pPr>
            <a:lvl2pPr defTabSz="1016000" eaLnBrk="0" hangingPunct="0">
              <a:defRPr>
                <a:solidFill>
                  <a:schemeClr val="tx1"/>
                </a:solidFill>
                <a:latin typeface="Arial" charset="0"/>
              </a:defRPr>
            </a:lvl2pPr>
            <a:lvl3pPr defTabSz="1016000" eaLnBrk="0" hangingPunct="0">
              <a:defRPr>
                <a:solidFill>
                  <a:schemeClr val="tx1"/>
                </a:solidFill>
                <a:latin typeface="Arial" charset="0"/>
              </a:defRPr>
            </a:lvl3pPr>
            <a:lvl4pPr defTabSz="1016000" eaLnBrk="0" hangingPunct="0">
              <a:defRPr>
                <a:solidFill>
                  <a:schemeClr val="tx1"/>
                </a:solidFill>
                <a:latin typeface="Arial" charset="0"/>
              </a:defRPr>
            </a:lvl4pPr>
            <a:lvl5pPr defTabSz="1016000" eaLnBrk="0" hangingPunct="0">
              <a:defRPr>
                <a:solidFill>
                  <a:schemeClr val="tx1"/>
                </a:solidFill>
                <a:latin typeface="Arial" charset="0"/>
              </a:defRPr>
            </a:lvl5pPr>
            <a:lvl6pPr defTabSz="1016000" eaLnBrk="0" fontAlgn="base" hangingPunct="0">
              <a:spcBef>
                <a:spcPct val="0"/>
              </a:spcBef>
              <a:spcAft>
                <a:spcPct val="0"/>
              </a:spcAft>
              <a:defRPr>
                <a:solidFill>
                  <a:schemeClr val="tx1"/>
                </a:solidFill>
                <a:latin typeface="Arial" charset="0"/>
              </a:defRPr>
            </a:lvl6pPr>
            <a:lvl7pPr defTabSz="1016000" eaLnBrk="0" fontAlgn="base" hangingPunct="0">
              <a:spcBef>
                <a:spcPct val="0"/>
              </a:spcBef>
              <a:spcAft>
                <a:spcPct val="0"/>
              </a:spcAft>
              <a:defRPr>
                <a:solidFill>
                  <a:schemeClr val="tx1"/>
                </a:solidFill>
                <a:latin typeface="Arial" charset="0"/>
              </a:defRPr>
            </a:lvl7pPr>
            <a:lvl8pPr defTabSz="1016000" eaLnBrk="0" fontAlgn="base" hangingPunct="0">
              <a:spcBef>
                <a:spcPct val="0"/>
              </a:spcBef>
              <a:spcAft>
                <a:spcPct val="0"/>
              </a:spcAft>
              <a:defRPr>
                <a:solidFill>
                  <a:schemeClr val="tx1"/>
                </a:solidFill>
                <a:latin typeface="Arial" charset="0"/>
              </a:defRPr>
            </a:lvl8pPr>
            <a:lvl9pPr defTabSz="1016000" eaLnBrk="0" fontAlgn="base" hangingPunct="0">
              <a:spcBef>
                <a:spcPct val="0"/>
              </a:spcBef>
              <a:spcAft>
                <a:spcPct val="0"/>
              </a:spcAft>
              <a:defRPr>
                <a:solidFill>
                  <a:schemeClr val="tx1"/>
                </a:solidFill>
                <a:latin typeface="Arial" charset="0"/>
              </a:defRPr>
            </a:lvl9pPr>
          </a:lstStyle>
          <a:p>
            <a:pPr lvl="2" eaLnBrk="1" hangingPunct="1"/>
            <a:r>
              <a:rPr lang="pt-BR" sz="2200"/>
              <a:t>		O legado da administração científica de Taylor foi amplo e intenso, sendo que seus pontos mais importantes foram a </a:t>
            </a:r>
            <a:r>
              <a:rPr lang="pt-BR" sz="2200" b="1"/>
              <a:t>melhoria da produtividade e a eficiência na fabricação</a:t>
            </a:r>
            <a:r>
              <a:rPr lang="pt-BR" sz="2200"/>
              <a:t>. Taylor concentrou-se nas tarefas, dando destaque ao dever dos administradores em coletar informações sobre práticas de trabalho e conceber atividades, equipamentos e rotinas que refletissem os melhores métodos de trabalho.</a:t>
            </a:r>
          </a:p>
          <a:p>
            <a:pPr eaLnBrk="1" hangingPunct="1"/>
            <a:r>
              <a:rPr lang="pt-BR" sz="2200"/>
              <a:t>		Um dos mais famosos exemplos de aplicação da 	administração 	científica é a fábrica que Henry Ford 	construiu para 	produzir o modelo T.</a:t>
            </a:r>
          </a:p>
        </p:txBody>
      </p:sp>
    </p:spTree>
    <p:extLst>
      <p:ext uri="{BB962C8B-B14F-4D97-AF65-F5344CB8AC3E}">
        <p14:creationId xmlns:p14="http://schemas.microsoft.com/office/powerpoint/2010/main" val="38260710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74755" name="Text Box 3"/>
          <p:cNvSpPr txBox="1">
            <a:spLocks noChangeArrowheads="1"/>
          </p:cNvSpPr>
          <p:nvPr/>
        </p:nvSpPr>
        <p:spPr bwMode="auto">
          <a:xfrm>
            <a:off x="1394896" y="1758462"/>
            <a:ext cx="6548579"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HENRY FORD – Produção em massa</a:t>
            </a:r>
          </a:p>
        </p:txBody>
      </p:sp>
      <p:sp>
        <p:nvSpPr>
          <p:cNvPr id="74759" name="Text Box 7"/>
          <p:cNvSpPr txBox="1">
            <a:spLocks noChangeArrowheads="1"/>
          </p:cNvSpPr>
          <p:nvPr/>
        </p:nvSpPr>
        <p:spPr bwMode="auto">
          <a:xfrm>
            <a:off x="164358" y="2672004"/>
            <a:ext cx="8785271"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just" eaLnBrk="1" hangingPunct="1">
              <a:lnSpc>
                <a:spcPct val="90000"/>
              </a:lnSpc>
            </a:pPr>
            <a:r>
              <a:rPr lang="pt-BR" sz="2000"/>
              <a:t>	Henry Ford nasceu em 30 de julho de 1863, em Dearborn. A família possuía terras e era próspera. Ford saiu de casa em 1879 para procurar seu destino em Detroit. Nascera para ser mecânico: era paciente, sistemático e cuidadoso, além de possuir talento nessa área. </a:t>
            </a:r>
          </a:p>
          <a:p>
            <a:pPr algn="just" eaLnBrk="1" hangingPunct="1">
              <a:lnSpc>
                <a:spcPct val="90000"/>
              </a:lnSpc>
              <a:buFont typeface="Wingdings" pitchFamily="2" charset="2"/>
              <a:buChar char="ü"/>
            </a:pPr>
            <a:r>
              <a:rPr lang="pt-BR" sz="2000"/>
              <a:t> 1891 → Ford começa a trabalhar para a Detroit Illuminating Company. </a:t>
            </a:r>
          </a:p>
          <a:p>
            <a:pPr algn="just" eaLnBrk="1" hangingPunct="1">
              <a:lnSpc>
                <a:spcPct val="90000"/>
              </a:lnSpc>
              <a:buFont typeface="Wingdings" pitchFamily="2" charset="2"/>
              <a:buChar char="ü"/>
            </a:pPr>
            <a:r>
              <a:rPr lang="pt-BR" sz="2000"/>
              <a:t> 4 de junho de 1896 → Ford completa e testa seu primeiro automóvel, o quadriciclo.</a:t>
            </a:r>
          </a:p>
          <a:p>
            <a:pPr algn="just" eaLnBrk="1" hangingPunct="1">
              <a:lnSpc>
                <a:spcPct val="90000"/>
              </a:lnSpc>
              <a:buFont typeface="Wingdings" pitchFamily="2" charset="2"/>
              <a:buChar char="ü"/>
            </a:pPr>
            <a:r>
              <a:rPr lang="pt-BR" sz="2000"/>
              <a:t> 5 de agosto de 1899 → A Detroit Automobile Company é formada. Ford é seu superintendente.</a:t>
            </a:r>
          </a:p>
          <a:p>
            <a:pPr algn="just" eaLnBrk="1" hangingPunct="1">
              <a:lnSpc>
                <a:spcPct val="90000"/>
              </a:lnSpc>
              <a:buFont typeface="Wingdings" pitchFamily="2" charset="2"/>
              <a:buChar char="ü"/>
            </a:pPr>
            <a:r>
              <a:rPr lang="pt-BR" sz="2000"/>
              <a:t> 1 de outubro de 1908 → Ford lança o primeiro Modelo T.</a:t>
            </a:r>
          </a:p>
          <a:p>
            <a:pPr algn="just" eaLnBrk="1" hangingPunct="1">
              <a:lnSpc>
                <a:spcPct val="90000"/>
              </a:lnSpc>
              <a:buFont typeface="Wingdings" pitchFamily="2" charset="2"/>
              <a:buChar char="ü"/>
            </a:pPr>
            <a:r>
              <a:rPr lang="pt-BR" sz="2000"/>
              <a:t> 1913 → A Ford introduz a produção em linhas de montagem móveis</a:t>
            </a:r>
          </a:p>
          <a:p>
            <a:pPr algn="just" eaLnBrk="1" hangingPunct="1">
              <a:lnSpc>
                <a:spcPct val="90000"/>
              </a:lnSpc>
              <a:buFont typeface="Wingdings" pitchFamily="2" charset="2"/>
              <a:buChar char="ü"/>
            </a:pPr>
            <a:r>
              <a:rPr lang="pt-BR" sz="2000"/>
              <a:t> 7 de abril de 1947 → Falecimento de Henry Ford.</a:t>
            </a:r>
          </a:p>
        </p:txBody>
      </p:sp>
      <p:sp>
        <p:nvSpPr>
          <p:cNvPr id="74760" name="Rectangle 8"/>
          <p:cNvSpPr>
            <a:spLocks noChangeArrowheads="1"/>
          </p:cNvSpPr>
          <p:nvPr/>
        </p:nvSpPr>
        <p:spPr bwMode="auto">
          <a:xfrm>
            <a:off x="6136970" y="6542049"/>
            <a:ext cx="2101275"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7" tIns="45720" rIns="91437" bIns="45720">
            <a:spAutoFit/>
          </a:bodyPr>
          <a:lstStyle/>
          <a:p>
            <a:pPr defTabSz="914806"/>
            <a:r>
              <a:rPr lang="pt-BR" sz="1300"/>
              <a:t>Adaptado de Tedlow (2002).</a:t>
            </a:r>
          </a:p>
        </p:txBody>
      </p:sp>
      <p:sp>
        <p:nvSpPr>
          <p:cNvPr id="74764" name="Rectangle 12"/>
          <p:cNvSpPr>
            <a:spLocks noChangeArrowheads="1"/>
          </p:cNvSpPr>
          <p:nvPr/>
        </p:nvSpPr>
        <p:spPr bwMode="auto">
          <a:xfrm>
            <a:off x="7010210" y="6566353"/>
            <a:ext cx="2133790" cy="477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pPr algn="r"/>
            <a:fld id="{12CB91D4-A33E-470B-964C-373981335686}" type="slidenum">
              <a:rPr lang="pt-BR" sz="1100"/>
              <a:pPr algn="r"/>
              <a:t>23</a:t>
            </a:fld>
            <a:endParaRPr lang="pt-BR" sz="1100"/>
          </a:p>
        </p:txBody>
      </p:sp>
    </p:spTree>
    <p:extLst>
      <p:ext uri="{BB962C8B-B14F-4D97-AF65-F5344CB8AC3E}">
        <p14:creationId xmlns:p14="http://schemas.microsoft.com/office/powerpoint/2010/main" val="293080566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80899" name="Text Box 3"/>
          <p:cNvSpPr txBox="1">
            <a:spLocks noChangeArrowheads="1"/>
          </p:cNvSpPr>
          <p:nvPr/>
        </p:nvSpPr>
        <p:spPr bwMode="auto">
          <a:xfrm>
            <a:off x="1006154" y="1742736"/>
            <a:ext cx="7128833"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HENRY FORD – Produção em massa</a:t>
            </a:r>
          </a:p>
        </p:txBody>
      </p:sp>
      <p:sp>
        <p:nvSpPr>
          <p:cNvPr id="80903" name="Text Box 7"/>
          <p:cNvSpPr txBox="1">
            <a:spLocks noChangeArrowheads="1"/>
          </p:cNvSpPr>
          <p:nvPr/>
        </p:nvSpPr>
        <p:spPr bwMode="auto">
          <a:xfrm>
            <a:off x="487356" y="2391794"/>
            <a:ext cx="8169288" cy="42017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buFont typeface="Wingdings" pitchFamily="2" charset="2"/>
              <a:buChar char="v"/>
            </a:pPr>
            <a:r>
              <a:rPr lang="pt-BR" sz="2300"/>
              <a:t> Os princípios de fabricação por meio da linha de montagem eram conhecidos há muito tempo, desde o início do taylorismo, como também são conhecidas as técnicas da administração científica. Mas foi na Ford Motor Company, no início do século XX, que Henry Ford projetou o Modelo T para ser construído em linhas de montagem;</a:t>
            </a:r>
          </a:p>
          <a:p>
            <a:pPr eaLnBrk="1" hangingPunct="1">
              <a:spcBef>
                <a:spcPct val="50000"/>
              </a:spcBef>
              <a:buFont typeface="Wingdings" pitchFamily="2" charset="2"/>
              <a:buChar char="v"/>
            </a:pPr>
            <a:r>
              <a:rPr lang="pt-BR" sz="2300"/>
              <a:t> As linhas de montagem da Ford incorporavam os elementos principais da administração científica: desenhos de produtos padronizados, produção em massa, baixos custo de manufatura, linhas de montagem mecanizadas, especialização de mão de obra e peças intercambiáveis. </a:t>
            </a:r>
          </a:p>
        </p:txBody>
      </p:sp>
    </p:spTree>
    <p:extLst>
      <p:ext uri="{BB962C8B-B14F-4D97-AF65-F5344CB8AC3E}">
        <p14:creationId xmlns:p14="http://schemas.microsoft.com/office/powerpoint/2010/main" val="24428162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81923" name="Text Box 3"/>
          <p:cNvSpPr txBox="1">
            <a:spLocks noChangeArrowheads="1"/>
          </p:cNvSpPr>
          <p:nvPr/>
        </p:nvSpPr>
        <p:spPr bwMode="auto">
          <a:xfrm>
            <a:off x="1006154" y="1678402"/>
            <a:ext cx="7128833"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HENRY FORD – Produção em massa</a:t>
            </a:r>
          </a:p>
        </p:txBody>
      </p:sp>
      <p:sp>
        <p:nvSpPr>
          <p:cNvPr id="81926" name="Text Box 6"/>
          <p:cNvSpPr txBox="1">
            <a:spLocks noChangeArrowheads="1"/>
          </p:cNvSpPr>
          <p:nvPr/>
        </p:nvSpPr>
        <p:spPr bwMode="auto">
          <a:xfrm>
            <a:off x="621701" y="2326030"/>
            <a:ext cx="7774830"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pt-BR" sz="2000"/>
              <a:t>	Foi Henry Ford quem elevou ao mais alto grau os dois princípios da produção em massa (fabricação de produtos iguais em grandes quantidades): peças padronizadas e trabalhadores especializados. </a:t>
            </a:r>
          </a:p>
        </p:txBody>
      </p:sp>
      <p:graphicFrame>
        <p:nvGraphicFramePr>
          <p:cNvPr id="81974" name="Group 54"/>
          <p:cNvGraphicFramePr>
            <a:graphicFrameLocks noGrp="1"/>
          </p:cNvGraphicFramePr>
          <p:nvPr/>
        </p:nvGraphicFramePr>
        <p:xfrm>
          <a:off x="684586" y="3715644"/>
          <a:ext cx="7703370" cy="2703415"/>
        </p:xfrm>
        <a:graphic>
          <a:graphicData uri="http://schemas.openxmlformats.org/drawingml/2006/table">
            <a:tbl>
              <a:tblPr/>
              <a:tblGrid>
                <a:gridCol w="3853114"/>
                <a:gridCol w="3850256"/>
              </a:tblGrid>
              <a:tr h="365989">
                <a:tc gridSpan="2">
                  <a:txBody>
                    <a:bodyPr/>
                    <a:lstStyle/>
                    <a:p>
                      <a:pPr marL="0" marR="0" lvl="0" indent="0" algn="ctr" defTabSz="914400" rtl="0" eaLnBrk="1" fontAlgn="base" latinLnBrk="0" hangingPunct="1">
                        <a:lnSpc>
                          <a:spcPct val="100000"/>
                        </a:lnSpc>
                        <a:spcBef>
                          <a:spcPct val="20000"/>
                        </a:spcBef>
                        <a:spcAft>
                          <a:spcPct val="0"/>
                        </a:spcAft>
                        <a:buClr>
                          <a:srgbClr val="0F606B"/>
                        </a:buClr>
                        <a:buSzTx/>
                        <a:buFontTx/>
                        <a:buNone/>
                        <a:tabLst/>
                      </a:pPr>
                      <a:r>
                        <a:rPr kumimoji="0" lang="pt-BR" sz="1800" b="1" i="0" u="none" strike="noStrike" cap="none" normalizeH="0" baseline="0" smtClean="0">
                          <a:ln>
                            <a:noFill/>
                          </a:ln>
                          <a:solidFill>
                            <a:schemeClr val="tx1"/>
                          </a:solidFill>
                          <a:effectLst/>
                          <a:latin typeface="Arial" charset="0"/>
                        </a:rPr>
                        <a:t>Princípios da produção em massa</a:t>
                      </a:r>
                    </a:p>
                  </a:txBody>
                  <a:tcPr marL="91424" marR="91424" marT="45728" marB="4572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F606B">
                        <a:alpha val="30000"/>
                      </a:srgbClr>
                    </a:solidFill>
                  </a:tcPr>
                </a:tc>
                <a:tc hMerge="1">
                  <a:txBody>
                    <a:bodyPr/>
                    <a:lstStyle/>
                    <a:p>
                      <a:endParaRPr lang="pt-BR"/>
                    </a:p>
                  </a:txBody>
                  <a:tcPr/>
                </a:tc>
              </a:tr>
              <a:tr h="365947">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800" b="0" i="0" u="none" strike="noStrike" cap="none" normalizeH="0" baseline="0" smtClean="0">
                          <a:ln>
                            <a:noFill/>
                          </a:ln>
                          <a:solidFill>
                            <a:schemeClr val="tx1"/>
                          </a:solidFill>
                          <a:effectLst/>
                          <a:latin typeface="Arial" charset="0"/>
                        </a:rPr>
                        <a:t>Peças padronizadas</a:t>
                      </a:r>
                    </a:p>
                  </a:txBody>
                  <a:tcPr marL="91424" marR="91424"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800" b="0" i="0" u="none" strike="noStrike" cap="none" normalizeH="0" baseline="0" smtClean="0">
                          <a:ln>
                            <a:noFill/>
                          </a:ln>
                          <a:solidFill>
                            <a:schemeClr val="tx1"/>
                          </a:solidFill>
                          <a:effectLst/>
                          <a:latin typeface="Arial" charset="0"/>
                        </a:rPr>
                        <a:t>Trabalhador especializado</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71479">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Char char="•"/>
                        <a:tabLst/>
                      </a:pPr>
                      <a:r>
                        <a:rPr kumimoji="0" lang="pt-BR" sz="1600" b="0" i="0" u="none" strike="noStrike" cap="none" normalizeH="0" baseline="0" smtClean="0">
                          <a:ln>
                            <a:noFill/>
                          </a:ln>
                          <a:solidFill>
                            <a:schemeClr val="tx1"/>
                          </a:solidFill>
                          <a:effectLst/>
                          <a:latin typeface="Arial" charset="0"/>
                        </a:rPr>
                        <a:t> Máquinas especializadas;</a:t>
                      </a:r>
                    </a:p>
                    <a:p>
                      <a:pPr marL="0" marR="0" lvl="0" indent="0" algn="l" defTabSz="914400" rtl="0" eaLnBrk="1" fontAlgn="base" latinLnBrk="0" hangingPunct="1">
                        <a:lnSpc>
                          <a:spcPct val="100000"/>
                        </a:lnSpc>
                        <a:spcBef>
                          <a:spcPct val="20000"/>
                        </a:spcBef>
                        <a:spcAft>
                          <a:spcPct val="0"/>
                        </a:spcAft>
                        <a:buClr>
                          <a:srgbClr val="0F606B"/>
                        </a:buClr>
                        <a:buSzTx/>
                        <a:buFontTx/>
                        <a:buChar char="•"/>
                        <a:tabLst/>
                      </a:pPr>
                      <a:r>
                        <a:rPr kumimoji="0" lang="pt-BR" sz="1600" b="0" i="0" u="none" strike="noStrike" cap="none" normalizeH="0" baseline="0" smtClean="0">
                          <a:ln>
                            <a:noFill/>
                          </a:ln>
                          <a:solidFill>
                            <a:schemeClr val="tx1"/>
                          </a:solidFill>
                          <a:effectLst/>
                          <a:latin typeface="Arial" charset="0"/>
                        </a:rPr>
                        <a:t> Sistema universal de fabricação e calibragem;</a:t>
                      </a:r>
                    </a:p>
                    <a:p>
                      <a:pPr marL="0" marR="0" lvl="0" indent="0" algn="l" defTabSz="914400" rtl="0" eaLnBrk="1" fontAlgn="base" latinLnBrk="0" hangingPunct="1">
                        <a:lnSpc>
                          <a:spcPct val="100000"/>
                        </a:lnSpc>
                        <a:spcBef>
                          <a:spcPct val="20000"/>
                        </a:spcBef>
                        <a:spcAft>
                          <a:spcPct val="0"/>
                        </a:spcAft>
                        <a:buClr>
                          <a:srgbClr val="0F606B"/>
                        </a:buClr>
                        <a:buSzTx/>
                        <a:buFontTx/>
                        <a:buChar char="•"/>
                        <a:tabLst/>
                      </a:pPr>
                      <a:r>
                        <a:rPr kumimoji="0" lang="pt-BR" sz="1600" b="0" i="0" u="none" strike="noStrike" cap="none" normalizeH="0" baseline="0" smtClean="0">
                          <a:ln>
                            <a:noFill/>
                          </a:ln>
                          <a:solidFill>
                            <a:schemeClr val="tx1"/>
                          </a:solidFill>
                          <a:effectLst/>
                          <a:latin typeface="Arial" charset="0"/>
                        </a:rPr>
                        <a:t> Controle de qualidade;</a:t>
                      </a:r>
                    </a:p>
                    <a:p>
                      <a:pPr marL="0" marR="0" lvl="0" indent="0" algn="l" defTabSz="914400" rtl="0" eaLnBrk="1" fontAlgn="base" latinLnBrk="0" hangingPunct="1">
                        <a:lnSpc>
                          <a:spcPct val="100000"/>
                        </a:lnSpc>
                        <a:spcBef>
                          <a:spcPct val="20000"/>
                        </a:spcBef>
                        <a:spcAft>
                          <a:spcPct val="0"/>
                        </a:spcAft>
                        <a:buClr>
                          <a:srgbClr val="0F606B"/>
                        </a:buClr>
                        <a:buSzTx/>
                        <a:buFontTx/>
                        <a:buChar char="•"/>
                        <a:tabLst/>
                      </a:pPr>
                      <a:r>
                        <a:rPr kumimoji="0" lang="pt-BR" sz="1600" b="0" i="0" u="none" strike="noStrike" cap="none" normalizeH="0" baseline="0" smtClean="0">
                          <a:ln>
                            <a:noFill/>
                          </a:ln>
                          <a:solidFill>
                            <a:schemeClr val="tx1"/>
                          </a:solidFill>
                          <a:effectLst/>
                          <a:latin typeface="Arial" charset="0"/>
                        </a:rPr>
                        <a:t> Simplificação das peças;</a:t>
                      </a:r>
                    </a:p>
                    <a:p>
                      <a:pPr marL="0" marR="0" lvl="0" indent="0" algn="l" defTabSz="914400" rtl="0" eaLnBrk="1" fontAlgn="base" latinLnBrk="0" hangingPunct="1">
                        <a:lnSpc>
                          <a:spcPct val="100000"/>
                        </a:lnSpc>
                        <a:spcBef>
                          <a:spcPct val="20000"/>
                        </a:spcBef>
                        <a:spcAft>
                          <a:spcPct val="0"/>
                        </a:spcAft>
                        <a:buClr>
                          <a:srgbClr val="0F606B"/>
                        </a:buClr>
                        <a:buSzTx/>
                        <a:buFontTx/>
                        <a:buChar char="•"/>
                        <a:tabLst/>
                      </a:pPr>
                      <a:r>
                        <a:rPr kumimoji="0" lang="pt-BR" sz="1600" b="0" i="0" u="none" strike="noStrike" cap="none" normalizeH="0" baseline="0" smtClean="0">
                          <a:ln>
                            <a:noFill/>
                          </a:ln>
                          <a:solidFill>
                            <a:schemeClr val="tx1"/>
                          </a:solidFill>
                          <a:effectLst/>
                          <a:latin typeface="Arial" charset="0"/>
                        </a:rPr>
                        <a:t> Simplificação do processo produtivo.</a:t>
                      </a:r>
                    </a:p>
                  </a:txBody>
                  <a:tcPr marL="91424" marR="91424"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Char char="•"/>
                        <a:tabLst/>
                      </a:pPr>
                      <a:r>
                        <a:rPr kumimoji="0" lang="pt-BR" sz="1600" b="0" i="0" u="none" strike="noStrike" cap="none" normalizeH="0" baseline="0" smtClean="0">
                          <a:ln>
                            <a:noFill/>
                          </a:ln>
                          <a:solidFill>
                            <a:schemeClr val="tx1"/>
                          </a:solidFill>
                          <a:effectLst/>
                          <a:latin typeface="Arial" charset="0"/>
                        </a:rPr>
                        <a:t> Uma única tarefa ou um pequeno número de tarefas;</a:t>
                      </a:r>
                    </a:p>
                    <a:p>
                      <a:pPr marL="0" marR="0" lvl="0" indent="0" algn="l" defTabSz="914400" rtl="0" eaLnBrk="1" fontAlgn="base" latinLnBrk="0" hangingPunct="1">
                        <a:lnSpc>
                          <a:spcPct val="100000"/>
                        </a:lnSpc>
                        <a:spcBef>
                          <a:spcPct val="20000"/>
                        </a:spcBef>
                        <a:spcAft>
                          <a:spcPct val="0"/>
                        </a:spcAft>
                        <a:buClr>
                          <a:srgbClr val="0F606B"/>
                        </a:buClr>
                        <a:buSzTx/>
                        <a:buFontTx/>
                        <a:buChar char="•"/>
                        <a:tabLst/>
                      </a:pPr>
                      <a:r>
                        <a:rPr kumimoji="0" lang="pt-BR" sz="1600" b="0" i="0" u="none" strike="noStrike" cap="none" normalizeH="0" baseline="0" smtClean="0">
                          <a:ln>
                            <a:noFill/>
                          </a:ln>
                          <a:solidFill>
                            <a:schemeClr val="tx1"/>
                          </a:solidFill>
                          <a:effectLst/>
                          <a:latin typeface="Arial" charset="0"/>
                        </a:rPr>
                        <a:t> Posição fixa dentro de uma sequência de tarefas;</a:t>
                      </a:r>
                    </a:p>
                    <a:p>
                      <a:pPr marL="0" marR="0" lvl="0" indent="0" algn="l" defTabSz="914400" rtl="0" eaLnBrk="1" fontAlgn="base" latinLnBrk="0" hangingPunct="1">
                        <a:lnSpc>
                          <a:spcPct val="100000"/>
                        </a:lnSpc>
                        <a:spcBef>
                          <a:spcPct val="20000"/>
                        </a:spcBef>
                        <a:spcAft>
                          <a:spcPct val="0"/>
                        </a:spcAft>
                        <a:buClr>
                          <a:srgbClr val="0F606B"/>
                        </a:buClr>
                        <a:buSzTx/>
                        <a:buFontTx/>
                        <a:buChar char="•"/>
                        <a:tabLst/>
                      </a:pPr>
                      <a:r>
                        <a:rPr kumimoji="0" lang="pt-BR" sz="1600" b="0" i="0" u="none" strike="noStrike" cap="none" normalizeH="0" baseline="0" smtClean="0">
                          <a:ln>
                            <a:noFill/>
                          </a:ln>
                          <a:solidFill>
                            <a:schemeClr val="tx1"/>
                          </a:solidFill>
                          <a:effectLst/>
                          <a:latin typeface="Arial" charset="0"/>
                        </a:rPr>
                        <a:t> O trabalho vem até o trabalhador;</a:t>
                      </a:r>
                    </a:p>
                    <a:p>
                      <a:pPr marL="0" marR="0" lvl="0" indent="0" algn="l" defTabSz="914400" rtl="0" eaLnBrk="1" fontAlgn="base" latinLnBrk="0" hangingPunct="1">
                        <a:lnSpc>
                          <a:spcPct val="100000"/>
                        </a:lnSpc>
                        <a:spcBef>
                          <a:spcPct val="20000"/>
                        </a:spcBef>
                        <a:spcAft>
                          <a:spcPct val="0"/>
                        </a:spcAft>
                        <a:buClr>
                          <a:srgbClr val="0F606B"/>
                        </a:buClr>
                        <a:buSzTx/>
                        <a:buFontTx/>
                        <a:buChar char="•"/>
                        <a:tabLst/>
                      </a:pPr>
                      <a:r>
                        <a:rPr kumimoji="0" lang="pt-BR" sz="1600" b="0" i="0" u="none" strike="noStrike" cap="none" normalizeH="0" baseline="0" smtClean="0">
                          <a:ln>
                            <a:noFill/>
                          </a:ln>
                          <a:solidFill>
                            <a:schemeClr val="tx1"/>
                          </a:solidFill>
                          <a:effectLst/>
                          <a:latin typeface="Arial" charset="0"/>
                        </a:rPr>
                        <a:t>  As peças e máquinas ficam no posto de trabalho.</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1975" name="Rectangle 55"/>
          <p:cNvSpPr>
            <a:spLocks noChangeArrowheads="1"/>
          </p:cNvSpPr>
          <p:nvPr/>
        </p:nvSpPr>
        <p:spPr bwMode="auto">
          <a:xfrm>
            <a:off x="1655010" y="6497730"/>
            <a:ext cx="5833981" cy="303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spAutoFit/>
          </a:bodyPr>
          <a:lstStyle/>
          <a:p>
            <a:pPr algn="ctr" defTabSz="914806"/>
            <a:r>
              <a:rPr lang="pt-BR" sz="1400"/>
              <a:t>Quadro 5 – Princípios da produção em massa</a:t>
            </a:r>
          </a:p>
        </p:txBody>
      </p:sp>
      <p:sp>
        <p:nvSpPr>
          <p:cNvPr id="81976" name="Rectangle 56"/>
          <p:cNvSpPr>
            <a:spLocks noChangeArrowheads="1"/>
          </p:cNvSpPr>
          <p:nvPr/>
        </p:nvSpPr>
        <p:spPr bwMode="auto">
          <a:xfrm rot="5400000">
            <a:off x="7922988" y="4829822"/>
            <a:ext cx="2180480" cy="2678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333" tIns="41166" rIns="82333" bIns="41166">
            <a:spAutoFit/>
          </a:bodyPr>
          <a:lstStyle/>
          <a:p>
            <a:pPr defTabSz="914806"/>
            <a:r>
              <a:rPr lang="pt-BR" sz="1200"/>
              <a:t>Adaptado de Maximiano  (2004)</a:t>
            </a:r>
          </a:p>
        </p:txBody>
      </p:sp>
    </p:spTree>
    <p:extLst>
      <p:ext uri="{BB962C8B-B14F-4D97-AF65-F5344CB8AC3E}">
        <p14:creationId xmlns:p14="http://schemas.microsoft.com/office/powerpoint/2010/main" val="14513583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1" name="Text Box 5"/>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55302" name="Text Box 6"/>
          <p:cNvSpPr txBox="1">
            <a:spLocks noChangeArrowheads="1"/>
          </p:cNvSpPr>
          <p:nvPr/>
        </p:nvSpPr>
        <p:spPr bwMode="auto">
          <a:xfrm>
            <a:off x="617413" y="1827084"/>
            <a:ext cx="8039231" cy="2954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pt-BR" sz="3100"/>
              <a:t>	À medida que se evidenciavam as vantagens, o </a:t>
            </a:r>
            <a:r>
              <a:rPr lang="pt-BR" sz="3100" b="1"/>
              <a:t>modelo Ford </a:t>
            </a:r>
            <a:r>
              <a:rPr lang="pt-BR" sz="3100"/>
              <a:t>tornou-se o padrão de organização das empresas industriais dos Estados Unidos. Esse fato foi responsável pela notável expansão industrial em todo o mundo. 			</a:t>
            </a:r>
            <a:endParaRPr lang="pt-BR"/>
          </a:p>
        </p:txBody>
      </p:sp>
      <p:sp>
        <p:nvSpPr>
          <p:cNvPr id="55305" name="Rectangle 9"/>
          <p:cNvSpPr>
            <a:spLocks noChangeArrowheads="1"/>
          </p:cNvSpPr>
          <p:nvPr/>
        </p:nvSpPr>
        <p:spPr bwMode="auto">
          <a:xfrm>
            <a:off x="7010210" y="6566353"/>
            <a:ext cx="2133790" cy="477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pPr algn="r"/>
            <a:fld id="{B45E8345-DC04-4BC2-8AAE-9B517549D22D}" type="slidenum">
              <a:rPr lang="pt-BR" sz="1100"/>
              <a:pPr algn="r"/>
              <a:t>26</a:t>
            </a:fld>
            <a:endParaRPr lang="pt-BR" sz="1100"/>
          </a:p>
        </p:txBody>
      </p:sp>
      <p:sp>
        <p:nvSpPr>
          <p:cNvPr id="55306" name="Text Box 10"/>
          <p:cNvSpPr txBox="1">
            <a:spLocks noChangeArrowheads="1"/>
          </p:cNvSpPr>
          <p:nvPr/>
        </p:nvSpPr>
        <p:spPr bwMode="auto">
          <a:xfrm>
            <a:off x="6192710" y="5049501"/>
            <a:ext cx="2592563" cy="357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spAutoFit/>
          </a:bodyPr>
          <a:lstStyle>
            <a:lvl1pPr defTabSz="1016000" eaLnBrk="0" hangingPunct="0">
              <a:defRPr>
                <a:solidFill>
                  <a:schemeClr val="tx1"/>
                </a:solidFill>
                <a:latin typeface="Arial" charset="0"/>
              </a:defRPr>
            </a:lvl1pPr>
            <a:lvl2pPr defTabSz="1016000" eaLnBrk="0" hangingPunct="0">
              <a:defRPr>
                <a:solidFill>
                  <a:schemeClr val="tx1"/>
                </a:solidFill>
                <a:latin typeface="Arial" charset="0"/>
              </a:defRPr>
            </a:lvl2pPr>
            <a:lvl3pPr defTabSz="1016000" eaLnBrk="0" hangingPunct="0">
              <a:defRPr>
                <a:solidFill>
                  <a:schemeClr val="tx1"/>
                </a:solidFill>
                <a:latin typeface="Arial" charset="0"/>
              </a:defRPr>
            </a:lvl3pPr>
            <a:lvl4pPr defTabSz="1016000" eaLnBrk="0" hangingPunct="0">
              <a:defRPr>
                <a:solidFill>
                  <a:schemeClr val="tx1"/>
                </a:solidFill>
                <a:latin typeface="Arial" charset="0"/>
              </a:defRPr>
            </a:lvl4pPr>
            <a:lvl5pPr defTabSz="1016000" eaLnBrk="0" hangingPunct="0">
              <a:defRPr>
                <a:solidFill>
                  <a:schemeClr val="tx1"/>
                </a:solidFill>
                <a:latin typeface="Arial" charset="0"/>
              </a:defRPr>
            </a:lvl5pPr>
            <a:lvl6pPr defTabSz="1016000" eaLnBrk="0" fontAlgn="base" hangingPunct="0">
              <a:spcBef>
                <a:spcPct val="0"/>
              </a:spcBef>
              <a:spcAft>
                <a:spcPct val="0"/>
              </a:spcAft>
              <a:defRPr>
                <a:solidFill>
                  <a:schemeClr val="tx1"/>
                </a:solidFill>
                <a:latin typeface="Arial" charset="0"/>
              </a:defRPr>
            </a:lvl6pPr>
            <a:lvl7pPr defTabSz="1016000" eaLnBrk="0" fontAlgn="base" hangingPunct="0">
              <a:spcBef>
                <a:spcPct val="0"/>
              </a:spcBef>
              <a:spcAft>
                <a:spcPct val="0"/>
              </a:spcAft>
              <a:defRPr>
                <a:solidFill>
                  <a:schemeClr val="tx1"/>
                </a:solidFill>
                <a:latin typeface="Arial" charset="0"/>
              </a:defRPr>
            </a:lvl7pPr>
            <a:lvl8pPr defTabSz="1016000" eaLnBrk="0" fontAlgn="base" hangingPunct="0">
              <a:spcBef>
                <a:spcPct val="0"/>
              </a:spcBef>
              <a:spcAft>
                <a:spcPct val="0"/>
              </a:spcAft>
              <a:defRPr>
                <a:solidFill>
                  <a:schemeClr val="tx1"/>
                </a:solidFill>
                <a:latin typeface="Arial" charset="0"/>
              </a:defRPr>
            </a:lvl8pPr>
            <a:lvl9pPr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pt-BR"/>
              <a:t>(MAXIMIANO, 2004)</a:t>
            </a:r>
          </a:p>
        </p:txBody>
      </p:sp>
    </p:spTree>
    <p:extLst>
      <p:ext uri="{BB962C8B-B14F-4D97-AF65-F5344CB8AC3E}">
        <p14:creationId xmlns:p14="http://schemas.microsoft.com/office/powerpoint/2010/main" val="119458625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ext Box 5"/>
          <p:cNvSpPr txBox="1">
            <a:spLocks noChangeArrowheads="1"/>
          </p:cNvSpPr>
          <p:nvPr/>
        </p:nvSpPr>
        <p:spPr bwMode="auto">
          <a:xfrm>
            <a:off x="358729" y="1223775"/>
            <a:ext cx="8362229" cy="2716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7" tIns="45720" rIns="91437" bIns="45720">
            <a:spAutoFit/>
          </a:bodyPr>
          <a:lstStyle>
            <a:lvl1pPr defTabSz="1016000" eaLnBrk="0" hangingPunct="0">
              <a:defRPr>
                <a:solidFill>
                  <a:schemeClr val="tx1"/>
                </a:solidFill>
                <a:latin typeface="Arial" charset="0"/>
              </a:defRPr>
            </a:lvl1pPr>
            <a:lvl2pPr marL="825500" indent="-317500" defTabSz="1016000" eaLnBrk="0" hangingPunct="0">
              <a:defRPr>
                <a:solidFill>
                  <a:schemeClr val="tx1"/>
                </a:solidFill>
                <a:latin typeface="Arial" charset="0"/>
              </a:defRPr>
            </a:lvl2pPr>
            <a:lvl3pPr marL="1270000" indent="-254000" defTabSz="1016000" eaLnBrk="0" hangingPunct="0">
              <a:defRPr>
                <a:solidFill>
                  <a:schemeClr val="tx1"/>
                </a:solidFill>
                <a:latin typeface="Arial" charset="0"/>
              </a:defRPr>
            </a:lvl3pPr>
            <a:lvl4pPr marL="1776413" indent="-252413" defTabSz="1016000" eaLnBrk="0" hangingPunct="0">
              <a:defRPr>
                <a:solidFill>
                  <a:schemeClr val="tx1"/>
                </a:solidFill>
                <a:latin typeface="Arial" charset="0"/>
              </a:defRPr>
            </a:lvl4pPr>
            <a:lvl5pPr marL="2284413" indent="-254000" defTabSz="1016000" eaLnBrk="0" hangingPunct="0">
              <a:defRPr>
                <a:solidFill>
                  <a:schemeClr val="tx1"/>
                </a:solidFill>
                <a:latin typeface="Arial" charset="0"/>
              </a:defRPr>
            </a:lvl5pPr>
            <a:lvl6pPr marL="2741613" indent="-254000" defTabSz="1016000" eaLnBrk="0" fontAlgn="base" hangingPunct="0">
              <a:spcBef>
                <a:spcPct val="0"/>
              </a:spcBef>
              <a:spcAft>
                <a:spcPct val="0"/>
              </a:spcAft>
              <a:defRPr>
                <a:solidFill>
                  <a:schemeClr val="tx1"/>
                </a:solidFill>
                <a:latin typeface="Arial" charset="0"/>
              </a:defRPr>
            </a:lvl6pPr>
            <a:lvl7pPr marL="3198813" indent="-254000" defTabSz="1016000" eaLnBrk="0" fontAlgn="base" hangingPunct="0">
              <a:spcBef>
                <a:spcPct val="0"/>
              </a:spcBef>
              <a:spcAft>
                <a:spcPct val="0"/>
              </a:spcAft>
              <a:defRPr>
                <a:solidFill>
                  <a:schemeClr val="tx1"/>
                </a:solidFill>
                <a:latin typeface="Arial" charset="0"/>
              </a:defRPr>
            </a:lvl7pPr>
            <a:lvl8pPr marL="3656013" indent="-254000" defTabSz="1016000" eaLnBrk="0" fontAlgn="base" hangingPunct="0">
              <a:spcBef>
                <a:spcPct val="0"/>
              </a:spcBef>
              <a:spcAft>
                <a:spcPct val="0"/>
              </a:spcAft>
              <a:defRPr>
                <a:solidFill>
                  <a:schemeClr val="tx1"/>
                </a:solidFill>
                <a:latin typeface="Arial" charset="0"/>
              </a:defRPr>
            </a:lvl8pPr>
            <a:lvl9pPr marL="4113213" indent="-254000"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pt-BR" sz="3100"/>
              <a:t>Momento de reflexão e sobre os conceitos aprendidos:</a:t>
            </a:r>
          </a:p>
          <a:p>
            <a:pPr eaLnBrk="1" hangingPunct="1">
              <a:spcBef>
                <a:spcPct val="50000"/>
              </a:spcBef>
            </a:pPr>
            <a:r>
              <a:rPr lang="pt-BR" sz="3100"/>
              <a:t>Visto os conceitos de Frederick Taylor e Henry Ford, destaque suas principais contribuições à Administração.</a:t>
            </a:r>
          </a:p>
        </p:txBody>
      </p:sp>
      <p:sp>
        <p:nvSpPr>
          <p:cNvPr id="78851" name="Text Box 6"/>
          <p:cNvSpPr txBox="1">
            <a:spLocks noChangeArrowheads="1"/>
          </p:cNvSpPr>
          <p:nvPr/>
        </p:nvSpPr>
        <p:spPr bwMode="auto">
          <a:xfrm>
            <a:off x="87182" y="72913"/>
            <a:ext cx="5716786" cy="503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7" tIns="45720" rIns="91437" bIns="45720">
            <a:spAutoFit/>
          </a:bodyPr>
          <a:lstStyle>
            <a:lvl1pPr defTabSz="1016000" eaLnBrk="0" hangingPunct="0">
              <a:defRPr>
                <a:solidFill>
                  <a:schemeClr val="tx1"/>
                </a:solidFill>
                <a:latin typeface="Arial" charset="0"/>
              </a:defRPr>
            </a:lvl1pPr>
            <a:lvl2pPr marL="825500" indent="-317500" defTabSz="1016000" eaLnBrk="0" hangingPunct="0">
              <a:defRPr>
                <a:solidFill>
                  <a:schemeClr val="tx1"/>
                </a:solidFill>
                <a:latin typeface="Arial" charset="0"/>
              </a:defRPr>
            </a:lvl2pPr>
            <a:lvl3pPr marL="1270000" indent="-254000" defTabSz="1016000" eaLnBrk="0" hangingPunct="0">
              <a:defRPr>
                <a:solidFill>
                  <a:schemeClr val="tx1"/>
                </a:solidFill>
                <a:latin typeface="Arial" charset="0"/>
              </a:defRPr>
            </a:lvl3pPr>
            <a:lvl4pPr marL="1776413" indent="-252413" defTabSz="1016000" eaLnBrk="0" hangingPunct="0">
              <a:defRPr>
                <a:solidFill>
                  <a:schemeClr val="tx1"/>
                </a:solidFill>
                <a:latin typeface="Arial" charset="0"/>
              </a:defRPr>
            </a:lvl4pPr>
            <a:lvl5pPr marL="2284413" indent="-254000" defTabSz="1016000" eaLnBrk="0" hangingPunct="0">
              <a:defRPr>
                <a:solidFill>
                  <a:schemeClr val="tx1"/>
                </a:solidFill>
                <a:latin typeface="Arial" charset="0"/>
              </a:defRPr>
            </a:lvl5pPr>
            <a:lvl6pPr marL="2741613" indent="-254000" defTabSz="1016000" eaLnBrk="0" fontAlgn="base" hangingPunct="0">
              <a:spcBef>
                <a:spcPct val="0"/>
              </a:spcBef>
              <a:spcAft>
                <a:spcPct val="0"/>
              </a:spcAft>
              <a:defRPr>
                <a:solidFill>
                  <a:schemeClr val="tx1"/>
                </a:solidFill>
                <a:latin typeface="Arial" charset="0"/>
              </a:defRPr>
            </a:lvl6pPr>
            <a:lvl7pPr marL="3198813" indent="-254000" defTabSz="1016000" eaLnBrk="0" fontAlgn="base" hangingPunct="0">
              <a:spcBef>
                <a:spcPct val="0"/>
              </a:spcBef>
              <a:spcAft>
                <a:spcPct val="0"/>
              </a:spcAft>
              <a:defRPr>
                <a:solidFill>
                  <a:schemeClr val="tx1"/>
                </a:solidFill>
                <a:latin typeface="Arial" charset="0"/>
              </a:defRPr>
            </a:lvl7pPr>
            <a:lvl8pPr marL="3656013" indent="-254000" defTabSz="1016000" eaLnBrk="0" fontAlgn="base" hangingPunct="0">
              <a:spcBef>
                <a:spcPct val="0"/>
              </a:spcBef>
              <a:spcAft>
                <a:spcPct val="0"/>
              </a:spcAft>
              <a:defRPr>
                <a:solidFill>
                  <a:schemeClr val="tx1"/>
                </a:solidFill>
                <a:latin typeface="Arial" charset="0"/>
              </a:defRPr>
            </a:lvl8pPr>
            <a:lvl9pPr marL="4113213" indent="-254000"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pt-BR" sz="2700" b="1">
                <a:solidFill>
                  <a:srgbClr val="0F606B"/>
                </a:solidFill>
              </a:rPr>
              <a:t>EXERCÍCIO - INTERATIVIDADE</a:t>
            </a:r>
          </a:p>
        </p:txBody>
      </p:sp>
    </p:spTree>
    <p:extLst>
      <p:ext uri="{BB962C8B-B14F-4D97-AF65-F5344CB8AC3E}">
        <p14:creationId xmlns:p14="http://schemas.microsoft.com/office/powerpoint/2010/main" val="217807391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86019" name="Text Box 3"/>
          <p:cNvSpPr txBox="1">
            <a:spLocks noChangeArrowheads="1"/>
          </p:cNvSpPr>
          <p:nvPr/>
        </p:nvSpPr>
        <p:spPr bwMode="auto">
          <a:xfrm>
            <a:off x="2951292" y="1628364"/>
            <a:ext cx="5220855"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900"/>
              <a:t>ALFRED SLOAN</a:t>
            </a:r>
          </a:p>
        </p:txBody>
      </p:sp>
      <p:sp>
        <p:nvSpPr>
          <p:cNvPr id="86027" name="Text Box 11"/>
          <p:cNvSpPr txBox="1">
            <a:spLocks noChangeArrowheads="1"/>
          </p:cNvSpPr>
          <p:nvPr/>
        </p:nvSpPr>
        <p:spPr bwMode="auto">
          <a:xfrm>
            <a:off x="2951292" y="2261696"/>
            <a:ext cx="5964037" cy="33547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just" eaLnBrk="1" hangingPunct="1">
              <a:spcBef>
                <a:spcPct val="30000"/>
              </a:spcBef>
            </a:pPr>
            <a:r>
              <a:rPr lang="pt-BR" sz="2000"/>
              <a:t>	Alfred Pritchard Sloan Jr. nasceu em 23 de maio de 1875, em New Haven. Estudou engenharia mecânica e se graduou pelo Massachusetts Institute of Technology (MIT) em 1895.</a:t>
            </a:r>
          </a:p>
          <a:p>
            <a:pPr algn="just" eaLnBrk="1" hangingPunct="1">
              <a:spcBef>
                <a:spcPct val="30000"/>
              </a:spcBef>
              <a:buFont typeface="Wingdings" pitchFamily="2" charset="2"/>
              <a:buChar char="ü"/>
            </a:pPr>
            <a:r>
              <a:rPr lang="pt-BR" sz="2000"/>
              <a:t> 1909 → Assumiu o controle de uma empresa de autopeças . Essa empresa foi comprada pela United Motor em 1916 (uma das empresas do grupo da GM).</a:t>
            </a:r>
          </a:p>
          <a:p>
            <a:pPr algn="just" eaLnBrk="1" hangingPunct="1">
              <a:spcBef>
                <a:spcPct val="30000"/>
              </a:spcBef>
              <a:buFont typeface="Wingdings" pitchFamily="2" charset="2"/>
              <a:buChar char="ü"/>
            </a:pPr>
            <a:r>
              <a:rPr lang="pt-BR" sz="2000"/>
              <a:t> 1916 → Tornou-se presidente da United Motors. </a:t>
            </a:r>
          </a:p>
        </p:txBody>
      </p:sp>
      <p:sp>
        <p:nvSpPr>
          <p:cNvPr id="86028" name="Rectangle 12"/>
          <p:cNvSpPr>
            <a:spLocks noChangeArrowheads="1"/>
          </p:cNvSpPr>
          <p:nvPr/>
        </p:nvSpPr>
        <p:spPr bwMode="auto">
          <a:xfrm>
            <a:off x="5738225" y="6492011"/>
            <a:ext cx="267508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7" tIns="45720" rIns="91437" bIns="45720">
            <a:spAutoFit/>
          </a:bodyPr>
          <a:lstStyle/>
          <a:p>
            <a:pPr defTabSz="914806"/>
            <a:r>
              <a:rPr lang="pt-BR"/>
              <a:t>Adaptado de Sloan (2001).</a:t>
            </a:r>
          </a:p>
        </p:txBody>
      </p:sp>
      <p:sp>
        <p:nvSpPr>
          <p:cNvPr id="86030" name="Text Box 14"/>
          <p:cNvSpPr txBox="1">
            <a:spLocks noChangeArrowheads="1"/>
          </p:cNvSpPr>
          <p:nvPr/>
        </p:nvSpPr>
        <p:spPr bwMode="auto">
          <a:xfrm>
            <a:off x="553100" y="5439794"/>
            <a:ext cx="7390375" cy="10618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buFont typeface="Wingdings" pitchFamily="2" charset="2"/>
              <a:buChar char="ü"/>
            </a:pPr>
            <a:r>
              <a:rPr lang="pt-BR" sz="2100"/>
              <a:t> 1923 → Presidente da GM.</a:t>
            </a:r>
          </a:p>
          <a:p>
            <a:pPr eaLnBrk="1" hangingPunct="1">
              <a:buFont typeface="Wingdings" pitchFamily="2" charset="2"/>
              <a:buChar char="ü"/>
            </a:pPr>
            <a:r>
              <a:rPr lang="pt-BR" sz="2100"/>
              <a:t> 1937 → Passou a fazer parte da Diretoria da GM.</a:t>
            </a:r>
          </a:p>
          <a:p>
            <a:pPr eaLnBrk="1" hangingPunct="1">
              <a:buFont typeface="Wingdings" pitchFamily="2" charset="2"/>
              <a:buChar char="ü"/>
            </a:pPr>
            <a:r>
              <a:rPr lang="pt-BR" sz="2100"/>
              <a:t> 17 de fevereiro de 1966 → Falecimento de Sloan.</a:t>
            </a:r>
          </a:p>
        </p:txBody>
      </p:sp>
      <p:sp>
        <p:nvSpPr>
          <p:cNvPr id="86032" name="Rectangle 16"/>
          <p:cNvSpPr>
            <a:spLocks noChangeArrowheads="1"/>
          </p:cNvSpPr>
          <p:nvPr/>
        </p:nvSpPr>
        <p:spPr bwMode="auto">
          <a:xfrm>
            <a:off x="7010210" y="6566353"/>
            <a:ext cx="2133790" cy="477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pPr algn="r"/>
            <a:fld id="{9D443DC6-8D2A-4969-9F09-6F9D89903B35}" type="slidenum">
              <a:rPr lang="pt-BR" sz="1100"/>
              <a:pPr algn="r"/>
              <a:t>28</a:t>
            </a:fld>
            <a:endParaRPr lang="pt-BR" sz="1100"/>
          </a:p>
        </p:txBody>
      </p:sp>
    </p:spTree>
    <p:extLst>
      <p:ext uri="{BB962C8B-B14F-4D97-AF65-F5344CB8AC3E}">
        <p14:creationId xmlns:p14="http://schemas.microsoft.com/office/powerpoint/2010/main" val="144248985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89092" name="Text Box 4"/>
          <p:cNvSpPr txBox="1">
            <a:spLocks noChangeArrowheads="1"/>
          </p:cNvSpPr>
          <p:nvPr/>
        </p:nvSpPr>
        <p:spPr bwMode="auto">
          <a:xfrm>
            <a:off x="487357" y="1675542"/>
            <a:ext cx="8240748" cy="586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200"/>
              <a:t>ALFRED SLOAN</a:t>
            </a:r>
          </a:p>
        </p:txBody>
      </p:sp>
      <p:sp>
        <p:nvSpPr>
          <p:cNvPr id="89093" name="Text Box 5"/>
          <p:cNvSpPr txBox="1">
            <a:spLocks noChangeArrowheads="1"/>
          </p:cNvSpPr>
          <p:nvPr/>
        </p:nvSpPr>
        <p:spPr bwMode="auto">
          <a:xfrm>
            <a:off x="423043" y="2326030"/>
            <a:ext cx="8362230" cy="404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pt-BR" sz="3200"/>
              <a:t>	Nem Taylor nem Ford se preocuparam com a estrutura organizacional necessária para administrar as fábricas, atividades de engenharia e sistemas de marketing. A ênfase estava na organização da linha de produção. Essa lacuna foi preenchida com as contribuições de Alfred Sloan. 								  </a:t>
            </a:r>
            <a:r>
              <a:rPr lang="pt-BR"/>
              <a:t>(MAXIMIANO, 2004)</a:t>
            </a:r>
          </a:p>
        </p:txBody>
      </p:sp>
    </p:spTree>
    <p:extLst>
      <p:ext uri="{BB962C8B-B14F-4D97-AF65-F5344CB8AC3E}">
        <p14:creationId xmlns:p14="http://schemas.microsoft.com/office/powerpoint/2010/main" val="39583132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2" name="Text Box 4"/>
          <p:cNvSpPr txBox="1">
            <a:spLocks noChangeArrowheads="1"/>
          </p:cNvSpPr>
          <p:nvPr/>
        </p:nvSpPr>
        <p:spPr bwMode="auto">
          <a:xfrm>
            <a:off x="971854" y="381715"/>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Fundamentos do Pensamento Administrativo</a:t>
            </a:r>
          </a:p>
        </p:txBody>
      </p:sp>
      <p:sp>
        <p:nvSpPr>
          <p:cNvPr id="58373" name="Text Box 5"/>
          <p:cNvSpPr txBox="1">
            <a:spLocks noChangeArrowheads="1"/>
          </p:cNvSpPr>
          <p:nvPr/>
        </p:nvSpPr>
        <p:spPr bwMode="auto">
          <a:xfrm>
            <a:off x="617413" y="1891419"/>
            <a:ext cx="7774830" cy="43319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buClr>
                <a:srgbClr val="0F606B"/>
              </a:buClr>
              <a:buFont typeface="Wingdings" pitchFamily="2" charset="2"/>
              <a:buChar char="v"/>
            </a:pPr>
            <a:r>
              <a:rPr lang="pt-BR" sz="2900"/>
              <a:t> Até o ano de 1700, os sistemas de produção eram conhecidos como caseiros, pois aconteciam em casa. Os artesãos orientavam aprendizes na execução do trabalho manual de produtos. </a:t>
            </a:r>
          </a:p>
          <a:p>
            <a:pPr eaLnBrk="1" hangingPunct="1">
              <a:spcBef>
                <a:spcPct val="50000"/>
              </a:spcBef>
              <a:buClr>
                <a:srgbClr val="0F606B"/>
              </a:buClr>
              <a:buFont typeface="Wingdings" pitchFamily="2" charset="2"/>
              <a:buChar char="v"/>
            </a:pPr>
            <a:r>
              <a:rPr lang="pt-BR" sz="2900"/>
              <a:t> A grande virada ocorreu com a </a:t>
            </a:r>
            <a:r>
              <a:rPr lang="pt-BR" sz="2900" b="1"/>
              <a:t>Revolução Industrial</a:t>
            </a:r>
            <a:r>
              <a:rPr lang="pt-BR" sz="2900"/>
              <a:t>, durante o século XVIII. A Inglaterra transformou-se na grande potência econômica do século. </a:t>
            </a:r>
          </a:p>
        </p:txBody>
      </p:sp>
    </p:spTree>
    <p:extLst>
      <p:ext uri="{BB962C8B-B14F-4D97-AF65-F5344CB8AC3E}">
        <p14:creationId xmlns:p14="http://schemas.microsoft.com/office/powerpoint/2010/main" val="209566936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90116" name="Text Box 4"/>
          <p:cNvSpPr txBox="1">
            <a:spLocks noChangeArrowheads="1"/>
          </p:cNvSpPr>
          <p:nvPr/>
        </p:nvSpPr>
        <p:spPr bwMode="auto">
          <a:xfrm>
            <a:off x="941841" y="1678402"/>
            <a:ext cx="7128833" cy="586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200"/>
              <a:t>ALFRED SLOAN</a:t>
            </a:r>
          </a:p>
        </p:txBody>
      </p:sp>
      <p:sp>
        <p:nvSpPr>
          <p:cNvPr id="90117" name="Text Box 5"/>
          <p:cNvSpPr txBox="1">
            <a:spLocks noChangeArrowheads="1"/>
          </p:cNvSpPr>
          <p:nvPr/>
        </p:nvSpPr>
        <p:spPr bwMode="auto">
          <a:xfrm>
            <a:off x="553100" y="3079452"/>
            <a:ext cx="8167858" cy="2793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lnSpc>
                <a:spcPct val="90000"/>
              </a:lnSpc>
            </a:pPr>
            <a:r>
              <a:rPr lang="pt-BR" sz="2700"/>
              <a:t>	</a:t>
            </a:r>
            <a:r>
              <a:rPr lang="pt-BR" sz="2900"/>
              <a:t>Segundo Maximiano (2004), para sanar os problemas da GM na década de 1920, Sloan decidiu que deveria resolver dois problemas críticos:</a:t>
            </a:r>
          </a:p>
          <a:p>
            <a:pPr eaLnBrk="1" hangingPunct="1">
              <a:lnSpc>
                <a:spcPct val="90000"/>
              </a:lnSpc>
            </a:pPr>
            <a:r>
              <a:rPr lang="pt-BR" sz="2700"/>
              <a:t>	</a:t>
            </a:r>
            <a:r>
              <a:rPr lang="pt-BR" sz="2500"/>
              <a:t>- era preciso profissionalizar a administração; </a:t>
            </a:r>
          </a:p>
          <a:p>
            <a:pPr eaLnBrk="1" hangingPunct="1">
              <a:lnSpc>
                <a:spcPct val="90000"/>
              </a:lnSpc>
            </a:pPr>
            <a:r>
              <a:rPr lang="pt-BR" sz="2500"/>
              <a:t>	- era preciso modificar o produto básico da 	Ford.</a:t>
            </a:r>
            <a:r>
              <a:rPr lang="pt-BR" sz="2700"/>
              <a:t> </a:t>
            </a:r>
          </a:p>
        </p:txBody>
      </p:sp>
    </p:spTree>
    <p:extLst>
      <p:ext uri="{BB962C8B-B14F-4D97-AF65-F5344CB8AC3E}">
        <p14:creationId xmlns:p14="http://schemas.microsoft.com/office/powerpoint/2010/main" val="39663173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91139" name="Text Box 3"/>
          <p:cNvSpPr txBox="1">
            <a:spLocks noChangeArrowheads="1"/>
          </p:cNvSpPr>
          <p:nvPr/>
        </p:nvSpPr>
        <p:spPr bwMode="auto">
          <a:xfrm>
            <a:off x="1043313" y="1628365"/>
            <a:ext cx="7128833" cy="586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200"/>
              <a:t>ALFRED SLOAN</a:t>
            </a:r>
          </a:p>
        </p:txBody>
      </p:sp>
      <p:sp>
        <p:nvSpPr>
          <p:cNvPr id="91140" name="Text Box 4"/>
          <p:cNvSpPr txBox="1">
            <a:spLocks noChangeArrowheads="1"/>
          </p:cNvSpPr>
          <p:nvPr/>
        </p:nvSpPr>
        <p:spPr bwMode="auto">
          <a:xfrm>
            <a:off x="617414" y="2303156"/>
            <a:ext cx="7973488"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just" eaLnBrk="1" hangingPunct="1"/>
            <a:r>
              <a:rPr lang="pt-BR" sz="2200"/>
              <a:t>	Para solucionar o primeiro problema, Sloan criou um modelo de administração com subdivisões descentralizadas que foram transformadas em centros de lucro. Estas eram administradas com base nos números pelo “quartel-general”.</a:t>
            </a:r>
          </a:p>
        </p:txBody>
      </p:sp>
      <p:sp>
        <p:nvSpPr>
          <p:cNvPr id="91141" name="Text Box 5"/>
          <p:cNvSpPr txBox="1">
            <a:spLocks noChangeArrowheads="1"/>
          </p:cNvSpPr>
          <p:nvPr/>
        </p:nvSpPr>
        <p:spPr bwMode="auto">
          <a:xfrm>
            <a:off x="2238122" y="3947246"/>
            <a:ext cx="2592563" cy="37599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a:t>Administração superior</a:t>
            </a:r>
          </a:p>
        </p:txBody>
      </p:sp>
      <p:sp>
        <p:nvSpPr>
          <p:cNvPr id="91142" name="Text Box 6"/>
          <p:cNvSpPr txBox="1">
            <a:spLocks noChangeArrowheads="1"/>
          </p:cNvSpPr>
          <p:nvPr/>
        </p:nvSpPr>
        <p:spPr bwMode="auto">
          <a:xfrm>
            <a:off x="4975034" y="4597734"/>
            <a:ext cx="2592563" cy="92498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a:t>Funções centrais de finanças, marketing, entre outras.</a:t>
            </a:r>
          </a:p>
        </p:txBody>
      </p:sp>
      <p:sp>
        <p:nvSpPr>
          <p:cNvPr id="91143" name="Text Box 7"/>
          <p:cNvSpPr txBox="1">
            <a:spLocks noChangeArrowheads="1"/>
          </p:cNvSpPr>
          <p:nvPr/>
        </p:nvSpPr>
        <p:spPr bwMode="auto">
          <a:xfrm>
            <a:off x="2309582" y="5965903"/>
            <a:ext cx="2592563" cy="6504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a:t>Divisão – unidades de negócio</a:t>
            </a:r>
          </a:p>
        </p:txBody>
      </p:sp>
      <p:sp>
        <p:nvSpPr>
          <p:cNvPr id="91144" name="Text Box 8"/>
          <p:cNvSpPr txBox="1">
            <a:spLocks noChangeArrowheads="1"/>
          </p:cNvSpPr>
          <p:nvPr/>
        </p:nvSpPr>
        <p:spPr bwMode="auto">
          <a:xfrm>
            <a:off x="1374888" y="4885092"/>
            <a:ext cx="1873677" cy="640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a:t>Administração de objetivos</a:t>
            </a:r>
          </a:p>
        </p:txBody>
      </p:sp>
      <p:sp>
        <p:nvSpPr>
          <p:cNvPr id="91145" name="Line 9"/>
          <p:cNvSpPr>
            <a:spLocks noChangeShapeType="1"/>
          </p:cNvSpPr>
          <p:nvPr/>
        </p:nvSpPr>
        <p:spPr bwMode="auto">
          <a:xfrm>
            <a:off x="4110369" y="4308946"/>
            <a:ext cx="0" cy="165695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endParaRPr lang="pt-BR"/>
          </a:p>
        </p:txBody>
      </p:sp>
      <p:sp>
        <p:nvSpPr>
          <p:cNvPr id="91146" name="Line 10"/>
          <p:cNvSpPr>
            <a:spLocks noChangeShapeType="1"/>
          </p:cNvSpPr>
          <p:nvPr/>
        </p:nvSpPr>
        <p:spPr bwMode="auto">
          <a:xfrm>
            <a:off x="4110370" y="5100968"/>
            <a:ext cx="86466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endParaRPr lang="pt-BR"/>
          </a:p>
        </p:txBody>
      </p:sp>
      <p:sp>
        <p:nvSpPr>
          <p:cNvPr id="91147" name="Line 11"/>
          <p:cNvSpPr>
            <a:spLocks noChangeShapeType="1"/>
          </p:cNvSpPr>
          <p:nvPr/>
        </p:nvSpPr>
        <p:spPr bwMode="auto">
          <a:xfrm>
            <a:off x="3101357" y="4308946"/>
            <a:ext cx="0" cy="165695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endParaRPr lang="pt-BR"/>
          </a:p>
        </p:txBody>
      </p:sp>
      <p:sp>
        <p:nvSpPr>
          <p:cNvPr id="91148" name="Rectangle 12"/>
          <p:cNvSpPr>
            <a:spLocks noChangeArrowheads="1"/>
          </p:cNvSpPr>
          <p:nvPr/>
        </p:nvSpPr>
        <p:spPr bwMode="auto">
          <a:xfrm rot="5400000">
            <a:off x="8094175" y="4961040"/>
            <a:ext cx="182953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7" tIns="45720" rIns="91437" bIns="45720">
            <a:spAutoFit/>
          </a:bodyPr>
          <a:lstStyle/>
          <a:p>
            <a:pPr algn="ctr" defTabSz="914806"/>
            <a:r>
              <a:rPr lang="pt-BR" sz="1200"/>
              <a:t>Maximiano (2004, p. 169).</a:t>
            </a:r>
          </a:p>
        </p:txBody>
      </p:sp>
    </p:spTree>
    <p:extLst>
      <p:ext uri="{BB962C8B-B14F-4D97-AF65-F5344CB8AC3E}">
        <p14:creationId xmlns:p14="http://schemas.microsoft.com/office/powerpoint/2010/main" val="287770063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92163" name="Text Box 3"/>
          <p:cNvSpPr txBox="1">
            <a:spLocks noChangeArrowheads="1"/>
          </p:cNvSpPr>
          <p:nvPr/>
        </p:nvSpPr>
        <p:spPr bwMode="auto">
          <a:xfrm>
            <a:off x="1043313" y="1675542"/>
            <a:ext cx="7128833" cy="586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200"/>
              <a:t>ALFRED SLOAN</a:t>
            </a:r>
          </a:p>
        </p:txBody>
      </p:sp>
      <p:sp>
        <p:nvSpPr>
          <p:cNvPr id="92164" name="Text Box 4"/>
          <p:cNvSpPr txBox="1">
            <a:spLocks noChangeArrowheads="1"/>
          </p:cNvSpPr>
          <p:nvPr/>
        </p:nvSpPr>
        <p:spPr bwMode="auto">
          <a:xfrm>
            <a:off x="553100" y="2391794"/>
            <a:ext cx="8052094" cy="2400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r>
              <a:rPr lang="pt-BR" sz="2200"/>
              <a:t>	O segundo problema a ser resolvido seria criar uma política a respeito da linha de carros a serem produzidos. Sloan estruturou uma política de segmentação da oferta de seus carros, baseado no princípio de que diferentes segmentos de mercado estariam dispostos a pagar diferentes preços por diferentes produtos. 	     	                 </a:t>
            </a:r>
            <a:r>
              <a:rPr lang="pt-BR"/>
              <a:t>(CORRÊA; CORRÊA, 2007)</a:t>
            </a:r>
          </a:p>
        </p:txBody>
      </p:sp>
      <p:sp>
        <p:nvSpPr>
          <p:cNvPr id="92165" name="Text Box 5"/>
          <p:cNvSpPr txBox="1">
            <a:spLocks noChangeArrowheads="1"/>
          </p:cNvSpPr>
          <p:nvPr/>
        </p:nvSpPr>
        <p:spPr bwMode="auto">
          <a:xfrm>
            <a:off x="487356" y="4790736"/>
            <a:ext cx="8169288"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r>
              <a:rPr lang="pt-BR" sz="2200"/>
              <a:t>	A estratégia de flexibilização de linha de produtos de Sloan obteve sucesso, o que permitiu à GM ultrapassar a Ford como líder mundial em produção de veículos.     	</a:t>
            </a:r>
            <a:r>
              <a:rPr lang="pt-BR"/>
              <a:t>(SLOAN, 2001)</a:t>
            </a:r>
          </a:p>
        </p:txBody>
      </p:sp>
    </p:spTree>
    <p:extLst>
      <p:ext uri="{BB962C8B-B14F-4D97-AF65-F5344CB8AC3E}">
        <p14:creationId xmlns:p14="http://schemas.microsoft.com/office/powerpoint/2010/main" val="417543400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6" name="Text Box 4"/>
          <p:cNvSpPr txBox="1">
            <a:spLocks noChangeArrowheads="1"/>
          </p:cNvSpPr>
          <p:nvPr/>
        </p:nvSpPr>
        <p:spPr bwMode="auto">
          <a:xfrm>
            <a:off x="971854" y="333107"/>
            <a:ext cx="7200293" cy="640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CONCLUSÕES</a:t>
            </a:r>
          </a:p>
        </p:txBody>
      </p:sp>
      <p:sp>
        <p:nvSpPr>
          <p:cNvPr id="100357" name="Text Box 5"/>
          <p:cNvSpPr txBox="1">
            <a:spLocks noChangeArrowheads="1"/>
          </p:cNvSpPr>
          <p:nvPr/>
        </p:nvSpPr>
        <p:spPr bwMode="auto">
          <a:xfrm>
            <a:off x="553100" y="1742736"/>
            <a:ext cx="8167858" cy="39765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spAutoFit/>
          </a:bodyPr>
          <a:lstStyle>
            <a:lvl1pPr defTabSz="1016000" eaLnBrk="0" hangingPunct="0">
              <a:defRPr>
                <a:solidFill>
                  <a:schemeClr val="tx1"/>
                </a:solidFill>
                <a:latin typeface="Arial" charset="0"/>
              </a:defRPr>
            </a:lvl1pPr>
            <a:lvl2pPr defTabSz="1016000" eaLnBrk="0" hangingPunct="0">
              <a:defRPr>
                <a:solidFill>
                  <a:schemeClr val="tx1"/>
                </a:solidFill>
                <a:latin typeface="Arial" charset="0"/>
              </a:defRPr>
            </a:lvl2pPr>
            <a:lvl3pPr defTabSz="1016000" eaLnBrk="0" hangingPunct="0">
              <a:defRPr>
                <a:solidFill>
                  <a:schemeClr val="tx1"/>
                </a:solidFill>
                <a:latin typeface="Arial" charset="0"/>
              </a:defRPr>
            </a:lvl3pPr>
            <a:lvl4pPr defTabSz="1016000" eaLnBrk="0" hangingPunct="0">
              <a:defRPr>
                <a:solidFill>
                  <a:schemeClr val="tx1"/>
                </a:solidFill>
                <a:latin typeface="Arial" charset="0"/>
              </a:defRPr>
            </a:lvl4pPr>
            <a:lvl5pPr defTabSz="1016000" eaLnBrk="0" hangingPunct="0">
              <a:defRPr>
                <a:solidFill>
                  <a:schemeClr val="tx1"/>
                </a:solidFill>
                <a:latin typeface="Arial" charset="0"/>
              </a:defRPr>
            </a:lvl5pPr>
            <a:lvl6pPr defTabSz="1016000" eaLnBrk="0" fontAlgn="base" hangingPunct="0">
              <a:spcBef>
                <a:spcPct val="0"/>
              </a:spcBef>
              <a:spcAft>
                <a:spcPct val="0"/>
              </a:spcAft>
              <a:defRPr>
                <a:solidFill>
                  <a:schemeClr val="tx1"/>
                </a:solidFill>
                <a:latin typeface="Arial" charset="0"/>
              </a:defRPr>
            </a:lvl6pPr>
            <a:lvl7pPr defTabSz="1016000" eaLnBrk="0" fontAlgn="base" hangingPunct="0">
              <a:spcBef>
                <a:spcPct val="0"/>
              </a:spcBef>
              <a:spcAft>
                <a:spcPct val="0"/>
              </a:spcAft>
              <a:defRPr>
                <a:solidFill>
                  <a:schemeClr val="tx1"/>
                </a:solidFill>
                <a:latin typeface="Arial" charset="0"/>
              </a:defRPr>
            </a:lvl7pPr>
            <a:lvl8pPr defTabSz="1016000" eaLnBrk="0" fontAlgn="base" hangingPunct="0">
              <a:spcBef>
                <a:spcPct val="0"/>
              </a:spcBef>
              <a:spcAft>
                <a:spcPct val="0"/>
              </a:spcAft>
              <a:defRPr>
                <a:solidFill>
                  <a:schemeClr val="tx1"/>
                </a:solidFill>
                <a:latin typeface="Arial" charset="0"/>
              </a:defRPr>
            </a:lvl8pPr>
            <a:lvl9pPr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buFont typeface="Wingdings" pitchFamily="2" charset="2"/>
              <a:buChar char="v"/>
            </a:pPr>
            <a:r>
              <a:rPr lang="pt-BR" sz="2200"/>
              <a:t> A abordagem clássica da administração tentou lidar com o crescimento as indústria americana representando o início do pensamento formal em administração;</a:t>
            </a:r>
          </a:p>
          <a:p>
            <a:pPr eaLnBrk="1" hangingPunct="1">
              <a:spcBef>
                <a:spcPct val="50000"/>
              </a:spcBef>
              <a:buFont typeface="Wingdings" pitchFamily="2" charset="2"/>
              <a:buChar char="v"/>
            </a:pPr>
            <a:r>
              <a:rPr lang="pt-BR" sz="2200"/>
              <a:t> A administração científica de Taylor trouxe a aplicação de métodos científicos como forma de execução das tarefas de produção;</a:t>
            </a:r>
          </a:p>
          <a:p>
            <a:pPr eaLnBrk="1" hangingPunct="1">
              <a:spcBef>
                <a:spcPct val="50000"/>
              </a:spcBef>
              <a:buFont typeface="Wingdings" pitchFamily="2" charset="2"/>
              <a:buChar char="v"/>
            </a:pPr>
            <a:r>
              <a:rPr lang="pt-BR" sz="2200"/>
              <a:t> Fayol contribuiu com a perspectiva de que a administração era uma profissão;</a:t>
            </a:r>
          </a:p>
          <a:p>
            <a:pPr eaLnBrk="1" hangingPunct="1">
              <a:spcBef>
                <a:spcPct val="50000"/>
              </a:spcBef>
              <a:buFont typeface="Wingdings" pitchFamily="2" charset="2"/>
              <a:buChar char="v"/>
            </a:pPr>
            <a:r>
              <a:rPr lang="pt-BR" sz="2200"/>
              <a:t> Sloan complementou as lacunas deixadas pela administração científica e a produção em massa de Henry Ford.</a:t>
            </a:r>
          </a:p>
        </p:txBody>
      </p:sp>
    </p:spTree>
    <p:extLst>
      <p:ext uri="{BB962C8B-B14F-4D97-AF65-F5344CB8AC3E}">
        <p14:creationId xmlns:p14="http://schemas.microsoft.com/office/powerpoint/2010/main" val="285810409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8" name="Rectangle 4"/>
          <p:cNvSpPr>
            <a:spLocks noGrp="1" noChangeArrowheads="1"/>
          </p:cNvSpPr>
          <p:nvPr>
            <p:ph type="title"/>
          </p:nvPr>
        </p:nvSpPr>
        <p:spPr>
          <a:xfrm>
            <a:off x="457343" y="57186"/>
            <a:ext cx="8229314" cy="1143715"/>
          </a:xfrm>
        </p:spPr>
        <p:txBody>
          <a:bodyPr/>
          <a:lstStyle/>
          <a:p>
            <a:r>
              <a:rPr lang="pt-BR"/>
              <a:t>REFERÊNCIAS</a:t>
            </a:r>
          </a:p>
        </p:txBody>
      </p:sp>
      <p:sp>
        <p:nvSpPr>
          <p:cNvPr id="98309" name="Text Box 5"/>
          <p:cNvSpPr txBox="1">
            <a:spLocks noChangeArrowheads="1"/>
          </p:cNvSpPr>
          <p:nvPr/>
        </p:nvSpPr>
        <p:spPr bwMode="auto">
          <a:xfrm>
            <a:off x="358729" y="1223775"/>
            <a:ext cx="8620914" cy="5469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spAutoFit/>
          </a:bodyPr>
          <a:lstStyle>
            <a:lvl1pPr defTabSz="1016000" eaLnBrk="0" hangingPunct="0">
              <a:defRPr>
                <a:solidFill>
                  <a:schemeClr val="tx1"/>
                </a:solidFill>
                <a:latin typeface="Arial" charset="0"/>
              </a:defRPr>
            </a:lvl1pPr>
            <a:lvl2pPr defTabSz="1016000" eaLnBrk="0" hangingPunct="0">
              <a:defRPr>
                <a:solidFill>
                  <a:schemeClr val="tx1"/>
                </a:solidFill>
                <a:latin typeface="Arial" charset="0"/>
              </a:defRPr>
            </a:lvl2pPr>
            <a:lvl3pPr defTabSz="1016000" eaLnBrk="0" hangingPunct="0">
              <a:defRPr>
                <a:solidFill>
                  <a:schemeClr val="tx1"/>
                </a:solidFill>
                <a:latin typeface="Arial" charset="0"/>
              </a:defRPr>
            </a:lvl3pPr>
            <a:lvl4pPr defTabSz="1016000" eaLnBrk="0" hangingPunct="0">
              <a:defRPr>
                <a:solidFill>
                  <a:schemeClr val="tx1"/>
                </a:solidFill>
                <a:latin typeface="Arial" charset="0"/>
              </a:defRPr>
            </a:lvl4pPr>
            <a:lvl5pPr defTabSz="1016000" eaLnBrk="0" hangingPunct="0">
              <a:defRPr>
                <a:solidFill>
                  <a:schemeClr val="tx1"/>
                </a:solidFill>
                <a:latin typeface="Arial" charset="0"/>
              </a:defRPr>
            </a:lvl5pPr>
            <a:lvl6pPr defTabSz="1016000" eaLnBrk="0" fontAlgn="base" hangingPunct="0">
              <a:spcBef>
                <a:spcPct val="0"/>
              </a:spcBef>
              <a:spcAft>
                <a:spcPct val="0"/>
              </a:spcAft>
              <a:defRPr>
                <a:solidFill>
                  <a:schemeClr val="tx1"/>
                </a:solidFill>
                <a:latin typeface="Arial" charset="0"/>
              </a:defRPr>
            </a:lvl6pPr>
            <a:lvl7pPr defTabSz="1016000" eaLnBrk="0" fontAlgn="base" hangingPunct="0">
              <a:spcBef>
                <a:spcPct val="0"/>
              </a:spcBef>
              <a:spcAft>
                <a:spcPct val="0"/>
              </a:spcAft>
              <a:defRPr>
                <a:solidFill>
                  <a:schemeClr val="tx1"/>
                </a:solidFill>
                <a:latin typeface="Arial" charset="0"/>
              </a:defRPr>
            </a:lvl7pPr>
            <a:lvl8pPr defTabSz="1016000" eaLnBrk="0" fontAlgn="base" hangingPunct="0">
              <a:spcBef>
                <a:spcPct val="0"/>
              </a:spcBef>
              <a:spcAft>
                <a:spcPct val="0"/>
              </a:spcAft>
              <a:defRPr>
                <a:solidFill>
                  <a:schemeClr val="tx1"/>
                </a:solidFill>
                <a:latin typeface="Arial" charset="0"/>
              </a:defRPr>
            </a:lvl8pPr>
            <a:lvl9pPr defTabSz="1016000" eaLnBrk="0" fontAlgn="base" hangingPunct="0">
              <a:spcBef>
                <a:spcPct val="0"/>
              </a:spcBef>
              <a:spcAft>
                <a:spcPct val="0"/>
              </a:spcAft>
              <a:defRPr>
                <a:solidFill>
                  <a:schemeClr val="tx1"/>
                </a:solidFill>
                <a:latin typeface="Arial" charset="0"/>
              </a:defRPr>
            </a:lvl9pPr>
          </a:lstStyle>
          <a:p>
            <a:pPr algn="just" eaLnBrk="1" hangingPunct="1">
              <a:spcBef>
                <a:spcPts val="450"/>
              </a:spcBef>
            </a:pPr>
            <a:r>
              <a:rPr lang="pt-BR" sz="1300"/>
              <a:t>BATEMAN, T; SNELL, S. </a:t>
            </a:r>
            <a:r>
              <a:rPr lang="pt-BR" sz="1300" b="1"/>
              <a:t>Administração: </a:t>
            </a:r>
            <a:r>
              <a:rPr lang="pt-BR" sz="1300"/>
              <a:t>construindo vantagem competitiva. São Paulo: Atlas, 1998.</a:t>
            </a:r>
          </a:p>
          <a:p>
            <a:pPr algn="just" eaLnBrk="1" hangingPunct="1">
              <a:spcBef>
                <a:spcPts val="450"/>
              </a:spcBef>
            </a:pPr>
            <a:endParaRPr lang="pt-BR" sz="1300"/>
          </a:p>
          <a:p>
            <a:pPr algn="just" eaLnBrk="1" hangingPunct="1">
              <a:spcBef>
                <a:spcPts val="450"/>
              </a:spcBef>
            </a:pPr>
            <a:r>
              <a:rPr lang="pt-BR" sz="1300"/>
              <a:t>CHIAVENATO, Idalberto. </a:t>
            </a:r>
            <a:r>
              <a:rPr lang="pt-BR" sz="1300" b="1"/>
              <a:t>Administração nos novos tempos. </a:t>
            </a:r>
            <a:r>
              <a:rPr lang="pt-BR" sz="1300"/>
              <a:t>2. ed. Rio de Janeiro: Elsevier, 2004. </a:t>
            </a:r>
          </a:p>
          <a:p>
            <a:pPr algn="just" eaLnBrk="1" hangingPunct="1">
              <a:spcBef>
                <a:spcPts val="450"/>
              </a:spcBef>
            </a:pPr>
            <a:endParaRPr lang="pt-BR" sz="1300"/>
          </a:p>
          <a:p>
            <a:pPr algn="just" eaLnBrk="1" hangingPunct="1">
              <a:spcBef>
                <a:spcPts val="450"/>
              </a:spcBef>
            </a:pPr>
            <a:r>
              <a:rPr lang="pt-BR" sz="1300"/>
              <a:t>CORRÊA, Henrique L; CORRÊA, Carlos A. </a:t>
            </a:r>
            <a:r>
              <a:rPr lang="pt-BR" sz="1300" b="1"/>
              <a:t>Administração de produção e operações</a:t>
            </a:r>
            <a:r>
              <a:rPr lang="pt-BR" sz="1300"/>
              <a:t>: manufatura e serviços: uma abordagem estratégica. 2. ed. São Paulo: Atlas, 2007. 690 p.</a:t>
            </a:r>
          </a:p>
          <a:p>
            <a:pPr algn="just" eaLnBrk="1" hangingPunct="1">
              <a:spcBef>
                <a:spcPts val="450"/>
              </a:spcBef>
            </a:pPr>
            <a:endParaRPr lang="pt-BR" sz="1300"/>
          </a:p>
          <a:p>
            <a:pPr algn="just" eaLnBrk="1" hangingPunct="1">
              <a:spcBef>
                <a:spcPts val="450"/>
              </a:spcBef>
            </a:pPr>
            <a:r>
              <a:rPr lang="pt-BR" sz="1300"/>
              <a:t>FAYOL, Henri. </a:t>
            </a:r>
            <a:r>
              <a:rPr lang="pt-BR" sz="1300" b="1"/>
              <a:t>Administração industrial e geral: </a:t>
            </a:r>
            <a:r>
              <a:rPr lang="pt-BR" sz="1300"/>
              <a:t>previsão, organização, comando, coordenação, controle</a:t>
            </a:r>
            <a:r>
              <a:rPr lang="pt-BR" sz="1300" b="1"/>
              <a:t>. </a:t>
            </a:r>
            <a:r>
              <a:rPr lang="pt-BR" sz="1300"/>
              <a:t>Tradução Irene de Bojano e Mário de Souza. 10. ed. São Paulo: Atlas, 1994. </a:t>
            </a:r>
          </a:p>
          <a:p>
            <a:pPr lvl="4" eaLnBrk="1" hangingPunct="1"/>
            <a:endParaRPr lang="pt-BR" sz="1300"/>
          </a:p>
          <a:p>
            <a:pPr eaLnBrk="1" hangingPunct="1"/>
            <a:r>
              <a:rPr lang="pt-BR" sz="1300"/>
              <a:t>GAITHER, Norman; FRAZIER, Greg. </a:t>
            </a:r>
            <a:r>
              <a:rPr lang="pt-BR" sz="1300" b="1"/>
              <a:t>Administração da produção e operações</a:t>
            </a:r>
            <a:r>
              <a:rPr lang="pt-BR" sz="1300"/>
              <a:t>. Tradução José Carlos Barbosa dos Santos. 8. ed. São Paulo: Pioneira Thomson Learning, 2005. </a:t>
            </a:r>
          </a:p>
          <a:p>
            <a:pPr eaLnBrk="1" hangingPunct="1"/>
            <a:endParaRPr lang="pt-BR" sz="1300"/>
          </a:p>
          <a:p>
            <a:pPr eaLnBrk="1" hangingPunct="1"/>
            <a:r>
              <a:rPr lang="pt-BR" sz="1300"/>
              <a:t>MAXIMIANO, Antonio Cesar Amaru. </a:t>
            </a:r>
            <a:r>
              <a:rPr lang="pt-BR" sz="1300" b="1"/>
              <a:t>Teoria geral da administração: </a:t>
            </a:r>
            <a:r>
              <a:rPr lang="pt-BR" sz="1300"/>
              <a:t>da revolução urbana à revolução digital. 4. ed. São Paulo: Atlas, 2004. </a:t>
            </a:r>
          </a:p>
          <a:p>
            <a:pPr eaLnBrk="1" hangingPunct="1"/>
            <a:endParaRPr lang="pt-BR" sz="1300"/>
          </a:p>
          <a:p>
            <a:pPr eaLnBrk="1" hangingPunct="1"/>
            <a:r>
              <a:rPr lang="pt-BR" sz="1300"/>
              <a:t>RUSSELL, Roberta S; TAYLOR III, Bernad W. </a:t>
            </a:r>
            <a:r>
              <a:rPr lang="pt-BR" sz="1300" b="1"/>
              <a:t>Operations management</a:t>
            </a:r>
            <a:r>
              <a:rPr lang="pt-BR" sz="1300"/>
              <a:t>. 4rd. New Jersey: Prentice Hall, 2003. </a:t>
            </a:r>
          </a:p>
          <a:p>
            <a:pPr eaLnBrk="1" hangingPunct="1"/>
            <a:endParaRPr lang="pt-BR" sz="1300"/>
          </a:p>
          <a:p>
            <a:pPr eaLnBrk="1" hangingPunct="1"/>
            <a:r>
              <a:rPr lang="pt-BR" sz="1300"/>
              <a:t>SLOAN, Alfred P. Meus anos com a general motors. Tradução Nivaldo Montingelli. 2. ed. São Paulo: Negócio Editora, 1991. </a:t>
            </a:r>
          </a:p>
          <a:p>
            <a:pPr eaLnBrk="1" hangingPunct="1"/>
            <a:endParaRPr lang="pt-BR" sz="1300"/>
          </a:p>
          <a:p>
            <a:pPr eaLnBrk="1" hangingPunct="1"/>
            <a:r>
              <a:rPr lang="pt-BR" sz="1300"/>
              <a:t>TAYLOR, Frederick W. </a:t>
            </a:r>
            <a:r>
              <a:rPr lang="pt-BR" sz="1300" b="1"/>
              <a:t>Princípios da administração científica. </a:t>
            </a:r>
            <a:r>
              <a:rPr lang="pt-BR" sz="1300"/>
              <a:t>Tradução Arlindo Vieira Ramos. 8. ed. São Paulo: Atlas, 1995. </a:t>
            </a:r>
          </a:p>
          <a:p>
            <a:pPr eaLnBrk="1" hangingPunct="1"/>
            <a:endParaRPr lang="pt-BR" sz="1300"/>
          </a:p>
          <a:p>
            <a:pPr eaLnBrk="1" hangingPunct="1"/>
            <a:r>
              <a:rPr lang="pt-BR" sz="1300"/>
              <a:t>WREN, Daniel A. </a:t>
            </a:r>
            <a:r>
              <a:rPr lang="pt-BR" sz="1300" b="1"/>
              <a:t>The history of management thought</a:t>
            </a:r>
            <a:r>
              <a:rPr lang="pt-BR" sz="1300"/>
              <a:t>. 5rd. New Jersey: Wiley, 2005. </a:t>
            </a:r>
          </a:p>
        </p:txBody>
      </p:sp>
    </p:spTree>
    <p:extLst>
      <p:ext uri="{BB962C8B-B14F-4D97-AF65-F5344CB8AC3E}">
        <p14:creationId xmlns:p14="http://schemas.microsoft.com/office/powerpoint/2010/main" val="2494335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Text Box 4"/>
          <p:cNvSpPr txBox="1">
            <a:spLocks noChangeArrowheads="1"/>
          </p:cNvSpPr>
          <p:nvPr/>
        </p:nvSpPr>
        <p:spPr bwMode="auto">
          <a:xfrm>
            <a:off x="971854" y="315952"/>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Fundamentos do Pensamento Administrativo</a:t>
            </a:r>
          </a:p>
        </p:txBody>
      </p:sp>
      <p:graphicFrame>
        <p:nvGraphicFramePr>
          <p:cNvPr id="59445" name="Group 53"/>
          <p:cNvGraphicFramePr>
            <a:graphicFrameLocks noGrp="1"/>
          </p:cNvGraphicFramePr>
          <p:nvPr/>
        </p:nvGraphicFramePr>
        <p:xfrm>
          <a:off x="681728" y="2131599"/>
          <a:ext cx="7714803" cy="3657712"/>
        </p:xfrm>
        <a:graphic>
          <a:graphicData uri="http://schemas.openxmlformats.org/drawingml/2006/table">
            <a:tbl>
              <a:tblPr/>
              <a:tblGrid>
                <a:gridCol w="7714803"/>
              </a:tblGrid>
              <a:tr h="420846">
                <a:tc>
                  <a:txBody>
                    <a:bodyPr/>
                    <a:lstStyle/>
                    <a:p>
                      <a:pPr marL="0" marR="0" lvl="0" indent="0" algn="ctr" defTabSz="914400" rtl="0" eaLnBrk="1" fontAlgn="base" latinLnBrk="0" hangingPunct="1">
                        <a:lnSpc>
                          <a:spcPct val="100000"/>
                        </a:lnSpc>
                        <a:spcBef>
                          <a:spcPct val="20000"/>
                        </a:spcBef>
                        <a:spcAft>
                          <a:spcPct val="0"/>
                        </a:spcAft>
                        <a:buClr>
                          <a:srgbClr val="0F606B"/>
                        </a:buClr>
                        <a:buSzTx/>
                        <a:buFontTx/>
                        <a:buNone/>
                        <a:tabLst/>
                      </a:pPr>
                      <a:r>
                        <a:rPr kumimoji="0" lang="pt-BR" sz="2200" b="1" i="0" u="none" strike="noStrike" cap="none" normalizeH="0" baseline="0" smtClean="0">
                          <a:ln>
                            <a:noFill/>
                          </a:ln>
                          <a:solidFill>
                            <a:schemeClr val="tx1"/>
                          </a:solidFill>
                          <a:effectLst/>
                          <a:latin typeface="Arial" charset="0"/>
                        </a:rPr>
                        <a:t>REVOLUÇÃO INDUSTRIAL</a:t>
                      </a:r>
                    </a:p>
                  </a:txBody>
                  <a:tcPr marL="91424" marR="91424" marT="45728" marB="4572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F606B">
                        <a:alpha val="30000"/>
                      </a:srgbClr>
                    </a:solidFill>
                  </a:tcPr>
                </a:tc>
              </a:tr>
              <a:tr h="420846">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200" b="0" i="0" u="none" strike="noStrike" cap="none" normalizeH="0" baseline="0" smtClean="0">
                          <a:ln>
                            <a:noFill/>
                          </a:ln>
                          <a:solidFill>
                            <a:schemeClr val="tx1"/>
                          </a:solidFill>
                          <a:effectLst/>
                          <a:latin typeface="Arial" charset="0"/>
                        </a:rPr>
                        <a:t>Substituição do artesão pelo operário especializado</a:t>
                      </a:r>
                    </a:p>
                  </a:txBody>
                  <a:tcPr marL="91424" marR="91424" marT="45728" marB="4572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0846">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200" b="0" i="0" u="none" strike="noStrike" cap="none" normalizeH="0" baseline="0" smtClean="0">
                          <a:ln>
                            <a:noFill/>
                          </a:ln>
                          <a:solidFill>
                            <a:schemeClr val="tx1"/>
                          </a:solidFill>
                          <a:effectLst/>
                          <a:latin typeface="Arial" charset="0"/>
                        </a:rPr>
                        <a:t>Surgimento das fábricas	</a:t>
                      </a:r>
                    </a:p>
                  </a:txBody>
                  <a:tcPr marL="91424" marR="91424" marT="45728" marB="4572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0235">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200" b="0" i="0" u="none" strike="noStrike" cap="none" normalizeH="0" baseline="0" smtClean="0">
                          <a:ln>
                            <a:noFill/>
                          </a:ln>
                          <a:solidFill>
                            <a:schemeClr val="tx1"/>
                          </a:solidFill>
                          <a:effectLst/>
                          <a:latin typeface="Arial" charset="0"/>
                        </a:rPr>
                        <a:t>Crescimento das cidades, originando novas necessidades de administração pública</a:t>
                      </a:r>
                    </a:p>
                  </a:txBody>
                  <a:tcPr marL="91424" marR="91424" marT="45728" marB="4572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0846">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200" b="0" i="0" u="none" strike="noStrike" cap="none" normalizeH="0" baseline="0" smtClean="0">
                          <a:ln>
                            <a:noFill/>
                          </a:ln>
                          <a:solidFill>
                            <a:schemeClr val="tx1"/>
                          </a:solidFill>
                          <a:effectLst/>
                          <a:latin typeface="Arial" charset="0"/>
                        </a:rPr>
                        <a:t>Surgimento dos sindicatos</a:t>
                      </a:r>
                    </a:p>
                  </a:txBody>
                  <a:tcPr marL="91424" marR="91424" marT="45728" marB="4572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0846">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200" b="0" i="0" u="none" strike="noStrike" cap="none" normalizeH="0" baseline="0" smtClean="0">
                          <a:ln>
                            <a:noFill/>
                          </a:ln>
                          <a:solidFill>
                            <a:schemeClr val="tx1"/>
                          </a:solidFill>
                          <a:effectLst/>
                          <a:latin typeface="Arial" charset="0"/>
                        </a:rPr>
                        <a:t>Administração consolida-se como área do conhecimento</a:t>
                      </a:r>
                    </a:p>
                  </a:txBody>
                  <a:tcPr marL="91424" marR="91424" marT="45728" marB="4572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0235">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200" b="0" i="0" u="none" strike="noStrike" cap="none" normalizeH="0" baseline="0" smtClean="0">
                          <a:ln>
                            <a:noFill/>
                          </a:ln>
                          <a:solidFill>
                            <a:schemeClr val="tx1"/>
                          </a:solidFill>
                          <a:effectLst/>
                          <a:latin typeface="Arial" charset="0"/>
                        </a:rPr>
                        <a:t>Primeiras experiências práticas com a Moderna Administração de Empresas (SOHO)</a:t>
                      </a:r>
                    </a:p>
                  </a:txBody>
                  <a:tcPr marL="91424" marR="91424" marT="45728" marB="4572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9424" name="Rectangle 32"/>
          <p:cNvSpPr>
            <a:spLocks noChangeArrowheads="1"/>
          </p:cNvSpPr>
          <p:nvPr/>
        </p:nvSpPr>
        <p:spPr bwMode="auto">
          <a:xfrm>
            <a:off x="1200525" y="6281853"/>
            <a:ext cx="6911595" cy="365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p>
            <a:pPr algn="ctr" defTabSz="914806"/>
            <a:r>
              <a:rPr lang="pt-BR"/>
              <a:t>Quadro 1 – Tendências da Revolução Industrial	</a:t>
            </a:r>
          </a:p>
        </p:txBody>
      </p:sp>
      <p:sp>
        <p:nvSpPr>
          <p:cNvPr id="59438" name="Rectangle 46"/>
          <p:cNvSpPr>
            <a:spLocks noChangeArrowheads="1"/>
          </p:cNvSpPr>
          <p:nvPr/>
        </p:nvSpPr>
        <p:spPr bwMode="auto">
          <a:xfrm rot="5400000">
            <a:off x="7921385" y="3271510"/>
            <a:ext cx="2183686" cy="2678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333" tIns="41166" rIns="82333" bIns="41166">
            <a:spAutoFit/>
          </a:bodyPr>
          <a:lstStyle/>
          <a:p>
            <a:pPr defTabSz="914806"/>
            <a:r>
              <a:rPr lang="pt-BR" sz="1200"/>
              <a:t>Adaptado de Maximiano (2004).</a:t>
            </a:r>
          </a:p>
        </p:txBody>
      </p:sp>
    </p:spTree>
    <p:extLst>
      <p:ext uri="{BB962C8B-B14F-4D97-AF65-F5344CB8AC3E}">
        <p14:creationId xmlns:p14="http://schemas.microsoft.com/office/powerpoint/2010/main" val="36942954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Text Box 4"/>
          <p:cNvSpPr txBox="1">
            <a:spLocks noChangeArrowheads="1"/>
          </p:cNvSpPr>
          <p:nvPr/>
        </p:nvSpPr>
        <p:spPr bwMode="auto">
          <a:xfrm>
            <a:off x="971854" y="358841"/>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Fundamentos do Pensamento Administrativo</a:t>
            </a:r>
          </a:p>
        </p:txBody>
      </p:sp>
      <p:sp>
        <p:nvSpPr>
          <p:cNvPr id="60421" name="Text Box 5"/>
          <p:cNvSpPr txBox="1">
            <a:spLocks noChangeArrowheads="1"/>
          </p:cNvSpPr>
          <p:nvPr/>
        </p:nvSpPr>
        <p:spPr bwMode="auto">
          <a:xfrm>
            <a:off x="611697" y="1797062"/>
            <a:ext cx="7847719" cy="2150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buClr>
                <a:srgbClr val="0F606B"/>
              </a:buClr>
              <a:buFont typeface="Wingdings" pitchFamily="2" charset="2"/>
              <a:buChar char="v"/>
            </a:pPr>
            <a:r>
              <a:rPr lang="pt-BR" sz="2700"/>
              <a:t> O progresso desse período foi impulsionado por dois elementos:</a:t>
            </a:r>
          </a:p>
          <a:p>
            <a:pPr eaLnBrk="1" hangingPunct="1">
              <a:spcBef>
                <a:spcPct val="50000"/>
              </a:spcBef>
              <a:buClr>
                <a:srgbClr val="0F606B"/>
              </a:buClr>
              <a:buFont typeface="Wingdings" pitchFamily="2" charset="2"/>
              <a:buNone/>
            </a:pPr>
            <a:r>
              <a:rPr lang="pt-BR" sz="2700"/>
              <a:t>- a invenção do motor a vapor por James Watt;</a:t>
            </a:r>
          </a:p>
          <a:p>
            <a:pPr eaLnBrk="1" hangingPunct="1">
              <a:spcBef>
                <a:spcPct val="50000"/>
              </a:spcBef>
              <a:buClr>
                <a:srgbClr val="0F606B"/>
              </a:buClr>
              <a:buFont typeface="Wingdings" pitchFamily="2" charset="2"/>
              <a:buNone/>
            </a:pPr>
            <a:r>
              <a:rPr lang="pt-BR" sz="2700"/>
              <a:t>- o estabelecimento do sistema fabril. </a:t>
            </a:r>
          </a:p>
        </p:txBody>
      </p:sp>
      <p:sp>
        <p:nvSpPr>
          <p:cNvPr id="60422" name="Text Box 6"/>
          <p:cNvSpPr txBox="1">
            <a:spLocks noChangeArrowheads="1"/>
          </p:cNvSpPr>
          <p:nvPr/>
        </p:nvSpPr>
        <p:spPr bwMode="auto">
          <a:xfrm>
            <a:off x="487356" y="4077343"/>
            <a:ext cx="8169288" cy="2377574"/>
          </a:xfrm>
          <a:prstGeom prst="rect">
            <a:avLst/>
          </a:prstGeom>
          <a:solidFill>
            <a:srgbClr val="0F606B">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just" eaLnBrk="1" hangingPunct="1">
              <a:spcBef>
                <a:spcPct val="50000"/>
              </a:spcBef>
              <a:buFont typeface="Wingdings" pitchFamily="2" charset="2"/>
              <a:buNone/>
            </a:pPr>
            <a:r>
              <a:rPr lang="pt-BR" sz="2200" b="1"/>
              <a:t>Interessante!</a:t>
            </a:r>
          </a:p>
          <a:p>
            <a:pPr algn="just" eaLnBrk="1" hangingPunct="1">
              <a:spcBef>
                <a:spcPct val="50000"/>
              </a:spcBef>
              <a:buFont typeface="Wingdings" pitchFamily="2" charset="2"/>
              <a:buNone/>
            </a:pPr>
            <a:r>
              <a:rPr lang="pt-BR" sz="2300"/>
              <a:t>Adam Smith e James Watt são os maiores responsáveis pelas mudanças da velha Inglaterra, construindo uma nova e lançando o mundo em direção à industrialização. Smith provocou a revolução do pensamento econômico; Watt, a revolução do uso do vapor. </a:t>
            </a:r>
          </a:p>
        </p:txBody>
      </p:sp>
      <p:sp>
        <p:nvSpPr>
          <p:cNvPr id="60423" name="Rectangle 7"/>
          <p:cNvSpPr>
            <a:spLocks noChangeArrowheads="1"/>
          </p:cNvSpPr>
          <p:nvPr/>
        </p:nvSpPr>
        <p:spPr bwMode="auto">
          <a:xfrm>
            <a:off x="4183259" y="6370491"/>
            <a:ext cx="402455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7" tIns="45720" rIns="91437" bIns="45720">
            <a:spAutoFit/>
          </a:bodyPr>
          <a:lstStyle/>
          <a:p>
            <a:pPr defTabSz="914806"/>
            <a:r>
              <a:rPr lang="pt-BR"/>
              <a:t>Toynbee (1956 apud WREN, 2005, p. 41).</a:t>
            </a:r>
          </a:p>
        </p:txBody>
      </p:sp>
    </p:spTree>
    <p:extLst>
      <p:ext uri="{BB962C8B-B14F-4D97-AF65-F5344CB8AC3E}">
        <p14:creationId xmlns:p14="http://schemas.microsoft.com/office/powerpoint/2010/main" val="36055655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4" name="Text Box 4"/>
          <p:cNvSpPr txBox="1">
            <a:spLocks noChangeArrowheads="1"/>
          </p:cNvSpPr>
          <p:nvPr/>
        </p:nvSpPr>
        <p:spPr bwMode="auto">
          <a:xfrm>
            <a:off x="971854" y="358841"/>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Fundamentos do Pensamento Administrativo</a:t>
            </a:r>
          </a:p>
        </p:txBody>
      </p:sp>
      <p:sp>
        <p:nvSpPr>
          <p:cNvPr id="61445" name="Text Box 5"/>
          <p:cNvSpPr txBox="1">
            <a:spLocks noChangeArrowheads="1"/>
          </p:cNvSpPr>
          <p:nvPr/>
        </p:nvSpPr>
        <p:spPr bwMode="auto">
          <a:xfrm>
            <a:off x="3145663" y="1881411"/>
            <a:ext cx="5769666" cy="48705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buClr>
                <a:srgbClr val="0F606B"/>
              </a:buClr>
              <a:buFont typeface="Wingdings" pitchFamily="2" charset="2"/>
              <a:buChar char="v"/>
            </a:pPr>
            <a:r>
              <a:rPr lang="pt-BR" sz="2300"/>
              <a:t> Adam Smith, em 1776, avaliava os benefícios econômicos da divisão do trabalho, também chamada especialização de mão de obra, que dividia a produção em tarefas menores, atribuídas aos trabalhadores ao longo das linhas de produção (RUSSELL; TAYLOR III, 2003).</a:t>
            </a:r>
          </a:p>
          <a:p>
            <a:pPr eaLnBrk="1" hangingPunct="1">
              <a:spcBef>
                <a:spcPct val="50000"/>
              </a:spcBef>
              <a:buClr>
                <a:srgbClr val="0F606B"/>
              </a:buClr>
              <a:buFont typeface="Wingdings" pitchFamily="2" charset="2"/>
              <a:buChar char="v"/>
            </a:pPr>
            <a:r>
              <a:rPr lang="pt-BR" sz="2300"/>
              <a:t> Nessa fase, o capital financeiro passou a constituir a principal fonte de riqueza. Essa situação levou à separação entre o capitalista e o empregador, com os administradores tornando-se empregados assalariados. </a:t>
            </a:r>
          </a:p>
        </p:txBody>
      </p:sp>
      <p:sp>
        <p:nvSpPr>
          <p:cNvPr id="61451" name="Rectangle 11"/>
          <p:cNvSpPr>
            <a:spLocks noChangeArrowheads="1"/>
          </p:cNvSpPr>
          <p:nvPr/>
        </p:nvSpPr>
        <p:spPr bwMode="auto">
          <a:xfrm>
            <a:off x="7010210" y="6566353"/>
            <a:ext cx="2133790" cy="477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pPr algn="r"/>
            <a:fld id="{098537BE-014B-452F-A595-1045651841E0}" type="slidenum">
              <a:rPr lang="pt-BR" sz="1100"/>
              <a:pPr algn="r"/>
              <a:t>6</a:t>
            </a:fld>
            <a:endParaRPr lang="pt-BR" sz="1100"/>
          </a:p>
        </p:txBody>
      </p:sp>
    </p:spTree>
    <p:extLst>
      <p:ext uri="{BB962C8B-B14F-4D97-AF65-F5344CB8AC3E}">
        <p14:creationId xmlns:p14="http://schemas.microsoft.com/office/powerpoint/2010/main" val="19206899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 Box 2"/>
          <p:cNvSpPr txBox="1">
            <a:spLocks noChangeArrowheads="1"/>
          </p:cNvSpPr>
          <p:nvPr/>
        </p:nvSpPr>
        <p:spPr bwMode="auto">
          <a:xfrm>
            <a:off x="971854" y="358841"/>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Fundamentos do Pensamento Administrativo</a:t>
            </a:r>
          </a:p>
        </p:txBody>
      </p:sp>
      <p:sp>
        <p:nvSpPr>
          <p:cNvPr id="62467" name="Text Box 3"/>
          <p:cNvSpPr txBox="1">
            <a:spLocks noChangeArrowheads="1"/>
          </p:cNvSpPr>
          <p:nvPr/>
        </p:nvSpPr>
        <p:spPr bwMode="auto">
          <a:xfrm>
            <a:off x="553100" y="1895707"/>
            <a:ext cx="8103545" cy="4321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buClr>
                <a:srgbClr val="0F606B"/>
              </a:buClr>
              <a:buFont typeface="Wingdings" pitchFamily="2" charset="2"/>
              <a:buChar char="v"/>
            </a:pPr>
            <a:r>
              <a:rPr lang="pt-BR" sz="2500"/>
              <a:t> As práticas administrativas no início da Revolução Industrial eram rudimentares: a qualidade dos produtos era variável e precária; cabia ao comprador inspecionar o produto; pagavam-se baixos salários; tinha-se um forte controle sobre as atividades da mão de obra. </a:t>
            </a:r>
          </a:p>
          <a:p>
            <a:pPr eaLnBrk="1" hangingPunct="1">
              <a:buClr>
                <a:srgbClr val="0F606B"/>
              </a:buClr>
              <a:buFont typeface="Wingdings" pitchFamily="2" charset="2"/>
              <a:buChar char="v"/>
            </a:pPr>
            <a:r>
              <a:rPr lang="pt-BR" sz="2500"/>
              <a:t> Os primeiros sindicatos surgiram no início dos anos de 1800, com a intenção de proteger o salário dos artesãos. </a:t>
            </a:r>
          </a:p>
          <a:p>
            <a:pPr eaLnBrk="1" hangingPunct="1">
              <a:buClr>
                <a:srgbClr val="0F606B"/>
              </a:buClr>
              <a:buFont typeface="Wingdings" pitchFamily="2" charset="2"/>
              <a:buChar char="v"/>
            </a:pPr>
            <a:r>
              <a:rPr lang="pt-BR" sz="2500"/>
              <a:t> As fábricas e a preocupação com a eficiência atraíram a atenção de estudiosos que lançaram as bases das teorias administrativas.</a:t>
            </a:r>
          </a:p>
        </p:txBody>
      </p:sp>
    </p:spTree>
    <p:extLst>
      <p:ext uri="{BB962C8B-B14F-4D97-AF65-F5344CB8AC3E}">
        <p14:creationId xmlns:p14="http://schemas.microsoft.com/office/powerpoint/2010/main" val="30903843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64515" name="Text Box 3"/>
          <p:cNvSpPr txBox="1">
            <a:spLocks noChangeArrowheads="1"/>
          </p:cNvSpPr>
          <p:nvPr/>
        </p:nvSpPr>
        <p:spPr bwMode="auto">
          <a:xfrm>
            <a:off x="756046" y="1965761"/>
            <a:ext cx="8029227" cy="32162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buClr>
                <a:srgbClr val="0F606B"/>
              </a:buClr>
              <a:buFont typeface="Wingdings" pitchFamily="2" charset="2"/>
              <a:buNone/>
            </a:pPr>
            <a:r>
              <a:rPr lang="pt-BR" sz="2900" b="1"/>
              <a:t>SUMÁRIO</a:t>
            </a:r>
          </a:p>
          <a:p>
            <a:pPr algn="ctr" eaLnBrk="1" hangingPunct="1">
              <a:buClr>
                <a:srgbClr val="0F606B"/>
              </a:buClr>
              <a:buFont typeface="Wingdings" pitchFamily="2" charset="2"/>
              <a:buNone/>
            </a:pPr>
            <a:endParaRPr lang="pt-BR" sz="2900"/>
          </a:p>
          <a:p>
            <a:pPr eaLnBrk="1" hangingPunct="1">
              <a:buClr>
                <a:srgbClr val="0F606B"/>
              </a:buClr>
              <a:buFont typeface="Wingdings" pitchFamily="2" charset="2"/>
              <a:buChar char="v"/>
            </a:pPr>
            <a:r>
              <a:rPr lang="pt-BR" sz="2900"/>
              <a:t> Henry Fayol e a escola do processo  de administração;</a:t>
            </a:r>
          </a:p>
          <a:p>
            <a:pPr eaLnBrk="1" hangingPunct="1">
              <a:buClr>
                <a:srgbClr val="0F606B"/>
              </a:buClr>
              <a:buFont typeface="Wingdings" pitchFamily="2" charset="2"/>
              <a:buChar char="v"/>
            </a:pPr>
            <a:r>
              <a:rPr lang="pt-BR" sz="2900"/>
              <a:t> Frederick Taylor e a administração científica;</a:t>
            </a:r>
          </a:p>
          <a:p>
            <a:pPr eaLnBrk="1" hangingPunct="1">
              <a:buClr>
                <a:srgbClr val="0F606B"/>
              </a:buClr>
              <a:buFont typeface="Wingdings" pitchFamily="2" charset="2"/>
              <a:buChar char="v"/>
            </a:pPr>
            <a:r>
              <a:rPr lang="pt-BR" sz="2900"/>
              <a:t> Henry Ford e a produção em massa;</a:t>
            </a:r>
          </a:p>
          <a:p>
            <a:pPr eaLnBrk="1" hangingPunct="1">
              <a:buClr>
                <a:srgbClr val="0F606B"/>
              </a:buClr>
              <a:buFont typeface="Wingdings" pitchFamily="2" charset="2"/>
              <a:buChar char="v"/>
            </a:pPr>
            <a:r>
              <a:rPr lang="pt-BR" sz="2900"/>
              <a:t> Alfred Sloan e a produção da GM.</a:t>
            </a:r>
          </a:p>
        </p:txBody>
      </p:sp>
    </p:spTree>
    <p:extLst>
      <p:ext uri="{BB962C8B-B14F-4D97-AF65-F5344CB8AC3E}">
        <p14:creationId xmlns:p14="http://schemas.microsoft.com/office/powerpoint/2010/main" val="22356675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77828" name="Rectangle 4"/>
          <p:cNvSpPr>
            <a:spLocks noChangeArrowheads="1"/>
          </p:cNvSpPr>
          <p:nvPr/>
        </p:nvSpPr>
        <p:spPr bwMode="auto">
          <a:xfrm>
            <a:off x="3728774" y="6281853"/>
            <a:ext cx="457695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7" tIns="45720" rIns="91437" bIns="45720">
            <a:spAutoFit/>
          </a:bodyPr>
          <a:lstStyle/>
          <a:p>
            <a:pPr defTabSz="914806"/>
            <a:r>
              <a:rPr lang="pt-BR"/>
              <a:t>Adaptado de Fayol (1994) e Maximiano (2004).</a:t>
            </a:r>
          </a:p>
        </p:txBody>
      </p:sp>
      <p:sp>
        <p:nvSpPr>
          <p:cNvPr id="77829" name="Text Box 5"/>
          <p:cNvSpPr txBox="1">
            <a:spLocks noChangeArrowheads="1"/>
          </p:cNvSpPr>
          <p:nvPr/>
        </p:nvSpPr>
        <p:spPr bwMode="auto">
          <a:xfrm>
            <a:off x="900394" y="1692698"/>
            <a:ext cx="7128833" cy="10808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200"/>
              <a:t>HENRI FAYOL – A escola do processo administrativo</a:t>
            </a:r>
          </a:p>
        </p:txBody>
      </p:sp>
      <p:sp>
        <p:nvSpPr>
          <p:cNvPr id="77830" name="Text Box 6"/>
          <p:cNvSpPr txBox="1">
            <a:spLocks noChangeArrowheads="1"/>
          </p:cNvSpPr>
          <p:nvPr/>
        </p:nvSpPr>
        <p:spPr bwMode="auto">
          <a:xfrm>
            <a:off x="2562550" y="2910754"/>
            <a:ext cx="6214147" cy="34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pt-BR" sz="2200"/>
              <a:t>	Henri Fayol, engenheiro de minas francês, nasceu em Constantinopla, em 29 de julho de 1841. Estudou na Escola de Minas de Saint-Étienne e foi diretor de diversas sociedades de sua especialidade. Convencido da necessidade de organizar o pessoal das grandes empresas de modo racional, dedicou-se desde a juventude ao estudo dessa matéria, chegando a criar a doutrina que leva o seu nome: fayolismo. </a:t>
            </a:r>
          </a:p>
        </p:txBody>
      </p:sp>
      <p:sp>
        <p:nvSpPr>
          <p:cNvPr id="77834" name="Rectangle 10"/>
          <p:cNvSpPr>
            <a:spLocks noChangeArrowheads="1"/>
          </p:cNvSpPr>
          <p:nvPr/>
        </p:nvSpPr>
        <p:spPr bwMode="auto">
          <a:xfrm>
            <a:off x="7010210" y="6566353"/>
            <a:ext cx="2133790" cy="477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pPr algn="r"/>
            <a:fld id="{81FCC8E0-5D13-4E07-927B-8EB636816335}" type="slidenum">
              <a:rPr lang="pt-BR" sz="1100"/>
              <a:pPr algn="r"/>
              <a:t>9</a:t>
            </a:fld>
            <a:endParaRPr lang="pt-BR" sz="1100"/>
          </a:p>
        </p:txBody>
      </p:sp>
    </p:spTree>
    <p:extLst>
      <p:ext uri="{BB962C8B-B14F-4D97-AF65-F5344CB8AC3E}">
        <p14:creationId xmlns:p14="http://schemas.microsoft.com/office/powerpoint/2010/main" val="57202707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2062</Words>
  <Application>Microsoft Office PowerPoint</Application>
  <PresentationFormat>Apresentação na tela (4:3)</PresentationFormat>
  <Paragraphs>256</Paragraphs>
  <Slides>34</Slides>
  <Notes>0</Notes>
  <HiddenSlides>0</HiddenSlides>
  <MMClips>0</MMClips>
  <ScaleCrop>false</ScaleCrop>
  <HeadingPairs>
    <vt:vector size="4" baseType="variant">
      <vt:variant>
        <vt:lpstr>Tema</vt:lpstr>
      </vt:variant>
      <vt:variant>
        <vt:i4>1</vt:i4>
      </vt:variant>
      <vt:variant>
        <vt:lpstr>Títulos de slides</vt:lpstr>
      </vt:variant>
      <vt:variant>
        <vt:i4>34</vt:i4>
      </vt:variant>
    </vt:vector>
  </HeadingPairs>
  <TitlesOfParts>
    <vt:vector size="35" baseType="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REFERÊNCIAS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Maurilio</dc:creator>
  <cp:lastModifiedBy>Maurilio</cp:lastModifiedBy>
  <cp:revision>1</cp:revision>
  <dcterms:created xsi:type="dcterms:W3CDTF">2016-04-29T19:51:38Z</dcterms:created>
  <dcterms:modified xsi:type="dcterms:W3CDTF">2016-04-29T19:53:25Z</dcterms:modified>
</cp:coreProperties>
</file>